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4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  <p:sldMasterId id="2147483684" r:id="rId2"/>
    <p:sldMasterId id="2147483748" r:id="rId3"/>
    <p:sldMasterId id="2147483813" r:id="rId4"/>
    <p:sldMasterId id="2147483884" r:id="rId5"/>
  </p:sldMasterIdLst>
  <p:notesMasterIdLst>
    <p:notesMasterId r:id="rId30"/>
  </p:notesMasterIdLst>
  <p:handoutMasterIdLst>
    <p:handoutMasterId r:id="rId31"/>
  </p:handoutMasterIdLst>
  <p:sldIdLst>
    <p:sldId id="338" r:id="rId6"/>
    <p:sldId id="299" r:id="rId7"/>
    <p:sldId id="471" r:id="rId8"/>
    <p:sldId id="472" r:id="rId9"/>
    <p:sldId id="473" r:id="rId10"/>
    <p:sldId id="476" r:id="rId11"/>
    <p:sldId id="479" r:id="rId12"/>
    <p:sldId id="433" r:id="rId13"/>
    <p:sldId id="452" r:id="rId14"/>
    <p:sldId id="435" r:id="rId15"/>
    <p:sldId id="447" r:id="rId16"/>
    <p:sldId id="448" r:id="rId17"/>
    <p:sldId id="455" r:id="rId18"/>
    <p:sldId id="456" r:id="rId19"/>
    <p:sldId id="443" r:id="rId20"/>
    <p:sldId id="444" r:id="rId21"/>
    <p:sldId id="439" r:id="rId22"/>
    <p:sldId id="485" r:id="rId23"/>
    <p:sldId id="466" r:id="rId24"/>
    <p:sldId id="480" r:id="rId25"/>
    <p:sldId id="484" r:id="rId26"/>
    <p:sldId id="483" r:id="rId27"/>
    <p:sldId id="481" r:id="rId28"/>
    <p:sldId id="482" r:id="rId29"/>
  </p:sldIdLst>
  <p:sldSz cx="12192000" cy="6858000"/>
  <p:notesSz cx="6858000" cy="9144000"/>
  <p:embeddedFontLst>
    <p:embeddedFont>
      <p:font typeface="Kaspersky Meduim" panose="020B0604020202020204" charset="0"/>
      <p:regular r:id="rId32"/>
      <p:bold r:id="rId33"/>
      <p:italic r:id="rId34"/>
      <p:boldItalic r:id="rId35"/>
    </p:embeddedFont>
    <p:embeddedFont>
      <p:font typeface="Open Sans" panose="020B0604020202020204" charset="0"/>
      <p:regular r:id="rId36"/>
    </p:embeddedFont>
    <p:embeddedFont>
      <p:font typeface="Kaspersky Sans" panose="020B0503050101040103" pitchFamily="34" charset="0"/>
      <p:regular r:id="rId37"/>
      <p:bold r:id="rId38"/>
    </p:embeddedFont>
    <p:embeddedFont>
      <p:font typeface="Kaspersky Sans Beta" panose="020B0604020202020204" charset="0"/>
      <p:regular r:id="rId39"/>
      <p:bold r:id="rId40"/>
    </p:embeddedFont>
    <p:embeddedFont>
      <p:font typeface="Kaspersky Regular" panose="020B0604020202020204" charset="0"/>
      <p:regular r:id="rId41"/>
    </p:embeddedFont>
    <p:embeddedFont>
      <p:font typeface="Segoe UI Semibold" panose="020B0702040204020203" pitchFamily="34" charset="0"/>
      <p:bold r:id="rId42"/>
      <p:boldItalic r:id="rId43"/>
    </p:embeddedFont>
    <p:embeddedFont>
      <p:font typeface="GOST type A" panose="020B0500000000000000" pitchFamily="3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Kaspersky Sans Beta Light" panose="020B060402020202020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Segoe UI" panose="020B0502040204020203" pitchFamily="34" charset="0"/>
      <p:regular r:id="rId55"/>
      <p:bold r:id="rId56"/>
      <p:italic r:id="rId57"/>
      <p:boldItalic r:id="rId5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8E"/>
    <a:srgbClr val="67D3C2"/>
    <a:srgbClr val="00E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6" autoAdjust="0"/>
    <p:restoredTop sz="73556" autoAdjust="0"/>
  </p:normalViewPr>
  <p:slideViewPr>
    <p:cSldViewPr snapToGrid="0">
      <p:cViewPr varScale="1">
        <p:scale>
          <a:sx n="51" d="100"/>
          <a:sy n="51" d="100"/>
        </p:scale>
        <p:origin x="138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4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3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5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3AF1-2BE6-424F-82FD-CD02B6AE8719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348BF-4525-4372-A1AD-7298A5D6D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76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A1FAE-67AF-4463-AA11-5BD6C6D0C614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C441E-C369-41FC-8579-0B38C9470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00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65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Добавлена возможность обелить любые события.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При создании разрешающих правил для адресов отображаются имена устройств.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Добавлены шаблоны наиболее часто создаваемых правил.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23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факты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Добавлена поддержка новых протоколов: MICOM,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Profinet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TASE.2,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DirectLogic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BacNet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Набор поддерживаемых протоколов теперь может расширяться с обновлениями продукта.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Индустриальная конфигурация теперь является частью конфигурации устройства.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тегов поддерживаются структурные значения согласно протоколу.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Значения тегов контролируются простыми правилами контроля процесса.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Реализован список тегов, который отображает известные продукту теги и их значения.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Реализован список правил, который отображает правила контроля процесса.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Индустриальная конфигурация, конфигурация тегов и правила могут создаваться автоматически в процессе обучения.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69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514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Управление уязвимостями – основные факты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Уязвимость - недостаток в программном или аппаратном обеспечении устройства.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Уязвимости определяются по параметрам устройств.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Список определений уязвимостей предоставляется </a:t>
            </a:r>
            <a:r>
              <a:rPr lang="en-US" dirty="0" smtClean="0">
                <a:latin typeface="Calibri" panose="020F0502020204030204" pitchFamily="34" charset="0"/>
              </a:rPr>
              <a:t>Kaspersky ICS CERT </a:t>
            </a:r>
            <a:r>
              <a:rPr lang="ru-RU" dirty="0" smtClean="0">
                <a:latin typeface="Calibri" panose="020F0502020204030204" pitchFamily="34" charset="0"/>
              </a:rPr>
              <a:t>с обновлениями продукта.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В продукте реализован список найденных уязвимостей.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Для найденной уязвимости отображаются</a:t>
            </a:r>
          </a:p>
          <a:p>
            <a:pPr marL="1295390" lvl="2" indent="-38099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CVE-ID</a:t>
            </a:r>
            <a:endParaRPr lang="ru-RU" dirty="0" smtClean="0">
              <a:latin typeface="Calibri" panose="020F0502020204030204" pitchFamily="34" charset="0"/>
            </a:endParaRPr>
          </a:p>
          <a:p>
            <a:pPr marL="1295390" lvl="2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Оценка</a:t>
            </a:r>
          </a:p>
          <a:p>
            <a:pPr marL="1295390" lvl="2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Условия эксплуатации уязвимости</a:t>
            </a:r>
          </a:p>
          <a:p>
            <a:pPr marL="1295390" lvl="2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Возможные последствия</a:t>
            </a:r>
          </a:p>
          <a:p>
            <a:pPr marL="1295390" lvl="2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Рекомендации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Определен порядок обработки и состояния: Актуальна, Устранена, Принята.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976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факты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Добавлена поддержка новых протоколов: MICOM,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Profinet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TASE.2,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DirectLogic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BacNet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Набор поддерживаемых протоколов теперь может расширяться с обновлениями продукта.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Индустриальная конфигурация теперь является частью конфигурации устройства.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тегов поддерживаются структурные значения согласно протоколу.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Значения тегов контролируются простыми правилами контроля процесса.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Реализован список тегов, который отображает известные продукту теги и их значения.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Реализован список правил, который отображает правила контроля процесса.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Индустриальная конфигурация, конфигурация тегов и правила могут создаваться автоматически в процессе обучения.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81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Политику безопасности (конфигурацию продукта) можно экспортировать и импортировать</a:t>
            </a:r>
            <a:r>
              <a:rPr lang="en-US" sz="1200" dirty="0" smtClean="0">
                <a:latin typeface="Calibri" panose="020F0502020204030204" pitchFamily="34" charset="0"/>
              </a:rPr>
              <a:t>.</a:t>
            </a:r>
            <a:endParaRPr lang="ru-RU" sz="1200" dirty="0" smtClean="0">
              <a:latin typeface="Calibri" panose="020F0502020204030204" pitchFamily="34" charset="0"/>
            </a:endParaRP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Также её можно очистить.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Список типов объектов, хранящихся в политике безопасности, значительно расширен.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Политика безопасности хранится в бинарном виде и не может быть отредактирована.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682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Коннектор – любое внешнее приложение, имеющее доступ к данным продукта через внешний </a:t>
            </a:r>
            <a:r>
              <a:rPr lang="en-US" sz="1200" dirty="0" smtClean="0">
                <a:latin typeface="Calibri" panose="020F0502020204030204" pitchFamily="34" charset="0"/>
              </a:rPr>
              <a:t>API</a:t>
            </a:r>
            <a:r>
              <a:rPr lang="ru-RU" sz="1200" dirty="0" smtClean="0">
                <a:latin typeface="Calibri" panose="020F0502020204030204" pitchFamily="34" charset="0"/>
              </a:rPr>
              <a:t>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Коннекторы – основное средство реализации интеграций с продуктом.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С продуктом поставляются стандартные коннекторы: </a:t>
            </a:r>
            <a:r>
              <a:rPr lang="en-US" sz="1200" dirty="0" smtClean="0">
                <a:latin typeface="Calibri" panose="020F0502020204030204" pitchFamily="34" charset="0"/>
              </a:rPr>
              <a:t>Email, SIEM, Syslog.</a:t>
            </a:r>
            <a:endParaRPr lang="ru-RU" sz="1200" dirty="0" smtClean="0">
              <a:latin typeface="Calibri" panose="020F0502020204030204" pitchFamily="34" charset="0"/>
            </a:endParaRP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Внешний </a:t>
            </a:r>
            <a:r>
              <a:rPr lang="en-US" sz="1200" dirty="0" smtClean="0">
                <a:latin typeface="Calibri" panose="020F0502020204030204" pitchFamily="34" charset="0"/>
              </a:rPr>
              <a:t>API </a:t>
            </a:r>
            <a:r>
              <a:rPr lang="ru-RU" sz="1200" dirty="0" smtClean="0">
                <a:latin typeface="Calibri" panose="020F0502020204030204" pitchFamily="34" charset="0"/>
              </a:rPr>
              <a:t>теперь предоставляется в виде </a:t>
            </a:r>
            <a:r>
              <a:rPr lang="en-US" sz="1200" dirty="0" smtClean="0">
                <a:latin typeface="Calibri" panose="020F0502020204030204" pitchFamily="34" charset="0"/>
              </a:rPr>
              <a:t>RESTful-</a:t>
            </a:r>
            <a:r>
              <a:rPr lang="ru-RU" sz="1200" dirty="0" smtClean="0">
                <a:latin typeface="Calibri" panose="020F0502020204030204" pitchFamily="34" charset="0"/>
              </a:rPr>
              <a:t>интерфейса (раньше был </a:t>
            </a:r>
            <a:r>
              <a:rPr lang="en-US" sz="1200" dirty="0" smtClean="0">
                <a:latin typeface="Calibri" panose="020F0502020204030204" pitchFamily="34" charset="0"/>
              </a:rPr>
              <a:t>GRPC</a:t>
            </a:r>
            <a:r>
              <a:rPr lang="ru-RU" sz="1200" dirty="0" smtClean="0">
                <a:latin typeface="Calibri" panose="020F0502020204030204" pitchFamily="34" charset="0"/>
              </a:rPr>
              <a:t>).</a:t>
            </a:r>
            <a:endParaRPr lang="en-US" sz="1200" dirty="0" smtClean="0">
              <a:latin typeface="Calibri" panose="020F0502020204030204" pitchFamily="34" charset="0"/>
            </a:endParaRP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Все вызовы методов Внешнего </a:t>
            </a:r>
            <a:r>
              <a:rPr lang="en-US" sz="1200" dirty="0" smtClean="0">
                <a:latin typeface="Calibri" panose="020F0502020204030204" pitchFamily="34" charset="0"/>
              </a:rPr>
              <a:t>API </a:t>
            </a:r>
            <a:r>
              <a:rPr lang="ru-RU" sz="1200" dirty="0" smtClean="0">
                <a:latin typeface="Calibri" panose="020F0502020204030204" pitchFamily="34" charset="0"/>
              </a:rPr>
              <a:t>производятся под определенным аккаунтом с проверкой прав.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Расширен набор типов объектов, данные которых можно читать.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Расширен набор типов объектов, данные которых можно записывать.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endParaRPr lang="en-US" sz="1200" dirty="0" smtClean="0">
              <a:latin typeface="Calibri" panose="020F0502020204030204" pitchFamily="34" charset="0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15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Коннектор – любое внешнее приложение, имеющее доступ к данным продукта через внешний </a:t>
            </a:r>
            <a:r>
              <a:rPr lang="en-US" sz="1200" dirty="0" smtClean="0">
                <a:latin typeface="Calibri" panose="020F0502020204030204" pitchFamily="34" charset="0"/>
              </a:rPr>
              <a:t>API</a:t>
            </a:r>
            <a:r>
              <a:rPr lang="ru-RU" sz="1200" dirty="0" smtClean="0">
                <a:latin typeface="Calibri" panose="020F0502020204030204" pitchFamily="34" charset="0"/>
              </a:rPr>
              <a:t>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Коннекторы – основное средство реализации интеграций с продуктом.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С продуктом поставляются стандартные коннекторы: </a:t>
            </a:r>
            <a:r>
              <a:rPr lang="en-US" sz="1200" dirty="0" smtClean="0">
                <a:latin typeface="Calibri" panose="020F0502020204030204" pitchFamily="34" charset="0"/>
              </a:rPr>
              <a:t>Email, SIEM, Syslog.</a:t>
            </a:r>
            <a:endParaRPr lang="ru-RU" sz="1200" dirty="0" smtClean="0">
              <a:latin typeface="Calibri" panose="020F0502020204030204" pitchFamily="34" charset="0"/>
            </a:endParaRP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Внешний </a:t>
            </a:r>
            <a:r>
              <a:rPr lang="en-US" sz="1200" dirty="0" smtClean="0">
                <a:latin typeface="Calibri" panose="020F0502020204030204" pitchFamily="34" charset="0"/>
              </a:rPr>
              <a:t>API </a:t>
            </a:r>
            <a:r>
              <a:rPr lang="ru-RU" sz="1200" dirty="0" smtClean="0">
                <a:latin typeface="Calibri" panose="020F0502020204030204" pitchFamily="34" charset="0"/>
              </a:rPr>
              <a:t>теперь предоставляется в виде </a:t>
            </a:r>
            <a:r>
              <a:rPr lang="en-US" sz="1200" dirty="0" smtClean="0">
                <a:latin typeface="Calibri" panose="020F0502020204030204" pitchFamily="34" charset="0"/>
              </a:rPr>
              <a:t>RESTful-</a:t>
            </a:r>
            <a:r>
              <a:rPr lang="ru-RU" sz="1200" dirty="0" smtClean="0">
                <a:latin typeface="Calibri" panose="020F0502020204030204" pitchFamily="34" charset="0"/>
              </a:rPr>
              <a:t>интерфейса (раньше был </a:t>
            </a:r>
            <a:r>
              <a:rPr lang="en-US" sz="1200" dirty="0" smtClean="0">
                <a:latin typeface="Calibri" panose="020F0502020204030204" pitchFamily="34" charset="0"/>
              </a:rPr>
              <a:t>GRPC</a:t>
            </a:r>
            <a:r>
              <a:rPr lang="ru-RU" sz="1200" dirty="0" smtClean="0">
                <a:latin typeface="Calibri" panose="020F0502020204030204" pitchFamily="34" charset="0"/>
              </a:rPr>
              <a:t>).</a:t>
            </a:r>
            <a:endParaRPr lang="en-US" sz="1200" dirty="0" smtClean="0">
              <a:latin typeface="Calibri" panose="020F0502020204030204" pitchFamily="34" charset="0"/>
            </a:endParaRP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Все вызовы методов Внешнего </a:t>
            </a:r>
            <a:r>
              <a:rPr lang="en-US" sz="1200" dirty="0" smtClean="0">
                <a:latin typeface="Calibri" panose="020F0502020204030204" pitchFamily="34" charset="0"/>
              </a:rPr>
              <a:t>API </a:t>
            </a:r>
            <a:r>
              <a:rPr lang="ru-RU" sz="1200" dirty="0" smtClean="0">
                <a:latin typeface="Calibri" panose="020F0502020204030204" pitchFamily="34" charset="0"/>
              </a:rPr>
              <a:t>производятся под определенным аккаунтом с проверкой прав.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Расширен набор типов объектов, данные которых можно читать.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Расширен набор типов объектов, данные которых можно записывать.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endParaRPr lang="en-US" sz="1200" dirty="0" smtClean="0">
              <a:latin typeface="Calibri" panose="020F0502020204030204" pitchFamily="34" charset="0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4152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564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948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Установка и начальная настройка продукта </a:t>
            </a:r>
            <a:r>
              <a:rPr lang="ru-RU" sz="1200" dirty="0" err="1" smtClean="0">
                <a:latin typeface="Calibri" panose="020F0502020204030204" pitchFamily="34" charset="0"/>
              </a:rPr>
              <a:t>сценарно</a:t>
            </a:r>
            <a:r>
              <a:rPr lang="ru-RU" sz="1200" dirty="0" smtClean="0">
                <a:latin typeface="Calibri" panose="020F0502020204030204" pitchFamily="34" charset="0"/>
              </a:rPr>
              <a:t> разнесены, что позволяет поставлять продукт в составе </a:t>
            </a:r>
            <a:r>
              <a:rPr lang="en-US" sz="1200" dirty="0" smtClean="0">
                <a:latin typeface="Calibri" panose="020F0502020204030204" pitchFamily="34" charset="0"/>
              </a:rPr>
              <a:t>virtual appliance </a:t>
            </a:r>
            <a:r>
              <a:rPr lang="ru-RU" sz="1200" dirty="0" smtClean="0">
                <a:latin typeface="Calibri" panose="020F0502020204030204" pitchFamily="34" charset="0"/>
              </a:rPr>
              <a:t>или </a:t>
            </a:r>
            <a:r>
              <a:rPr lang="en-US" sz="1200" dirty="0" smtClean="0">
                <a:latin typeface="Calibri" panose="020F0502020204030204" pitchFamily="34" charset="0"/>
              </a:rPr>
              <a:t>hardware appliance.</a:t>
            </a:r>
            <a:endParaRPr lang="ru-RU" sz="1200" dirty="0" smtClean="0">
              <a:latin typeface="Calibri" panose="020F0502020204030204" pitchFamily="34" charset="0"/>
            </a:endParaRP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При установке продукта происходит только запись его файлов на целевую машину и запуск веб-сервера.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Все последующие настройки производятся через веб-сервер.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</a:rPr>
              <a:t>Сенсоры можно добавлять и удалять «на лету», без переустановки всего продукта.</a:t>
            </a:r>
            <a:endParaRPr lang="en-US" sz="1200" dirty="0" smtClean="0">
              <a:latin typeface="Calibri" panose="020F0502020204030204" pitchFamily="34" charset="0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28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Полнофункциональная ВЕБ-консоль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Улучшение окна Мониторинг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Улучшение окна Активы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Добавление списка подсетей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Улучшение окна Карта сети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Увеличение количества узлов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Новое окно Контроль процесса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Список тегов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Список правил контроля процесса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Новое окно Обнаружение вторжений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Новое окно Уязвимости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Улучшение окна Параметры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Все настройки теперь здесь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994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Расширенной обучение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В режиме обучения ранее происходило следующее: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Создавались устройства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Создавались правила контроля сети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Создавались правила контроля системных команд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Теперь дополнительно происходит следующее: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Создается индустриальная конфигурация устройств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Создаются теги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Создаются правила контроля сети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818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4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Улучшение управления устройствами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Реализован список подсетей, который содержит информацию о подсетях.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Устройства теперь можно автоматически группировать по подсетям, производителю и категории.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Расширен список категорий устройств.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Поддержан импорт </a:t>
            </a:r>
            <a:r>
              <a:rPr lang="en-US" sz="3200" dirty="0" smtClean="0">
                <a:latin typeface="Calibri" panose="020F0502020204030204" pitchFamily="34" charset="0"/>
              </a:rPr>
              <a:t>SCADA-</a:t>
            </a:r>
            <a:r>
              <a:rPr lang="ru-RU" sz="3200" dirty="0" smtClean="0">
                <a:latin typeface="Calibri" panose="020F0502020204030204" pitchFamily="34" charset="0"/>
              </a:rPr>
              <a:t>проектов.</a:t>
            </a:r>
          </a:p>
          <a:p>
            <a:pPr marL="838190" lvl="1" indent="-38099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Calibri" panose="020F0502020204030204" pitchFamily="34" charset="0"/>
              </a:rPr>
              <a:t>Появилась возможность экспорта и импорта набора </a:t>
            </a:r>
            <a:r>
              <a:rPr lang="en-US" sz="3200" dirty="0" smtClean="0">
                <a:latin typeface="Calibri" panose="020F0502020204030204" pitchFamily="34" charset="0"/>
              </a:rPr>
              <a:t>CSV</a:t>
            </a:r>
            <a:r>
              <a:rPr lang="ru-RU" sz="3200" dirty="0" smtClean="0">
                <a:latin typeface="Calibri" panose="020F0502020204030204" pitchFamily="34" charset="0"/>
              </a:rPr>
              <a:t>-файлов.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47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07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506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8.svg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77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07886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bg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/>
              <a:t>Kaspersky | Lorem ipsum dolor sit amet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1727200"/>
            <a:ext cx="10440629" cy="3802063"/>
          </a:xfrm>
        </p:spPr>
        <p:txBody>
          <a:bodyPr lIns="0">
            <a:norm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9394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615930" y="3332989"/>
            <a:ext cx="4320497" cy="1536171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>
                <a:latin typeface="Kaspersky Sans" panose="020B0503050101040103" pitchFamily="34" charset="-52"/>
              </a:defRPr>
            </a:lvl5pPr>
          </a:lstStyle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If you need just 2 bullets instead of four, it’s okay. You don’t have to fill out the whole template.</a:t>
            </a:r>
          </a:p>
          <a:p>
            <a:pPr marL="380990" lvl="4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Hit *</a:t>
            </a:r>
            <a:r>
              <a:rPr lang="en-US" dirty="0" err="1"/>
              <a:t>Shift+Enter</a:t>
            </a:r>
            <a:r>
              <a:rPr lang="en-US" dirty="0"/>
              <a:t>* if you want a new line under the same bullet.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815414" y="3332989"/>
            <a:ext cx="4320497" cy="1536171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>
                <a:latin typeface="Kaspersky Sans" panose="020B0503050101040103" pitchFamily="34" charset="-52"/>
              </a:defRPr>
            </a:lvl5pPr>
          </a:lstStyle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Think before you copy/paste this layout into your leave-behind. Is it really necessary?</a:t>
            </a:r>
          </a:p>
          <a:p>
            <a:pPr marL="380990" lvl="4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Express one thought per sentence. If you need to show examples – visualize them.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35C95E-572D-4516-94CA-044B31DF7D4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3F2F7C68-D5C0-4733-A079-C810260A55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Dos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0318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Examp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883298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 layout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E6BC9D-9DC7-4DDA-BC70-A24E74C875F4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344" y="5061182"/>
            <a:ext cx="4944549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1227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152232" y="5685251"/>
            <a:ext cx="10704409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Author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is a quote slide.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2275A2-A77A-4D4C-A6EF-A849A113332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5E952F53-342A-4888-B31F-5F34908F84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146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C82C5-1719-4908-A848-AEFE6300661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6FAD44DE-21D5-4D45-BF67-7C57AD70D1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1" y="5685251"/>
            <a:ext cx="10657184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2028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D0B930-8A49-4629-9A75-D1E4D0C8F74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6897B5C4-D9B7-4050-B75B-B1417E1E70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0126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 on a keyboard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335360" y="788707"/>
            <a:ext cx="11521280" cy="4032448"/>
          </a:xfrm>
        </p:spPr>
        <p:txBody>
          <a:bodyPr>
            <a:noAutofit/>
          </a:bodyPr>
          <a:lstStyle>
            <a:lvl1pPr>
              <a:defRPr sz="32399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1997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4" y="5973234"/>
            <a:ext cx="11523133" cy="33655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2"/>
            <a:r>
              <a:rPr lang="en-US" dirty="0"/>
              <a:t>The year Kaspersky was founded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194D4F-BC75-441F-A7BD-8C346D9B3A8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747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ort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90499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Meaningful picture</a:t>
            </a:r>
          </a:p>
          <a:p>
            <a:r>
              <a:rPr lang="en-US" dirty="0"/>
              <a:t>inside the hexagon in</a:t>
            </a:r>
          </a:p>
          <a:p>
            <a:r>
              <a:rPr lang="en-US" dirty="0"/>
              <a:t>Freedom </a:t>
            </a:r>
            <a:r>
              <a:rPr lang="en-US" dirty="0" err="1"/>
              <a:t>photostyle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EA74B2-2B96-4EB2-93BC-80EE0B9E7DC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5EF19D43-C2BB-4E81-A0A8-E218B1FD16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77256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A92E81D6-57D3-46D5-A88C-EBCC296572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FD4606-FDF0-42A7-B38C-0F31B23CE40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xmlns="" id="{7C453BD9-6D37-46DD-A199-0490E1C5E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99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Atmospheric</a:t>
            </a:r>
          </a:p>
          <a:p>
            <a:r>
              <a:rPr lang="en-US" dirty="0"/>
              <a:t>picture in Immersion</a:t>
            </a:r>
          </a:p>
          <a:p>
            <a:r>
              <a:rPr lang="en-US" dirty="0" err="1"/>
              <a:t>photostyle</a:t>
            </a:r>
            <a:r>
              <a:rPr lang="en-US" dirty="0"/>
              <a:t> used</a:t>
            </a:r>
          </a:p>
          <a:p>
            <a:r>
              <a:rPr lang="en-US" dirty="0"/>
              <a:t>as background.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7E04C23-BEED-406A-BFED-583C80CC7A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47960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A47FDF-C135-4A24-854A-D4BB620C25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1220755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  <a:endParaRPr lang="x-none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A6B88635-8180-49F6-8D44-297561A114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63367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  <a:endParaRPr lang="x-none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290C5E36-7805-4544-9ABB-20345A8BAE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5060387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dirty="0"/>
              <a:t>Practice summing up your points.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43497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396804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07886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7" y="1324457"/>
            <a:ext cx="5291582" cy="4524798"/>
          </a:xfrm>
        </p:spPr>
        <p:txBody>
          <a:bodyPr lIns="0" anchor="ctr">
            <a:norm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/>
              <a:t>Kaspersky | Lorem ipsum dolor sit amet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4466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2159884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220755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396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4C3A584C-13B2-4C25-8174-CD921A161F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3140968"/>
            <a:ext cx="3983500" cy="1392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tabLst/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2400" dirty="0"/>
              <a:t>This is how you visualize</a:t>
            </a:r>
            <a:br>
              <a:rPr lang="en-US" sz="2400" dirty="0"/>
            </a:br>
            <a:r>
              <a:rPr lang="en-US" sz="2400" dirty="0"/>
              <a:t>a talking point. Play with text and opacity but keep it short.</a:t>
            </a:r>
            <a:endParaRPr lang="ru-RU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2B215A-33E2-4DCA-844E-5D549F962D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253203"/>
            <a:ext cx="3983500" cy="10562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E9A56E16-96D6-450E-9470-C4EBB4C2A0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1412776"/>
            <a:ext cx="39835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05EB160D-F011-4AB1-845D-544A7E374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11712922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2"/>
            <a:ext cx="3983500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105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220755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</a:p>
          <a:p>
            <a:pPr lvl="1"/>
            <a:r>
              <a:rPr lang="en-US" dirty="0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275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140968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2400" dirty="0"/>
              <a:t>This is how you visualize</a:t>
            </a:r>
            <a:br>
              <a:rPr lang="en-US" sz="2400" dirty="0"/>
            </a:br>
            <a:r>
              <a:rPr lang="en-US" sz="2400" dirty="0"/>
              <a:t>a talking point. Play with text and opacity but keep it short.</a:t>
            </a:r>
            <a:endParaRPr lang="ru-RU" sz="2400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28E02056-666B-414C-B285-992CEDE3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3084550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2"/>
            <a:ext cx="3983500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Keep it short!</a:t>
            </a:r>
          </a:p>
          <a:p>
            <a:pPr lvl="1"/>
            <a:r>
              <a:rPr lang="en-US" dirty="0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771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Questions for the audience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Asking questions is a great way of </a:t>
            </a:r>
            <a:r>
              <a:rPr lang="en-US" dirty="0" err="1"/>
              <a:t>inteaction</a:t>
            </a:r>
            <a:r>
              <a:rPr lang="en-US" dirty="0"/>
              <a:t> with your audience. Write them in the right column.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CE25C4E1-F9D5-4E85-8DB5-7276030C3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0097" y="1223191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Be short!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5D2964EF-C3E5-440A-8A1E-1F09E74F4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0097" y="2201946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Two lines maximum.</a:t>
            </a:r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858053E9-B372-4120-9936-2DC102C75B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0097" y="3159617"/>
            <a:ext cx="3983567" cy="12481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You can have less than three questions.</a:t>
            </a:r>
            <a:endParaRPr lang="ru-RU" dirty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BA0C568B-7113-42AD-8C3E-65BE59F5D8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9242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67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67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xmlns="" id="{6403F528-8DA2-4132-94A4-02ECD65142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3033" y="1220754"/>
            <a:ext cx="3983500" cy="1584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</p:spTree>
    <p:extLst>
      <p:ext uri="{BB962C8B-B14F-4D97-AF65-F5344CB8AC3E}">
        <p14:creationId xmlns:p14="http://schemas.microsoft.com/office/powerpoint/2010/main" val="7093942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140968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69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8777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1"/>
            <a:ext cx="3983500" cy="12961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608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1151451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867" dirty="0"/>
              <a:t>Browse through our PPT Toolkit to look for the one you need.</a:t>
            </a:r>
            <a:endParaRPr lang="ru-RU" sz="1867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576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135893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8976748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8CF024-F58E-477E-A99B-B94DCBCE564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352FA027-CBA9-4EE1-AEEF-DA2ECEC25B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1727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867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B6229EBE-BFE2-488A-B830-D0D28675D9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2003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867" dirty="0"/>
              <a:t>We’ll keep you posted about updates to our custom icon set.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845465F-8662-4CB1-A76B-116DBC3F2B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0877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875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0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136192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8977047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83907CE-39B1-49E6-8ECD-7D2941BA5F3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1291941B-8C48-4CB3-BCF6-5CB5B8C13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1749" y="2660520"/>
            <a:ext cx="3024337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867" dirty="0"/>
              <a:t>Browse through our PPT Toolkit to look for the one you need.</a:t>
            </a:r>
            <a:endParaRPr lang="ru-RU" sz="1867" dirty="0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79B5D136-9CE3-456F-BFA6-BEFC0115A4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2025" y="2660520"/>
            <a:ext cx="302433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867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3FD3FF3C-2FE6-4C79-BD9F-893E4E2471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2301" y="2660520"/>
            <a:ext cx="302433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867" dirty="0"/>
              <a:t>We’ll keep you posted about updates to our custom icon set.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xmlns="" id="{AFDBAD48-C0A2-4E08-A530-6C5A0EFEC2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6636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On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062240C-E341-443E-93A5-4F63D7A6F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2198" y="4101075"/>
            <a:ext cx="302327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>
                <a:latin typeface="Kaspersky Sans" panose="020B0503050101040103" pitchFamily="34" charset="-52"/>
              </a:defRPr>
            </a:lvl2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Speaker person</a:t>
            </a:r>
            <a:endParaRPr lang="ru-RU" dirty="0"/>
          </a:p>
          <a:p>
            <a:pPr lvl="1"/>
            <a:endParaRPr lang="ru-RU" dirty="0"/>
          </a:p>
          <a:p>
            <a:pPr lvl="1"/>
            <a:r>
              <a:rPr lang="en-US" dirty="0"/>
              <a:t>Speaker title</a:t>
            </a:r>
          </a:p>
          <a:p>
            <a:pPr lvl="1"/>
            <a:r>
              <a:rPr lang="en-US" dirty="0"/>
              <a:t/>
            </a:r>
            <a:br>
              <a:rPr lang="en-US" dirty="0"/>
            </a:br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5904655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151468" y="4101076"/>
            <a:ext cx="5904640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8015667" y="1508786"/>
            <a:ext cx="1919816" cy="1920213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024B81-98E0-4AC3-AA79-05A9E719595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615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 Title On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865288"/>
            <a:ext cx="11521280" cy="11235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667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55574" y="2176175"/>
            <a:ext cx="7680852" cy="9601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67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335360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5615947" y="342845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4175787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title</a:t>
            </a:r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8016213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E795FB51-92F8-48AC-A9E1-D48C5A5E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5427" y="5864572"/>
            <a:ext cx="1901144" cy="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9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Man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1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7056107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8016213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8976320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9936427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10896533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D991A3-27AA-4616-AE18-72574766555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xmlns="" id="{72D04FD7-509C-42A3-BFA5-BABEC42B0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1469" y="410107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235EB5F8-8ABE-45BC-A3E6-3E2537B72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51985" y="4101075"/>
            <a:ext cx="590463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/>
            </a:lvl2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Name of the team working on this subject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4508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Man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67" y="862362"/>
            <a:ext cx="9601067" cy="96010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667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67" y="2180861"/>
            <a:ext cx="9601067" cy="9601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67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55574" y="5042132"/>
            <a:ext cx="7680853" cy="43204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Name of the team working on this subject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3215681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4175787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5135893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7056107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8016213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pic>
        <p:nvPicPr>
          <p:cNvPr id="20" name="Рисунок 19" descr="Kaspersky logo black.png_645E5772.png">
            <a:extLst>
              <a:ext uri="{FF2B5EF4-FFF2-40B4-BE49-F238E27FC236}">
                <a16:creationId xmlns:a16="http://schemas.microsoft.com/office/drawing/2014/main" xmlns="" id="{3400DF94-D797-4F91-B577-BA919644A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5427" y="5864572"/>
            <a:ext cx="1901144" cy="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839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&amp;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You will never win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5F70B2-80A5-42F9-983C-B873361449D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5C8B064D-84E2-4BD9-A496-946B192E8F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198" y="3141134"/>
            <a:ext cx="3024716" cy="25442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Do you feel inspired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create your presentation?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Use powerful quotes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get your audience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F2260ECF-D720-49DC-832A-EEEE9AAB12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1453" y="5685367"/>
            <a:ext cx="10705188" cy="72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Helen Rowland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6431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 &amp; Comment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You will never win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8788"/>
            <a:ext cx="576064" cy="454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F98CC0-A7FB-4AB0-8943-F205CC77C58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D6AAFE-5057-4BD3-AEB2-FD839A952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198" y="3141134"/>
            <a:ext cx="3024716" cy="25442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Do you feel inspired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create your presentation?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Use powerful quotes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get your audience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BB057C0E-3544-4B41-B747-7AB37DBAF7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1453" y="5685367"/>
            <a:ext cx="10705188" cy="72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Helen Rowland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0489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/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  <a:p>
            <a:pPr lvl="2"/>
            <a:endParaRPr lang="en-US" dirty="0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1268760"/>
            <a:ext cx="3983583" cy="2256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00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108700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7" y="0"/>
            <a:ext cx="4398603" cy="6858000"/>
          </a:xfrm>
        </p:spPr>
        <p:txBody>
          <a:bodyPr lIns="0" anchor="ctr">
            <a:norm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08700" y="0"/>
            <a:ext cx="6083300" cy="6858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8025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1268760"/>
            <a:ext cx="3983583" cy="2256251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393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AD93C213-4C69-4126-A37E-82A0CDBB68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Timeline example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3B8982-5999-43FF-9E23-75598DACA01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xmlns="" id="{ABBB297D-0DED-4E6F-905F-B5FD47CD6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120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Compose your timeline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and paste it on this slide. Reference our toolkit for visual guidelines.</a:t>
            </a:r>
          </a:p>
        </p:txBody>
      </p:sp>
    </p:spTree>
    <p:extLst>
      <p:ext uri="{BB962C8B-B14F-4D97-AF65-F5344CB8AC3E}">
        <p14:creationId xmlns:p14="http://schemas.microsoft.com/office/powerpoint/2010/main" val="10556891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3B8982-5999-43FF-9E23-75598DACA01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xmlns="" id="{4855E298-68EC-447D-839C-596CE9593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120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Compose your timeline 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and paste it on this slide. Reference our toolkit for visual guidelines.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AB4D51C-E362-4E77-BD76-C8AEAA7D3F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Timeline example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2545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AC44AA3-CDD7-43A1-98BA-9B4B04E09F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1467" y="1365252"/>
            <a:ext cx="7825317" cy="3839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96BFB2-5EEF-44C9-B63F-D71AD205E249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72315D1F-2F6D-447D-9DF7-BA6BE4ED8D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Code sample with header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72313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2E0D2B-D740-4772-8705-2D10F7C55E57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020DA850-2A0C-4D82-9051-124CA4C120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Code sample with header</a:t>
            </a:r>
            <a:endParaRPr lang="ru-RU" dirty="0"/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xmlns="" id="{F0F924C7-36B4-4308-915A-A25976A370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1467" y="1365252"/>
            <a:ext cx="7825317" cy="3839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858341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912093" y="1268762"/>
            <a:ext cx="3984441" cy="3840425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1694" y="259201"/>
            <a:ext cx="4940735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2091" y="259201"/>
            <a:ext cx="4940735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7108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upport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392952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13166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33379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xmlns="" id="{4EEA333C-2C24-4ACA-8ABA-09C3F011544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40077" y="1509184"/>
            <a:ext cx="5761567" cy="480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AEFB55DC-B4D6-4AB3-A713-97E3402D22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0133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xmlns="" id="{C3C48D77-7EB5-4DDD-90EE-996EE548F0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15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xmlns="" id="{E8738A9C-56F0-4DE4-ADDD-99022CAE56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7343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40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07886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/>
              <a:t>Kaspersky | Lorem ipsum dolor sit amet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3105876"/>
            <a:ext cx="3230203" cy="1029043"/>
          </a:xfrm>
        </p:spPr>
        <p:txBody>
          <a:bodyPr lIns="0">
            <a:normAutofit/>
          </a:bodyPr>
          <a:lstStyle>
            <a:lvl1pPr algn="l">
              <a:lnSpc>
                <a:spcPts val="2400"/>
              </a:lnSpc>
              <a:defRPr sz="24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33796" y="1727201"/>
            <a:ext cx="1260000" cy="1260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33796" y="4149255"/>
            <a:ext cx="3230203" cy="152459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18792" y="3105876"/>
            <a:ext cx="3230203" cy="1029043"/>
          </a:xfrm>
        </p:spPr>
        <p:txBody>
          <a:bodyPr lIns="0">
            <a:normAutofit/>
          </a:bodyPr>
          <a:lstStyle>
            <a:lvl1pPr algn="l">
              <a:lnSpc>
                <a:spcPts val="2400"/>
              </a:lnSpc>
              <a:defRPr sz="24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418792" y="1727201"/>
            <a:ext cx="1260000" cy="1260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18792" y="4149255"/>
            <a:ext cx="3230203" cy="152459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003789" y="3105876"/>
            <a:ext cx="3230203" cy="1029043"/>
          </a:xfrm>
        </p:spPr>
        <p:txBody>
          <a:bodyPr lIns="0">
            <a:normAutofit/>
          </a:bodyPr>
          <a:lstStyle>
            <a:lvl1pPr algn="l">
              <a:lnSpc>
                <a:spcPts val="2400"/>
              </a:lnSpc>
              <a:defRPr sz="24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8003789" y="1727201"/>
            <a:ext cx="1260000" cy="1260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003789" y="4149255"/>
            <a:ext cx="3230203" cy="152459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099715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764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аблица 9"/>
          <p:cNvSpPr>
            <a:spLocks noGrp="1"/>
          </p:cNvSpPr>
          <p:nvPr>
            <p:ph type="tbl" sz="quarter" idx="11" hasCustomPrompt="1"/>
          </p:nvPr>
        </p:nvSpPr>
        <p:spPr>
          <a:xfrm>
            <a:off x="334434" y="1508788"/>
            <a:ext cx="11523133" cy="480099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93F185-748D-4142-B889-E9E2A48CD7E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xmlns="" id="{22870F10-CD96-4CC0-882C-5F619135BB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Table with titles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8817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9A15C6-1F75-49C7-9861-12821906450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8" name="Таблица 9">
            <a:extLst>
              <a:ext uri="{FF2B5EF4-FFF2-40B4-BE49-F238E27FC236}">
                <a16:creationId xmlns:a16="http://schemas.microsoft.com/office/drawing/2014/main" xmlns="" id="{003C9678-E091-488B-9D3D-2CA02CA830D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334434" y="1508788"/>
            <a:ext cx="11523133" cy="480099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361A2C7-85F7-4CA2-B783-6935CBEE6D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Table with titles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9326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/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B05432-EAA9-43B3-8087-36403D00A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" y="0"/>
            <a:ext cx="12116504" cy="6858000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A255040C-0236-4524-972D-54ACDE8C0B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8476" y="1518716"/>
            <a:ext cx="1910323" cy="191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08EB97E7-AC24-4319-A780-C168E7F7B97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56091" y="1518716"/>
            <a:ext cx="1910323" cy="1910285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B3885D-E9FA-4F2B-B974-4968CC5A4C9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C04570AE-0597-49CA-AC8A-4936C13755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xmlns="" id="{814FF5DE-0084-40F5-AB6D-2B4EFA756D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3621021"/>
            <a:ext cx="302431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Before</a:t>
            </a:r>
            <a:endParaRPr lang="ru-RU" dirty="0"/>
          </a:p>
          <a:p>
            <a:pPr lvl="4"/>
            <a:r>
              <a:rPr lang="en-US" sz="1867" dirty="0"/>
              <a:t>Paste icon or image that supports your point here.</a:t>
            </a:r>
            <a:endParaRPr lang="ru-RU" sz="1867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4D397B2B-CA12-4452-BD16-4B05EC81EF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8278" y="3621021"/>
            <a:ext cx="302431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After</a:t>
            </a:r>
            <a:endParaRPr lang="ru-RU" dirty="0"/>
          </a:p>
          <a:p>
            <a:pPr lvl="4"/>
            <a:r>
              <a:rPr lang="en-US" sz="1867" dirty="0"/>
              <a:t>Make sure your icons and pictures are consistent with Kaspersky graphics.</a:t>
            </a:r>
          </a:p>
        </p:txBody>
      </p:sp>
    </p:spTree>
    <p:extLst>
      <p:ext uri="{BB962C8B-B14F-4D97-AF65-F5344CB8AC3E}">
        <p14:creationId xmlns:p14="http://schemas.microsoft.com/office/powerpoint/2010/main" val="36876796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plus tex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7812" y="1488144"/>
            <a:ext cx="7680853" cy="50372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968" y="6552728"/>
            <a:ext cx="12147035" cy="2606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1D1D1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43355" y="1487989"/>
            <a:ext cx="4032447" cy="5037363"/>
          </a:xfrm>
          <a:prstGeom prst="rect">
            <a:avLst/>
          </a:prstGeom>
        </p:spPr>
        <p:txBody>
          <a:bodyPr>
            <a:normAutofit/>
          </a:bodyPr>
          <a:lstStyle>
            <a:lvl1pPr marL="361774" indent="-342730">
              <a:buClrTx/>
              <a:buSzPct val="100000"/>
              <a:buFont typeface="Calibri" pitchFamily="34" charset="0"/>
              <a:buChar char="—"/>
              <a:defRPr sz="1700"/>
            </a:lvl1pPr>
            <a:lvl2pPr marL="714023" indent="-285609">
              <a:defRPr sz="1600"/>
            </a:lvl2pPr>
            <a:lvl3pPr marL="990114" indent="-228488">
              <a:defRPr sz="1300"/>
            </a:lvl3pPr>
            <a:lvl4pPr marL="1256683" indent="-228488">
              <a:defRPr sz="1200"/>
            </a:lvl4pPr>
            <a:lvl5pPr marL="1618454" indent="-228488"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74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356617"/>
            <a:ext cx="10523336" cy="4984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645900" y="1"/>
            <a:ext cx="674688" cy="504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D1E3F-96BE-4EC6-B772-60D92C1E53EA}" type="slidenum">
              <a:rPr lang="en-US">
                <a:solidFill>
                  <a:srgbClr val="1D1D1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697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_v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0"/>
          </p:nvPr>
        </p:nvSpPr>
        <p:spPr>
          <a:xfrm>
            <a:off x="480000" y="1512000"/>
            <a:ext cx="11232000" cy="432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5055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(duo bloc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441235" y="2133559"/>
            <a:ext cx="4272499" cy="4321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33" b="1">
                <a:solidFill>
                  <a:srgbClr val="006D5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WHAT BRINGS US TOGETHER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sz="quarter" idx="11" hasCustomPrompt="1"/>
          </p:nvPr>
        </p:nvSpPr>
        <p:spPr>
          <a:xfrm>
            <a:off x="6525531" y="2133559"/>
            <a:ext cx="4272499" cy="4321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33" b="1">
                <a:solidFill>
                  <a:srgbClr val="006D5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WHAT BRINGS US TOGETHER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sz="quarter" idx="12" hasCustomPrompt="1"/>
          </p:nvPr>
        </p:nvSpPr>
        <p:spPr>
          <a:xfrm>
            <a:off x="433935" y="3012208"/>
            <a:ext cx="5142580" cy="23734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67" b="0">
                <a:latin typeface="+mj-lt"/>
              </a:defRPr>
            </a:lvl1pPr>
          </a:lstStyle>
          <a:p>
            <a:pPr lvl="0"/>
            <a:r>
              <a:rPr lang="en-US" dirty="0"/>
              <a:t>We believe that everyone – from home computer users through to large corporations and governments – should be able to protect what matters to them most. Whether it’s privacy, family, finances, customers, business success or critical infrastructure, we’ve made it our mission to secure it all.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23333" y="232231"/>
            <a:ext cx="9627115" cy="673404"/>
          </a:xfrm>
        </p:spPr>
        <p:txBody>
          <a:bodyPr lIns="0" tIns="0" rIns="0" bIns="0">
            <a:normAutofit/>
          </a:bodyPr>
          <a:lstStyle>
            <a:lvl1pPr>
              <a:defRPr sz="2667" b="1">
                <a:solidFill>
                  <a:srgbClr val="006D5C"/>
                </a:solidFill>
              </a:defRPr>
            </a:lvl1pPr>
          </a:lstStyle>
          <a:p>
            <a:r>
              <a:rPr lang="en-US" dirty="0"/>
              <a:t>TEXT SLIDE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sz="quarter" idx="13" hasCustomPrompt="1"/>
          </p:nvPr>
        </p:nvSpPr>
        <p:spPr>
          <a:xfrm>
            <a:off x="6525531" y="3012207"/>
            <a:ext cx="5142580" cy="23734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67" b="0">
                <a:latin typeface="+mj-lt"/>
              </a:defRPr>
            </a:lvl1pPr>
          </a:lstStyle>
          <a:p>
            <a:pPr lvl="0"/>
            <a:r>
              <a:rPr lang="en-US" dirty="0"/>
              <a:t>We believe that everyone – from home computer users through to large corporations and governments – should be able to protect what matters to them most. Whether it’s privacy, family, finances, customers, business success or critical infrastructure, we’ve made it our mission to secure it all.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378247"/>
      </p:ext>
    </p:extLst>
  </p:cSld>
  <p:clrMapOvr>
    <a:masterClrMapping/>
  </p:clrMapOvr>
  <p:transition spd="slow">
    <p:push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B90557-3980-4A1A-8DD1-169161BDA5D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solidFill>
                  <a:srgbClr val="1D1D1B"/>
                </a:solidFill>
              </a:rPr>
              <a:t>Q</a:t>
            </a:r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605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61403B-28BE-4E3E-92C0-F705B97746C7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92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2998113"/>
            <a:ext cx="10440000" cy="861774"/>
          </a:xfrm>
        </p:spPr>
        <p:txBody>
          <a:bodyPr lIns="0" anchor="ctr">
            <a:sp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Quote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1" y="726675"/>
            <a:ext cx="866680" cy="681211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3796" y="5466388"/>
            <a:ext cx="10440000" cy="816536"/>
          </a:xfrm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648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How-to-Deck Whi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1049828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How-to Deck</a:t>
            </a:r>
            <a:endParaRPr lang="ru-RU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8" y="5920877"/>
            <a:ext cx="2488628" cy="937124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198" y="3717033"/>
            <a:ext cx="3024404" cy="19198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This how-to deck will help you create pre-</a:t>
            </a:r>
            <a:r>
              <a:rPr lang="en-US" err="1"/>
              <a:t>sentations</a:t>
            </a:r>
            <a:r>
              <a:rPr lang="en-US"/>
              <a:t> in tune with the new look and feel</a:t>
            </a:r>
            <a:br>
              <a:rPr lang="en-US"/>
            </a:br>
            <a:r>
              <a:rPr lang="en-US"/>
              <a:t>of our brand</a:t>
            </a:r>
            <a:endParaRPr lang="ru-RU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5787D4D6-3870-E146-BB05-FB6F6BF71C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282" y="452670"/>
            <a:ext cx="3024404" cy="46442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867" b="1" i="0">
                <a:solidFill>
                  <a:srgbClr val="000000"/>
                </a:solidFill>
                <a:latin typeface="Kaspersky Sans" panose="020B0503050101040103" pitchFamily="34" charset="77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Event name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0769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Kaspersky logo black.png_645E5772.png">
            <a:extLst>
              <a:ext uri="{FF2B5EF4-FFF2-40B4-BE49-F238E27FC236}">
                <a16:creationId xmlns:a16="http://schemas.microsoft.com/office/drawing/2014/main" xmlns="" id="{AB5E2CEC-964A-5B43-97EE-E5AAF76A88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8" y="5920877"/>
            <a:ext cx="2488628" cy="937124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DD7641CF-A7D5-E349-97AA-2070ECBAB3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198" y="3717033"/>
            <a:ext cx="3024404" cy="19198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This how-to deck will help you create pre-</a:t>
            </a:r>
            <a:r>
              <a:rPr lang="en-US" err="1"/>
              <a:t>sentations</a:t>
            </a:r>
            <a:r>
              <a:rPr lang="en-US"/>
              <a:t> in tune with the new look and feel</a:t>
            </a:r>
            <a:br>
              <a:rPr lang="en-US"/>
            </a:br>
            <a:r>
              <a:rPr lang="en-US"/>
              <a:t>of our brand</a:t>
            </a:r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3843130-46D5-C349-AE49-3F0C2D3E8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339" y="1049828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How-to Deck</a:t>
            </a:r>
            <a:endParaRPr lang="ru-RU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FB618A28-04EA-B243-ADDE-3108575CD7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282" y="452670"/>
            <a:ext cx="3024404" cy="46442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867" b="1" i="0">
                <a:solidFill>
                  <a:srgbClr val="000000"/>
                </a:solidFill>
                <a:latin typeface="Kaspersky Sans" panose="020B0503050101040103" pitchFamily="34" charset="77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Event name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251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C02C58D6-E2E9-E344-B46A-A7AFF92CA5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5920877"/>
            <a:ext cx="2580999" cy="964329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A27581E8-54D9-4442-8599-F8B14D624F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198" y="3717033"/>
            <a:ext cx="2928325" cy="19198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5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This how-to deck will help you create pre-</a:t>
            </a:r>
            <a:r>
              <a:rPr lang="en-US" err="1"/>
              <a:t>sentations</a:t>
            </a:r>
            <a:r>
              <a:rPr lang="en-US"/>
              <a:t> in tune with the new look and feel</a:t>
            </a:r>
            <a:br>
              <a:rPr lang="en-US"/>
            </a:br>
            <a:r>
              <a:rPr lang="en-US"/>
              <a:t>of our brand</a:t>
            </a:r>
            <a:endParaRPr lang="x-none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2DE349-F63C-7E4F-B630-6552781E4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339" y="1049828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How-to Deck</a:t>
            </a:r>
            <a:endParaRPr lang="ru-RU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B3E9321E-BD16-C64B-A467-21BEFE0EBD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282" y="452670"/>
            <a:ext cx="3024404" cy="46442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867" b="1" i="0">
                <a:solidFill>
                  <a:schemeClr val="bg1"/>
                </a:solidFill>
                <a:latin typeface="Kaspersky Sans" panose="020B0503050101040103" pitchFamily="34" charset="77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Event name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851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PPT_Backs_Dark_Green_HD.mp4">
            <a:hlinkClick r:id="" action="ppaction://media"/>
            <a:extLst>
              <a:ext uri="{FF2B5EF4-FFF2-40B4-BE49-F238E27FC236}">
                <a16:creationId xmlns:a16="http://schemas.microsoft.com/office/drawing/2014/main" xmlns="" id="{15B69C83-A6C0-A940-B860-DA251C27759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C02C58D6-E2E9-E344-B46A-A7AFF92CA5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5920877"/>
            <a:ext cx="2580999" cy="964329"/>
          </a:xfrm>
          <a:prstGeom prst="rect">
            <a:avLst/>
          </a:prstGeo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1267651C-3412-F047-8AD8-92E8C8E69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198" y="3717033"/>
            <a:ext cx="2928325" cy="19198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8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This how-to deck will help you create pre-</a:t>
            </a:r>
            <a:r>
              <a:rPr lang="en-US" err="1"/>
              <a:t>sentations</a:t>
            </a:r>
            <a:r>
              <a:rPr lang="en-US"/>
              <a:t> in tune with the new look and feel</a:t>
            </a:r>
            <a:br>
              <a:rPr lang="en-US"/>
            </a:br>
            <a:r>
              <a:rPr lang="en-US"/>
              <a:t>of our brand</a:t>
            </a:r>
            <a:endParaRPr lang="x-none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DF27BE7-574D-6A4A-9910-99A0945A1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339" y="1049828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How-to Deck</a:t>
            </a:r>
            <a:endParaRPr lang="ru-RU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BEAAC2BD-B9F0-D343-9E27-F98B1473BB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282" y="452670"/>
            <a:ext cx="3024404" cy="46442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867" b="1" i="0">
                <a:solidFill>
                  <a:schemeClr val="bg1"/>
                </a:solidFill>
                <a:latin typeface="Kaspersky Sans" panose="020B0503050101040103" pitchFamily="34" charset="77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Event name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47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8FDABA6-3CBB-C74D-85A0-B7CEC7AB1F41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0560"/>
            <a:ext cx="11712521" cy="4301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/>
              <a:t>This is where your big statement should be.</a:t>
            </a:r>
            <a:r>
              <a:rPr lang="ru-RU"/>
              <a:t/>
            </a:r>
            <a:br>
              <a:rPr lang="ru-RU"/>
            </a:br>
            <a:r>
              <a:rPr lang="en-US"/>
              <a:t>Use light background</a:t>
            </a:r>
            <a:r>
              <a:rPr lang="ru-RU"/>
              <a:t/>
            </a:r>
            <a:br>
              <a:rPr lang="ru-RU"/>
            </a:br>
            <a:r>
              <a:rPr lang="en-US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97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r>
              <a:rPr lang="en-US"/>
              <a:t>This is where your big statement should be.</a:t>
            </a:r>
            <a:r>
              <a:rPr lang="ru-RU"/>
              <a:t> </a:t>
            </a:r>
            <a:r>
              <a:rPr lang="en-US"/>
              <a:t>Use dark background for more meaningful points.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9475DA-C2BB-40B7-897D-5C5ED675AD6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3601E6B-2CC7-154D-A659-87D20DF6BD7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Текст 3">
            <a:extLst>
              <a:ext uri="{FF2B5EF4-FFF2-40B4-BE49-F238E27FC236}">
                <a16:creationId xmlns:a16="http://schemas.microsoft.com/office/drawing/2014/main" xmlns="" id="{6A872524-AE71-A24D-87BC-9594017C3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33552"/>
            <a:ext cx="11712521" cy="44717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4078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1D9317-49B3-4925-A0C5-F488C407CE0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This is an empty slide. Paste infographics, charts, and tables you create with other tools here.</a:t>
            </a:r>
            <a:endParaRPr lang="ru-R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A25C4B4-3E7C-C64C-A03C-164772A5870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B823B381-C4BB-C948-AC56-BC3A2131E3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548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palet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1D9317-49B3-4925-A0C5-F488C407CE0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This is an empty slide. Paste infographics, charts, and tables you create with other tools here.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800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F0E916-3B57-44C7-B439-A9C47BC94014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DE9914E6-D8C6-4508-8316-D76851067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This is an empty slide. Paste infographics, charts, and tables you create with other tools here.</a:t>
            </a:r>
            <a:endParaRPr lang="ru-R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7E98D15-CAB8-2A4F-A373-87593CB23E18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627A55F4-D504-B04F-884A-C8E306417A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8"/>
            <a:ext cx="11712521" cy="43251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637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567925" y="3332989"/>
            <a:ext cx="4320497" cy="1536171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380990" indent="-380990"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1867">
                <a:latin typeface="Kaspersky Sans" panose="020B0503050101040103" pitchFamily="34" charset="-52"/>
              </a:defRPr>
            </a:lvl5pPr>
          </a:lstStyle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/>
              <a:t>If you need just 2 bullets instead of four, it’s okay. You don’t have to fill out the whole template.</a:t>
            </a:r>
          </a:p>
          <a:p>
            <a:pPr marL="380990" lvl="4" indent="-380990">
              <a:buFont typeface="Arial" panose="020B0604020202020204" pitchFamily="34" charset="0"/>
              <a:buChar char="•"/>
            </a:pPr>
            <a:endParaRPr lang="en-US"/>
          </a:p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/>
              <a:t>Hit *Enter* if you want to create </a:t>
            </a:r>
            <a:br>
              <a:rPr lang="en-US"/>
            </a:br>
            <a:r>
              <a:rPr lang="en-US"/>
              <a:t>a new bullet. Hit *</a:t>
            </a:r>
            <a:r>
              <a:rPr lang="en-US" err="1"/>
              <a:t>Shift+Enter</a:t>
            </a:r>
            <a:r>
              <a:rPr lang="en-US"/>
              <a:t>* if you want a new line under the same bullet.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This slide works for leave-behinds only</a:t>
            </a:r>
            <a:endParaRPr lang="ru-RU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767409" y="3332989"/>
            <a:ext cx="4320497" cy="1536171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/>
              <a:t>Think before you copy/paste this layout into your leave-behind. Is it really necessary?</a:t>
            </a:r>
          </a:p>
          <a:p>
            <a:pPr marL="380990" lvl="4" indent="-380990">
              <a:buFont typeface="Arial" panose="020B0604020202020204" pitchFamily="34" charset="0"/>
              <a:buChar char="•"/>
            </a:pPr>
            <a:endParaRPr lang="en-US"/>
          </a:p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/>
              <a:t>Express one thought per sentence. If you need to show examples – visualize them.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35C95E-572D-4516-94CA-044B31DF7D4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4B6D3D7-B1FC-4140-B466-DEE977CEBCEF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11F1F71F-2226-6545-8F7E-30BA1E81D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1024"/>
            <a:ext cx="11712521" cy="4297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Dos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807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3448054"/>
            <a:ext cx="10440000" cy="861774"/>
          </a:xfrm>
        </p:spPr>
        <p:txBody>
          <a:bodyPr lIns="0" anchor="ctr">
            <a:spAutoFit/>
          </a:bodyPr>
          <a:lstStyle>
            <a:lvl1pPr algn="ctr">
              <a:lnSpc>
                <a:spcPts val="6000"/>
              </a:lnSpc>
              <a:defRPr sz="20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3796" y="5466388"/>
            <a:ext cx="10440000" cy="816536"/>
          </a:xfrm>
        </p:spPr>
        <p:txBody>
          <a:bodyPr lIns="0" anchor="b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6880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5AA9BA8-61D8-074A-BA06-89A512AC1C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0902" y="3332991"/>
            <a:ext cx="5233079" cy="1248139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867"/>
            </a:lvl1pPr>
            <a:lvl2pPr marL="990575" indent="-380990">
              <a:buSzPct val="120000"/>
              <a:buFont typeface="Arial" panose="020B0604020202020204" pitchFamily="34" charset="0"/>
              <a:buChar char="•"/>
              <a:defRPr sz="1867"/>
            </a:lvl2pPr>
            <a:lvl3pPr>
              <a:buSzPct val="120000"/>
              <a:defRPr sz="1600"/>
            </a:lvl3pPr>
            <a:lvl4pPr marL="2133547" indent="-304792">
              <a:buSzPct val="120000"/>
              <a:buFont typeface="Arial" panose="020B0604020202020204" pitchFamily="34" charset="0"/>
              <a:buChar char="•"/>
              <a:defRPr sz="1333"/>
            </a:lvl4pPr>
          </a:lstStyle>
          <a:p>
            <a:pPr lvl="0"/>
            <a:r>
              <a:rPr lang="en-US"/>
              <a:t>Hit *Enter* if you want to create </a:t>
            </a:r>
            <a:br>
              <a:rPr lang="en-US"/>
            </a:br>
            <a:r>
              <a:rPr lang="en-US"/>
              <a:t>a new bullet. </a:t>
            </a:r>
          </a:p>
          <a:p>
            <a:pPr lvl="1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second level bullet. </a:t>
            </a:r>
          </a:p>
          <a:p>
            <a:pPr lvl="2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third level bullet. </a:t>
            </a:r>
          </a:p>
          <a:p>
            <a:pPr lvl="3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fourth level bullet. 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584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This slide works for leave-behinds only</a:t>
            </a:r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35C95E-572D-4516-94CA-044B31DF7D4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0E8B8D90-9157-934A-9CC7-CD56A3326D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8022" y="3332991"/>
            <a:ext cx="5233077" cy="1248139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867"/>
            </a:lvl1pPr>
            <a:lvl2pPr marL="990575" indent="-380990">
              <a:buSzPct val="120000"/>
              <a:buFont typeface="Arial" panose="020B0604020202020204" pitchFamily="34" charset="0"/>
              <a:buChar char="•"/>
              <a:defRPr sz="1867"/>
            </a:lvl2pPr>
            <a:lvl3pPr>
              <a:buSzPct val="120000"/>
              <a:defRPr sz="1600"/>
            </a:lvl3pPr>
            <a:lvl4pPr marL="2133547" indent="-304792">
              <a:buSzPct val="120000"/>
              <a:buFont typeface="Arial" panose="020B0604020202020204" pitchFamily="34" charset="0"/>
              <a:buChar char="•"/>
              <a:defRPr sz="1333"/>
            </a:lvl4pPr>
          </a:lstStyle>
          <a:p>
            <a:pPr lvl="0"/>
            <a:r>
              <a:rPr lang="en-US"/>
              <a:t>Hit *Enter* if you want to create </a:t>
            </a:r>
            <a:br>
              <a:rPr lang="en-US"/>
            </a:br>
            <a:r>
              <a:rPr lang="en-US"/>
              <a:t>a new bullet. </a:t>
            </a:r>
          </a:p>
          <a:p>
            <a:pPr lvl="1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second level bullet. </a:t>
            </a:r>
          </a:p>
          <a:p>
            <a:pPr lvl="2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third level bullet. </a:t>
            </a:r>
          </a:p>
          <a:p>
            <a:pPr lvl="3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fourth level bullet.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AD2BCD7-49B4-B14E-906D-E70C827D456B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18168277-A13D-694D-85FE-2005897A9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Dos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745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5AA9BA8-61D8-074A-BA06-89A512AC1C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0902" y="3332991"/>
            <a:ext cx="5233079" cy="1248139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867"/>
            </a:lvl1pPr>
            <a:lvl2pPr marL="990575" indent="-380990">
              <a:buSzPct val="120000"/>
              <a:buFont typeface="Arial" panose="020B0604020202020204" pitchFamily="34" charset="0"/>
              <a:buChar char="•"/>
              <a:defRPr sz="1867"/>
            </a:lvl2pPr>
            <a:lvl3pPr>
              <a:buSzPct val="120000"/>
              <a:defRPr sz="1600"/>
            </a:lvl3pPr>
            <a:lvl4pPr marL="2133547" indent="-304792">
              <a:buSzPct val="120000"/>
              <a:buFont typeface="Arial" panose="020B0604020202020204" pitchFamily="34" charset="0"/>
              <a:buChar char="•"/>
              <a:defRPr sz="1333"/>
            </a:lvl4pPr>
          </a:lstStyle>
          <a:p>
            <a:pPr lvl="0"/>
            <a:r>
              <a:rPr lang="en-US"/>
              <a:t>Hit *Enter* if you want to create </a:t>
            </a:r>
            <a:br>
              <a:rPr lang="en-US"/>
            </a:br>
            <a:r>
              <a:rPr lang="en-US"/>
              <a:t>a new bullet. </a:t>
            </a:r>
          </a:p>
          <a:p>
            <a:pPr lvl="1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second level bullet. </a:t>
            </a:r>
          </a:p>
          <a:p>
            <a:pPr lvl="2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third level bullet. </a:t>
            </a:r>
          </a:p>
          <a:p>
            <a:pPr lvl="3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fourth level bullet. 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584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This slide works for leave-behinds only</a:t>
            </a:r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35C95E-572D-4516-94CA-044B31DF7D4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0E8B8D90-9157-934A-9CC7-CD56A3326D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8022" y="3332991"/>
            <a:ext cx="5233077" cy="1248139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867"/>
            </a:lvl1pPr>
            <a:lvl2pPr marL="990575" indent="-380990">
              <a:buSzPct val="120000"/>
              <a:buFont typeface="Arial" panose="020B0604020202020204" pitchFamily="34" charset="0"/>
              <a:buChar char="•"/>
              <a:defRPr sz="1867"/>
            </a:lvl2pPr>
            <a:lvl3pPr>
              <a:buSzPct val="120000"/>
              <a:defRPr sz="1600"/>
            </a:lvl3pPr>
            <a:lvl4pPr marL="2133547" indent="-304792">
              <a:buSzPct val="120000"/>
              <a:buFont typeface="Arial" panose="020B0604020202020204" pitchFamily="34" charset="0"/>
              <a:buChar char="•"/>
              <a:defRPr sz="1333"/>
            </a:lvl4pPr>
          </a:lstStyle>
          <a:p>
            <a:pPr lvl="0"/>
            <a:r>
              <a:rPr lang="en-US"/>
              <a:t>Hit *Enter* if you want to create </a:t>
            </a:r>
            <a:br>
              <a:rPr lang="en-US"/>
            </a:br>
            <a:r>
              <a:rPr lang="en-US"/>
              <a:t>a new bullet. </a:t>
            </a:r>
          </a:p>
          <a:p>
            <a:pPr lvl="1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second level bullet. </a:t>
            </a:r>
          </a:p>
          <a:p>
            <a:pPr lvl="2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third level bullet. </a:t>
            </a:r>
          </a:p>
          <a:p>
            <a:pPr lvl="3"/>
            <a:r>
              <a:rPr lang="en-US"/>
              <a:t>Hit *Tab* at the beginning if you </a:t>
            </a:r>
            <a:br>
              <a:rPr lang="en-US"/>
            </a:br>
            <a:r>
              <a:rPr lang="en-US"/>
              <a:t>want to create a fourth level bullet. </a:t>
            </a:r>
          </a:p>
        </p:txBody>
      </p:sp>
    </p:spTree>
    <p:extLst>
      <p:ext uri="{BB962C8B-B14F-4D97-AF65-F5344CB8AC3E}">
        <p14:creationId xmlns:p14="http://schemas.microsoft.com/office/powerpoint/2010/main" val="30596665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Exampl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883298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/>
              <a:t>Presentation</a:t>
            </a:r>
            <a:r>
              <a:rPr lang="ru-RU"/>
              <a:t/>
            </a:r>
            <a:br>
              <a:rPr lang="ru-RU"/>
            </a:br>
            <a:r>
              <a:rPr lang="en-US"/>
              <a:t>name</a:t>
            </a:r>
            <a:endParaRPr lang="ru-RU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344" y="5061182"/>
            <a:ext cx="4944549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Ready-to-use layouts to save your time while preparing your presentation.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1619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152232" y="5685251"/>
            <a:ext cx="10704409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Author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This is a quote slide.</a:t>
            </a:r>
            <a:r>
              <a:rPr lang="ru-RU"/>
              <a:t/>
            </a:r>
            <a:br>
              <a:rPr lang="ru-RU"/>
            </a:br>
            <a:r>
              <a:rPr lang="en-US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2275A2-A77A-4D4C-A6EF-A849A113332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710E96A-08B4-D546-9485-3EDB30147F55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C6F463AE-EC3C-F94B-A7B6-B14010FAE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548217"/>
            <a:ext cx="11712521" cy="4544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6445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152232" y="5685251"/>
            <a:ext cx="10704409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Author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This is a quote slide.</a:t>
            </a:r>
            <a:r>
              <a:rPr lang="ru-RU"/>
              <a:t/>
            </a:r>
            <a:br>
              <a:rPr lang="ru-RU"/>
            </a:br>
            <a:r>
              <a:rPr lang="en-US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2275A2-A77A-4D4C-A6EF-A849A113332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722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1" y="1508788"/>
            <a:ext cx="576064" cy="454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7562C4-29CE-4F53-9C90-799D65CB2DF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Albert Einstein</a:t>
            </a:r>
            <a:endParaRPr lang="ru-R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4E6754E-4C21-AD45-8BFE-A64993F6357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CC4A26E7-BECE-4641-B014-90D8AB5F0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544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4524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1" y="1508788"/>
            <a:ext cx="576064" cy="454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7562C4-29CE-4F53-9C90-799D65CB2DF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Albert Einstein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2936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C82C5-1719-4908-A848-AEFE6300661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1" y="5685251"/>
            <a:ext cx="10657184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Source Book, Source Author, Other Relevant Info</a:t>
            </a:r>
            <a:endParaRPr lang="ru-RU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B735D71-2819-294D-884E-1F99CD90E3C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A02D7AD2-D51F-E74A-8671-79C400C717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686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C82C5-1719-4908-A848-AEFE6300661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1" y="5685251"/>
            <a:ext cx="10657184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Source Book, Source Author, Other Relevant Info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4210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D0B930-8A49-4629-9A75-D1E4D0C8F74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Source Book, Source Author, Other Relevant Info</a:t>
            </a:r>
            <a:endParaRPr lang="ru-R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E5F7946-C72F-0840-AFA7-A3AB2D3AA3C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26D8AD16-EDB4-1D4C-98DE-52BD3FF31E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755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005640"/>
            <a:ext cx="4320000" cy="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652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D0B930-8A49-4629-9A75-D1E4D0C8F74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Source Book, Source Author, Other Relevant Info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012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 on a keyboard Whi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335360" y="788707"/>
            <a:ext cx="11521280" cy="4032448"/>
          </a:xfrm>
        </p:spPr>
        <p:txBody>
          <a:bodyPr>
            <a:noAutofit/>
          </a:bodyPr>
          <a:lstStyle>
            <a:lvl1pPr>
              <a:defRPr sz="32399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/>
              <a:t>1997</a:t>
            </a:r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4" y="5973234"/>
            <a:ext cx="11523133" cy="33655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2"/>
            <a:r>
              <a:rPr lang="en-US"/>
              <a:t>The year Kaspersky was founded</a:t>
            </a: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194D4F-BC75-441F-A7BD-8C346D9B3A8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80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90499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/>
              <a:t>Short statement.</a:t>
            </a:r>
          </a:p>
          <a:p>
            <a:r>
              <a:rPr lang="en-US"/>
              <a:t>Meaningful picture</a:t>
            </a:r>
          </a:p>
          <a:p>
            <a:r>
              <a:rPr lang="en-US"/>
              <a:t>inside the hexagon in</a:t>
            </a:r>
          </a:p>
          <a:p>
            <a:r>
              <a:rPr lang="en-US"/>
              <a:t>Freedom </a:t>
            </a:r>
            <a:r>
              <a:rPr lang="en-US" err="1"/>
              <a:t>photostyle</a:t>
            </a:r>
            <a:r>
              <a:rPr lang="en-US"/>
              <a:t>.</a:t>
            </a:r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EA74B2-2B96-4EB2-93BC-80EE0B9E7DC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1F0CC36-A5A6-DB44-9503-B8B5D33AA101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36FE1121-9496-9147-9A90-9E62273119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0500" y="548216"/>
            <a:ext cx="11712521" cy="4325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3679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A92E81D6-57D3-46D5-A88C-EBCC296572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025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FD4606-FDF0-42A7-B38C-0F31B23CE40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xmlns="" id="{7C453BD9-6D37-46DD-A199-0490E1C5E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99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/>
              <a:t>Short statement.</a:t>
            </a:r>
          </a:p>
          <a:p>
            <a:r>
              <a:rPr lang="en-US"/>
              <a:t>Atmospheric</a:t>
            </a:r>
          </a:p>
          <a:p>
            <a:r>
              <a:rPr lang="en-US"/>
              <a:t>picture in Immersion</a:t>
            </a:r>
          </a:p>
          <a:p>
            <a:r>
              <a:rPr lang="en-US" err="1"/>
              <a:t>photostyle</a:t>
            </a:r>
            <a:r>
              <a:rPr lang="en-US"/>
              <a:t> used</a:t>
            </a:r>
          </a:p>
          <a:p>
            <a:r>
              <a:rPr lang="en-US"/>
              <a:t>as background.</a:t>
            </a:r>
            <a:endParaRPr lang="ru-R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C095C65-4D58-3546-BE98-C7D7B80C209E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42533424-16AC-C846-802C-C70753CB94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0500" y="548216"/>
            <a:ext cx="11712521" cy="4325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573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19834E3-0CB5-CF4D-A7B1-971F3BDB2BF6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08A63232-5F31-7F40-86A0-1F830F7121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/>
              <a:t>Sub-Headlines Page-Title/Captions/Text</a:t>
            </a:r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061181"/>
            <a:ext cx="3983567" cy="15361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Be smart</a:t>
            </a:r>
            <a:br>
              <a:rPr lang="en-US"/>
            </a:br>
            <a:r>
              <a:rPr lang="en-US" b="0"/>
              <a:t>Practice summing up your points.</a:t>
            </a:r>
            <a:endParaRPr lang="x-none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41133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Less is more</a:t>
            </a:r>
            <a:br>
              <a:rPr lang="en-US"/>
            </a:br>
            <a:r>
              <a:rPr lang="en-US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1220756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Save time</a:t>
            </a:r>
            <a:br>
              <a:rPr lang="en-US"/>
            </a:br>
            <a:r>
              <a:rPr lang="en-US"/>
              <a:t>Use these layouts to save time for rehearsal.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317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/>
              <a:t>Sub-Headlines Page-Title/Captions/Text</a:t>
            </a:r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061181"/>
            <a:ext cx="3983567" cy="15361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Be smart</a:t>
            </a:r>
            <a:br>
              <a:rPr lang="en-US"/>
            </a:br>
            <a:r>
              <a:rPr lang="en-US" b="0"/>
              <a:t>Practice summing up your points.</a:t>
            </a:r>
            <a:endParaRPr lang="x-none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41133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Less is more</a:t>
            </a:r>
            <a:br>
              <a:rPr lang="en-US"/>
            </a:br>
            <a:r>
              <a:rPr lang="en-US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1220756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Save time</a:t>
            </a:r>
            <a:br>
              <a:rPr lang="en-US"/>
            </a:br>
            <a:r>
              <a:rPr lang="en-US"/>
              <a:t>Use these layouts to save time for rehearsal.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475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/>
              <a:t>Sub-Headlines Page-Title/Captions/Text</a:t>
            </a:r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A47FDF-C135-4A24-854A-D4BB620C25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1220755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Save time</a:t>
            </a:r>
            <a:br>
              <a:rPr lang="en-US"/>
            </a:br>
            <a:r>
              <a:rPr lang="en-US"/>
              <a:t>Use these layouts to save time for rehearsal.</a:t>
            </a:r>
            <a:endParaRPr lang="x-none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A6B88635-8180-49F6-8D44-297561A114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63367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Less is more</a:t>
            </a:r>
            <a:br>
              <a:rPr lang="en-US"/>
            </a:br>
            <a:r>
              <a:rPr lang="en-US"/>
              <a:t>Keep your texts short and focus on presenting.</a:t>
            </a:r>
            <a:endParaRPr lang="x-none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290C5E36-7805-4544-9ABB-20345A8BAE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5060387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Be smart</a:t>
            </a:r>
            <a:br>
              <a:rPr lang="en-US"/>
            </a:br>
            <a:r>
              <a:rPr lang="en-US"/>
              <a:t>Practice summing up your points.</a:t>
            </a:r>
            <a:endParaRPr lang="x-non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2383125-D7D3-1F4B-8D2C-7A0D949D1B6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DCD95552-991B-0E4A-9D95-8974C0BF08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5372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992E273-37CE-2942-977F-F0DC39C94496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/>
              <a:t>4</a:t>
            </a:r>
            <a:r>
              <a:rPr lang="en-US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Focus</a:t>
            </a:r>
            <a:br>
              <a:rPr lang="en-US"/>
            </a:br>
            <a:r>
              <a:rPr lang="en-US"/>
              <a:t>3 points are optimal to keep audience focused.</a:t>
            </a:r>
            <a:endParaRPr lang="ru-RU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Stress</a:t>
            </a:r>
            <a:br>
              <a:rPr lang="en-US"/>
            </a:br>
            <a:r>
              <a:rPr lang="en-US"/>
              <a:t>Be confident, and flaws will</a:t>
            </a:r>
            <a:br>
              <a:rPr lang="en-US"/>
            </a:br>
            <a:r>
              <a:rPr lang="en-US"/>
              <a:t>be overlooked.</a:t>
            </a:r>
            <a:endParaRPr lang="ru-RU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Rehearsal</a:t>
            </a:r>
            <a:br>
              <a:rPr lang="en-US"/>
            </a:br>
            <a:r>
              <a:rPr lang="en-US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Sub-heads</a:t>
            </a:r>
            <a:br>
              <a:rPr lang="en-US"/>
            </a:br>
            <a:r>
              <a:rPr lang="en-US" err="1"/>
              <a:t>Sub-heads</a:t>
            </a:r>
            <a:r>
              <a:rPr lang="en-US"/>
              <a:t> type size is optimized at 45 pt.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61902498-95FC-D947-9D82-50241CFAF6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23202440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/>
              <a:t>4</a:t>
            </a:r>
            <a:r>
              <a:rPr lang="en-US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Focus</a:t>
            </a:r>
            <a:br>
              <a:rPr lang="en-US"/>
            </a:br>
            <a:r>
              <a:rPr lang="en-US"/>
              <a:t>3 points are optimal to keep audience focused.</a:t>
            </a:r>
            <a:endParaRPr lang="ru-RU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Stress</a:t>
            </a:r>
            <a:br>
              <a:rPr lang="en-US"/>
            </a:br>
            <a:r>
              <a:rPr lang="en-US"/>
              <a:t>Be confident, and flaws will</a:t>
            </a:r>
            <a:br>
              <a:rPr lang="en-US"/>
            </a:br>
            <a:r>
              <a:rPr lang="en-US"/>
              <a:t>be overlooked.</a:t>
            </a:r>
            <a:endParaRPr lang="ru-RU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Rehearsal</a:t>
            </a:r>
            <a:br>
              <a:rPr lang="en-US"/>
            </a:br>
            <a:r>
              <a:rPr lang="en-US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Sub-heads</a:t>
            </a:r>
            <a:br>
              <a:rPr lang="en-US"/>
            </a:br>
            <a:r>
              <a:rPr lang="en-US" err="1"/>
              <a:t>Sub-heads</a:t>
            </a:r>
            <a:r>
              <a:rPr lang="en-US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1679474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/>
              <a:t>4</a:t>
            </a:r>
            <a:r>
              <a:rPr lang="en-US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Focus</a:t>
            </a:r>
            <a:br>
              <a:rPr lang="en-US"/>
            </a:br>
            <a:r>
              <a:rPr lang="en-US"/>
              <a:t>3 points are optimal to keep audience focused.</a:t>
            </a:r>
            <a:endParaRPr lang="ru-RU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Stress</a:t>
            </a:r>
            <a:br>
              <a:rPr lang="en-US"/>
            </a:br>
            <a:r>
              <a:rPr lang="en-US"/>
              <a:t>Be confident, and flaws will</a:t>
            </a:r>
            <a:br>
              <a:rPr lang="en-US"/>
            </a:br>
            <a:r>
              <a:rPr lang="en-US"/>
              <a:t>be overlooked.</a:t>
            </a:r>
            <a:endParaRPr lang="ru-RU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Rehearsal</a:t>
            </a:r>
            <a:br>
              <a:rPr lang="en-US"/>
            </a:br>
            <a:r>
              <a:rPr lang="en-US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Sub-heads</a:t>
            </a:r>
            <a:br>
              <a:rPr lang="en-US"/>
            </a:br>
            <a:r>
              <a:rPr lang="en-US" err="1"/>
              <a:t>Sub-heads</a:t>
            </a:r>
            <a:r>
              <a:rPr lang="en-US"/>
              <a:t> type size is optimized at 45 pt.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AED8711-A5DE-7F4D-8B45-9E47913FB1E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70F95D78-4C91-AE4E-9F2E-742634B3F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71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005640"/>
            <a:ext cx="4320000" cy="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194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/>
              <a:t>Talking Point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220755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Are they reading or listening?</a:t>
            </a:r>
          </a:p>
          <a:p>
            <a:pPr lvl="1"/>
            <a:r>
              <a:rPr lang="en-US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Play with transparency </a:t>
            </a:r>
          </a:p>
          <a:p>
            <a:pPr lvl="1"/>
            <a:r>
              <a:rPr lang="en-US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/>
              <a:t>This is how you visualize</a:t>
            </a:r>
            <a:br>
              <a:rPr lang="en-US"/>
            </a:br>
            <a:r>
              <a:rPr lang="en-US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Keep it short!</a:t>
            </a:r>
            <a:endParaRPr lang="ru-RU"/>
          </a:p>
          <a:p>
            <a:pPr lvl="1"/>
            <a:r>
              <a:rPr lang="en-US"/>
              <a:t>This is the most text you can put on one slide in your presentation.</a:t>
            </a:r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2F56738-7939-D547-BD0C-B304AB6017E4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80676B8F-4A84-6349-BEEC-13C889E96A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50041230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4C3A584C-13B2-4C25-8174-CD921A161F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3140968"/>
            <a:ext cx="3983500" cy="1392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tabLst/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Play with transparency </a:t>
            </a:r>
          </a:p>
          <a:p>
            <a:pPr lvl="1"/>
            <a:r>
              <a:rPr lang="en-US"/>
              <a:t>If you want to say more about a specific talking point, make others considerably more transparent.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/>
              <a:t>Talking Point</a:t>
            </a:r>
            <a:endParaRPr lang="ru-RU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2400"/>
              <a:t>This is how you visualize</a:t>
            </a:r>
            <a:br>
              <a:rPr lang="en-US" sz="2400"/>
            </a:br>
            <a:r>
              <a:rPr lang="en-US" sz="2400"/>
              <a:t>a talking point. Play with text and opacity but keep it short.</a:t>
            </a:r>
            <a:endParaRPr lang="ru-RU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2B215A-33E2-4DCA-844E-5D549F962D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253203"/>
            <a:ext cx="3983500" cy="10562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en-US"/>
              <a:t>Keep it short!</a:t>
            </a:r>
            <a:endParaRPr lang="ru-RU"/>
          </a:p>
          <a:p>
            <a:pPr lvl="1"/>
            <a:r>
              <a:rPr lang="en-US"/>
              <a:t>This is the most text you can put on one slide in your presentation.</a:t>
            </a:r>
            <a:endParaRPr lang="ru-RU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E9A56E16-96D6-450E-9470-C4EBB4C2A0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1412776"/>
            <a:ext cx="39835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en-US"/>
              <a:t>Are they reading or listening?</a:t>
            </a:r>
          </a:p>
          <a:p>
            <a:pPr lvl="1"/>
            <a:r>
              <a:rPr lang="en-US"/>
              <a:t>Live audience will focus on your speech rather than on your slides. Don’t make them read too much.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8779F36-892E-1A44-8056-4376150E4BE4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28273247-F5D4-A743-AD14-0BAE024AE1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20055805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/>
              <a:t>Talking Point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Are they reading or listening?</a:t>
            </a:r>
          </a:p>
          <a:p>
            <a:pPr lvl="1"/>
            <a:r>
              <a:rPr lang="en-US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Play with transparency </a:t>
            </a:r>
          </a:p>
          <a:p>
            <a:pPr lvl="1"/>
            <a:r>
              <a:rPr lang="en-US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/>
              <a:t>This is how you visualize</a:t>
            </a:r>
            <a:br>
              <a:rPr lang="en-US"/>
            </a:br>
            <a:r>
              <a:rPr lang="en-US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2"/>
            <a:ext cx="3983500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Keep it short!</a:t>
            </a:r>
            <a:endParaRPr lang="ru-RU"/>
          </a:p>
          <a:p>
            <a:pPr lvl="1"/>
            <a:r>
              <a:rPr lang="en-US"/>
              <a:t>This is the most text you can put on one slide in your presentation.</a:t>
            </a:r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55684D1-E040-9945-8442-4FFC8C53B785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C11BF950-8B30-194B-BCD1-C9C553534F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25687741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Talking Point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220755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Are they reading or listening?</a:t>
            </a:r>
          </a:p>
          <a:p>
            <a:pPr lvl="1"/>
            <a:r>
              <a:rPr lang="en-US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Play with transparency </a:t>
            </a:r>
          </a:p>
          <a:p>
            <a:pPr lvl="1"/>
            <a:r>
              <a:rPr lang="en-US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/>
              <a:t>This is how you visualize</a:t>
            </a:r>
            <a:br>
              <a:rPr lang="en-US"/>
            </a:br>
            <a:r>
              <a:rPr lang="en-US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Keep it short!</a:t>
            </a:r>
          </a:p>
          <a:p>
            <a:pPr lvl="1"/>
            <a:r>
              <a:rPr lang="en-US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7124B0D-404D-0944-898C-3037D3FAFFE9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939F299A-DBB4-4F44-AAF6-CF30250E9D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281726134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Talking Point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Are they reading or listening?</a:t>
            </a:r>
          </a:p>
          <a:p>
            <a:pPr lvl="1"/>
            <a:r>
              <a:rPr lang="en-US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140968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Play with transparency </a:t>
            </a:r>
          </a:p>
          <a:p>
            <a:pPr lvl="1"/>
            <a:r>
              <a:rPr lang="en-US"/>
              <a:t>If you want to say more about a specific talking point, make others considerably more transparent.</a:t>
            </a:r>
            <a:endParaRPr lang="ru-RU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2400"/>
              <a:t>This is how you visualize</a:t>
            </a:r>
            <a:br>
              <a:rPr lang="en-US" sz="2400"/>
            </a:br>
            <a:r>
              <a:rPr lang="en-US" sz="2400"/>
              <a:t>a talking point. Play with text and opacity but keep it short.</a:t>
            </a:r>
            <a:endParaRPr lang="ru-RU" sz="240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Keep it short!</a:t>
            </a:r>
            <a:endParaRPr lang="ru-RU"/>
          </a:p>
          <a:p>
            <a:pPr lvl="1"/>
            <a:r>
              <a:rPr lang="en-US"/>
              <a:t>This is the most text you can put on one slide in your presentation.</a:t>
            </a:r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7C6B1B6-C27D-4043-BA8F-2011157BB849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B3E37452-CE86-814C-93A5-93E58FA712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34764568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Talking Point</a:t>
            </a:r>
            <a:endParaRPr lang="ru-RU"/>
          </a:p>
          <a:p>
            <a:pPr lvl="0"/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Are they reading or listening?</a:t>
            </a:r>
          </a:p>
          <a:p>
            <a:pPr lvl="1"/>
            <a:r>
              <a:rPr lang="en-US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Play with transparency </a:t>
            </a:r>
          </a:p>
          <a:p>
            <a:pPr lvl="1"/>
            <a:r>
              <a:rPr lang="en-US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/>
              <a:t>This is how you visualize</a:t>
            </a:r>
            <a:br>
              <a:rPr lang="en-US"/>
            </a:br>
            <a:r>
              <a:rPr lang="en-US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2"/>
            <a:ext cx="3983500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Keep it short!</a:t>
            </a:r>
          </a:p>
          <a:p>
            <a:pPr lvl="1"/>
            <a:r>
              <a:rPr lang="en-US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76F8C20-4635-7044-9329-5AB9D5E904C0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3E6B9D86-BB96-A947-B43E-50B081D1DC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65540747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/>
              <a:t>Questions for the audience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/>
              <a:t>Asking questions is a great way of </a:t>
            </a:r>
            <a:r>
              <a:rPr lang="en-US" err="1"/>
              <a:t>inteaction</a:t>
            </a:r>
            <a:r>
              <a:rPr lang="en-US"/>
              <a:t> with your audience. Write them in the right column.</a:t>
            </a:r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CE25C4E1-F9D5-4E85-8DB5-7276030C3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0097" y="1223191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Be short!</a:t>
            </a:r>
            <a:endParaRPr lang="ru-RU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5D2964EF-C3E5-440A-8A1E-1F09E74F4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0097" y="2201946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Two lines maximum.</a:t>
            </a:r>
            <a:endParaRPr lang="ru-RU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858053E9-B372-4120-9936-2DC102C75B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0097" y="3159617"/>
            <a:ext cx="3983567" cy="12481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You can have less than three questions.</a:t>
            </a:r>
            <a:endParaRPr lang="ru-R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A65B1CC-9FF9-B843-8B05-45BC3E0A199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1EB4FB02-14EB-D042-9F0E-3B1867166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153202283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 linel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/>
              <a:t>Big statement with support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67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>
                <a:solidFill>
                  <a:srgbClr val="A4A4A4"/>
                </a:solidFill>
              </a:rPr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67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>
                <a:solidFill>
                  <a:srgbClr val="A4A4A4"/>
                </a:solidFill>
              </a:rPr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xmlns="" id="{6403F528-8DA2-4132-94A4-02ECD65142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3033" y="1220754"/>
            <a:ext cx="3983500" cy="1584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Talking point</a:t>
            </a:r>
          </a:p>
          <a:p>
            <a:pPr lvl="4"/>
            <a:r>
              <a:rPr lang="en-US"/>
              <a:t>Support your point with additional text, but keep it two lines maximum.</a:t>
            </a:r>
          </a:p>
        </p:txBody>
      </p:sp>
    </p:spTree>
    <p:extLst>
      <p:ext uri="{BB962C8B-B14F-4D97-AF65-F5344CB8AC3E}">
        <p14:creationId xmlns:p14="http://schemas.microsoft.com/office/powerpoint/2010/main" val="24058887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 linel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Talking point</a:t>
            </a:r>
          </a:p>
          <a:p>
            <a:pPr lvl="4"/>
            <a:r>
              <a:rPr lang="en-US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140968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Talking point</a:t>
            </a:r>
          </a:p>
          <a:p>
            <a:pPr lvl="1"/>
            <a:r>
              <a:rPr lang="en-US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Talking point</a:t>
            </a:r>
          </a:p>
          <a:p>
            <a:pPr lvl="1"/>
            <a:r>
              <a:rPr lang="en-US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1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 linel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Talking point</a:t>
            </a:r>
          </a:p>
          <a:p>
            <a:pPr lvl="4"/>
            <a:r>
              <a:rPr lang="en-US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Talking point</a:t>
            </a:r>
          </a:p>
          <a:p>
            <a:pPr lvl="1"/>
            <a:r>
              <a:rPr lang="en-US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1"/>
            <a:ext cx="3983500" cy="12961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Talking point</a:t>
            </a:r>
          </a:p>
          <a:p>
            <a:pPr lvl="1"/>
            <a:r>
              <a:rPr lang="en-US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89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771525" y="403412"/>
            <a:ext cx="11125200" cy="6176776"/>
          </a:xfrm>
        </p:spPr>
        <p:txBody>
          <a:bodyPr/>
          <a:lstStyle>
            <a:lvl1pPr marL="3175" indent="0">
              <a:buNone/>
              <a:defRPr b="1"/>
            </a:lvl1pPr>
            <a:lvl2pPr marL="1076298" indent="0">
              <a:buNone/>
              <a:defRPr sz="1400"/>
            </a:lvl2pPr>
            <a:lvl3pPr marL="1076298" indent="0">
              <a:buNone/>
              <a:defRPr sz="1400"/>
            </a:lvl3pPr>
            <a:lvl4pPr marL="1076298" indent="0">
              <a:buNone/>
              <a:defRPr sz="1400"/>
            </a:lvl4pPr>
            <a:lvl5pPr marL="1076298" indent="0">
              <a:buNone/>
              <a:defRPr sz="1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2809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1151451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Icons</a:t>
            </a:r>
            <a:endParaRPr lang="ru-RU"/>
          </a:p>
          <a:p>
            <a:pPr lvl="4"/>
            <a:r>
              <a:rPr lang="en-US" sz="1867"/>
              <a:t>Browse through our PPT Toolkit to look for the one you need.</a:t>
            </a:r>
            <a:endParaRPr lang="ru-RU" sz="1867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8CF024-F58E-477E-A99B-B94DCBCE564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352FA027-CBA9-4EE1-AEEF-DA2ECEC25B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1727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Copy/Paste</a:t>
            </a:r>
            <a:endParaRPr lang="ru-RU"/>
          </a:p>
          <a:p>
            <a:pPr lvl="4"/>
            <a:r>
              <a:rPr lang="en-US" sz="1867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B6229EBE-BFE2-488A-B830-D0D28675D9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2003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Updates</a:t>
            </a:r>
            <a:endParaRPr lang="ru-RU"/>
          </a:p>
          <a:p>
            <a:pPr lvl="4"/>
            <a:r>
              <a:rPr lang="en-US" sz="1867"/>
              <a:t>We’ll keep you posted about updates to our custom icon set.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4F0B68F-A4EB-E940-A6BC-CF1765195505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C8C46590-0EE0-0A4E-A808-4A0D9AE79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1024"/>
            <a:ext cx="11712521" cy="4293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3 icons with text</a:t>
            </a:r>
            <a:endParaRPr lang="ru-RU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1BDFF9C8-18D2-F642-81ED-B48D42D503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74313" y="2036845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89BBF703-EF88-234C-A415-46B0D4F6FA7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117135" y="2036845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xmlns="" id="{82807807-A630-8B4C-9E7A-03B00CE3A38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959957" y="2036845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8963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74313" y="1556424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6F97B2-1CC9-481A-BC7D-B1321F0589D9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919FA5C8-65CC-4EFD-AF31-1BF3F4019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Point 1</a:t>
            </a:r>
            <a:endParaRPr lang="ru-RU"/>
          </a:p>
          <a:p>
            <a:pPr lvl="4"/>
            <a:r>
              <a:rPr lang="en-US" sz="1867"/>
              <a:t>Icons represent content.</a:t>
            </a:r>
            <a:endParaRPr lang="ru-RU" sz="1867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xmlns="" id="{479100E1-928B-4122-9A22-0B97703340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2089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Point 2</a:t>
            </a:r>
            <a:endParaRPr lang="ru-RU"/>
          </a:p>
          <a:p>
            <a:pPr lvl="4"/>
            <a:r>
              <a:rPr lang="en-US" sz="1867"/>
              <a:t>Icons are visually simple and depict </a:t>
            </a:r>
            <a:br>
              <a:rPr lang="en-US" sz="1867"/>
            </a:br>
            <a:r>
              <a:rPr lang="en-US" sz="1867"/>
              <a:t>specific concepts.</a:t>
            </a:r>
            <a:endParaRPr lang="ru-RU" sz="1867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7229CF3B-B185-4169-B59B-50FEE6DDA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51451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Point 3</a:t>
            </a:r>
            <a:endParaRPr lang="ru-RU"/>
          </a:p>
          <a:p>
            <a:pPr lvl="4"/>
            <a:r>
              <a:rPr lang="en-US" sz="1867"/>
              <a:t>One slide is not enough? Duplicate it </a:t>
            </a:r>
            <a:br>
              <a:rPr lang="en-US" sz="1867"/>
            </a:br>
            <a:r>
              <a:rPr lang="en-US" sz="1867"/>
              <a:t>and add “cont.” to your title.</a:t>
            </a:r>
            <a:endParaRPr lang="ru-RU" sz="1867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xmlns="" id="{A3B3C620-BE07-42BA-AAFD-F2CA99148D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2089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Point 4</a:t>
            </a:r>
            <a:endParaRPr lang="ru-RU"/>
          </a:p>
          <a:p>
            <a:pPr lvl="4"/>
            <a:r>
              <a:rPr lang="en-US" sz="1867"/>
              <a:t>These layouts will make your slides </a:t>
            </a:r>
            <a:br>
              <a:rPr lang="en-US" sz="1867"/>
            </a:br>
            <a:r>
              <a:rPr lang="en-US" sz="1867"/>
              <a:t>more coherent. You’ll see!</a:t>
            </a:r>
            <a:endParaRPr lang="ru-RU" sz="1867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C659B28-9C2C-D743-A68B-FA1081DF38D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8CA5171C-0FE5-8A43-BFD3-142048D2F8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1024"/>
            <a:ext cx="11712521" cy="4293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/>
              <a:t>4</a:t>
            </a:r>
            <a:r>
              <a:rPr lang="en-US"/>
              <a:t> icons with text</a:t>
            </a:r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2EA28BFF-63EC-1E41-BDD9-5A909D8D9D1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046908" y="1544893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07C50448-5FA9-6540-A4C4-EB396E12260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274313" y="4437112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0A0F4EC9-7325-ED45-AF2E-852C575B0BD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046908" y="4437112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161499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On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062240C-E341-443E-93A5-4F63D7A6F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2198" y="4101075"/>
            <a:ext cx="302327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>
                <a:latin typeface="Kaspersky Sans" panose="020B0503050101040103" pitchFamily="34" charset="-52"/>
              </a:defRPr>
            </a:lvl2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Speaker person</a:t>
            </a:r>
            <a:endParaRPr lang="ru-RU"/>
          </a:p>
          <a:p>
            <a:pPr lvl="1"/>
            <a:endParaRPr lang="ru-RU"/>
          </a:p>
          <a:p>
            <a:pPr lvl="1"/>
            <a:r>
              <a:rPr lang="en-US"/>
              <a:t>Speaker title</a:t>
            </a:r>
          </a:p>
          <a:p>
            <a:pPr lvl="1"/>
            <a:r>
              <a:rPr lang="en-US"/>
              <a:t/>
            </a:r>
            <a:br>
              <a:rPr lang="en-US"/>
            </a:br>
            <a:r>
              <a:rPr lang="en-US"/>
              <a:t>@</a:t>
            </a:r>
            <a:r>
              <a:rPr lang="en-US" err="1"/>
              <a:t>socialmediahandle</a:t>
            </a:r>
            <a:endParaRPr lang="ru-RU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5904655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Talk Title</a:t>
            </a:r>
            <a:endParaRPr lang="ru-RU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151468" y="4101076"/>
            <a:ext cx="5904640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Subtitle</a:t>
            </a:r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8015667" y="1508786"/>
            <a:ext cx="1919816" cy="1920213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024B81-98E0-4AC3-AA79-05A9E719595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917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Many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Talk Title</a:t>
            </a:r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1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7056107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8016213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8976320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9936427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10896533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D991A3-27AA-4616-AE18-72574766555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xmlns="" id="{72D04FD7-509C-42A3-BFA5-BABEC42B0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1469" y="410107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Subtitle</a:t>
            </a:r>
            <a:endParaRPr lang="ru-RU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235EB5F8-8ABE-45BC-A3E6-3E2537B72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51985" y="4101075"/>
            <a:ext cx="590463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/>
            </a:lvl2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Name of the team working on this subject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536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On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865288"/>
            <a:ext cx="11521280" cy="11235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667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Thank you! </a:t>
            </a:r>
            <a:endParaRPr lang="ru-RU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55574" y="2176175"/>
            <a:ext cx="7680852" cy="9601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67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/>
              <a:t>Subtitle </a:t>
            </a:r>
            <a:endParaRPr lang="ru-RU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335360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5615947" y="342845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4175787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/>
              <a:t>Speaker title</a:t>
            </a:r>
            <a:endParaRPr lang="ru-RU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8016213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/>
              <a:t>@</a:t>
            </a:r>
            <a:r>
              <a:rPr lang="en-US" err="1"/>
              <a:t>socialmediahandle</a:t>
            </a:r>
            <a:endParaRPr lang="ru-RU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E795FB51-92F8-48AC-A9E1-D48C5A5E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427" y="5864572"/>
            <a:ext cx="1901144" cy="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347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&amp;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/>
              <a:t>You will never win</a:t>
            </a:r>
            <a:r>
              <a:rPr lang="ru-RU"/>
              <a:t/>
            </a:r>
            <a:br>
              <a:rPr lang="ru-RU"/>
            </a:br>
            <a:r>
              <a:rPr lang="en-US"/>
              <a:t>if you never begin.</a:t>
            </a:r>
            <a:endParaRPr lang="ru-RU"/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5F70B2-80A5-42F9-983C-B873361449D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5C8B064D-84E2-4BD9-A496-946B192E8F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198" y="3141134"/>
            <a:ext cx="3024716" cy="25442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Do you feel inspired </a:t>
            </a:r>
            <a:r>
              <a:rPr lang="uk-UA"/>
              <a:t/>
            </a:r>
            <a:br>
              <a:rPr lang="uk-UA"/>
            </a:br>
            <a:r>
              <a:rPr lang="en-US"/>
              <a:t>to create your presentation?</a:t>
            </a: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en-US"/>
              <a:t>Use powerful quotes </a:t>
            </a:r>
            <a:r>
              <a:rPr lang="uk-UA"/>
              <a:t/>
            </a:r>
            <a:br>
              <a:rPr lang="uk-UA"/>
            </a:br>
            <a:r>
              <a:rPr lang="en-US"/>
              <a:t>to get your audience </a:t>
            </a:r>
            <a:r>
              <a:rPr lang="uk-UA"/>
              <a:t/>
            </a:r>
            <a:br>
              <a:rPr lang="uk-UA"/>
            </a:br>
            <a:r>
              <a:rPr lang="en-US"/>
              <a:t>in the mood.</a:t>
            </a:r>
            <a:endParaRPr lang="ru-RU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F2260ECF-D720-49DC-832A-EEEE9AAB12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1453" y="5685367"/>
            <a:ext cx="10705188" cy="72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Helen Rowland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81543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 &amp; Comment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/>
              <a:t>You will never win</a:t>
            </a:r>
            <a:r>
              <a:rPr lang="ru-RU"/>
              <a:t/>
            </a:r>
            <a:br>
              <a:rPr lang="ru-RU"/>
            </a:br>
            <a:r>
              <a:rPr lang="en-US"/>
              <a:t>if you never begin.</a:t>
            </a:r>
            <a:endParaRPr lang="ru-RU"/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1" y="1508788"/>
            <a:ext cx="576064" cy="454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F98CC0-A7FB-4AB0-8943-F205CC77C58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D6AAFE-5057-4BD3-AEB2-FD839A952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198" y="3141134"/>
            <a:ext cx="3024716" cy="25442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Do you feel inspired </a:t>
            </a:r>
            <a:r>
              <a:rPr lang="uk-UA"/>
              <a:t/>
            </a:r>
            <a:br>
              <a:rPr lang="uk-UA"/>
            </a:br>
            <a:r>
              <a:rPr lang="en-US"/>
              <a:t>to create your presentation?</a:t>
            </a: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en-US"/>
              <a:t>Use powerful quotes </a:t>
            </a:r>
            <a:r>
              <a:rPr lang="uk-UA"/>
              <a:t/>
            </a:r>
            <a:br>
              <a:rPr lang="uk-UA"/>
            </a:br>
            <a:r>
              <a:rPr lang="en-US"/>
              <a:t>to get your audience </a:t>
            </a:r>
            <a:r>
              <a:rPr lang="uk-UA"/>
              <a:t/>
            </a:r>
            <a:br>
              <a:rPr lang="uk-UA"/>
            </a:br>
            <a:r>
              <a:rPr lang="en-US"/>
              <a:t>in the mood.</a:t>
            </a:r>
            <a:endParaRPr lang="ru-RU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BB057C0E-3544-4B41-B747-7AB37DBAF7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1453" y="5685367"/>
            <a:ext cx="10705188" cy="72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Helen Rowland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48111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/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/>
              <a:t>Highlight parts</a:t>
            </a: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en-US">
                <a:solidFill>
                  <a:srgbClr val="A4A4A4"/>
                </a:solidFill>
              </a:rPr>
              <a:t>As you introduce them</a:t>
            </a: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en-US">
                <a:solidFill>
                  <a:srgbClr val="A4A4A4"/>
                </a:solidFill>
              </a:rPr>
              <a:t>This text should be grey</a:t>
            </a: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en-US">
                <a:solidFill>
                  <a:srgbClr val="A4A4A4"/>
                </a:solidFill>
              </a:rPr>
              <a:t>A4A4A4 grey exactly</a:t>
            </a: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pt-BR">
                <a:solidFill>
                  <a:srgbClr val="A4A4A4"/>
                </a:solidFill>
              </a:rPr>
              <a:t>Agenda item </a:t>
            </a:r>
            <a:r>
              <a:rPr lang="ru-RU">
                <a:solidFill>
                  <a:srgbClr val="A4A4A4"/>
                </a:solidFill>
              </a:rPr>
              <a:t>5</a:t>
            </a:r>
            <a:br>
              <a:rPr lang="ru-RU">
                <a:solidFill>
                  <a:srgbClr val="A4A4A4"/>
                </a:solidFill>
              </a:rPr>
            </a:b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pt-BR">
                <a:solidFill>
                  <a:srgbClr val="A4A4A4"/>
                </a:solidFill>
              </a:rPr>
              <a:t>Agenda item </a:t>
            </a:r>
            <a:r>
              <a:rPr lang="ru-RU">
                <a:solidFill>
                  <a:srgbClr val="A4A4A4"/>
                </a:solidFill>
              </a:rPr>
              <a:t>6</a:t>
            </a:r>
          </a:p>
          <a:p>
            <a:pPr lvl="2"/>
            <a:endParaRPr lang="en-US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1268760"/>
            <a:ext cx="3983583" cy="2256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/>
              <a:t>Agenda</a:t>
            </a: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0799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/>
              <a:t>Highlight parts</a:t>
            </a: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en-US">
                <a:solidFill>
                  <a:srgbClr val="A4A4A4"/>
                </a:solidFill>
              </a:rPr>
              <a:t>As you introduce them</a:t>
            </a: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en-US">
                <a:solidFill>
                  <a:srgbClr val="A4A4A4"/>
                </a:solidFill>
              </a:rPr>
              <a:t>This text should be grey</a:t>
            </a: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en-US">
                <a:solidFill>
                  <a:srgbClr val="A4A4A4"/>
                </a:solidFill>
              </a:rPr>
              <a:t>A4A4A4 grey exactly</a:t>
            </a: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pt-BR">
                <a:solidFill>
                  <a:srgbClr val="A4A4A4"/>
                </a:solidFill>
              </a:rPr>
              <a:t>Agenda item </a:t>
            </a:r>
            <a:r>
              <a:rPr lang="ru-RU">
                <a:solidFill>
                  <a:srgbClr val="A4A4A4"/>
                </a:solidFill>
              </a:rPr>
              <a:t>5</a:t>
            </a:r>
            <a:br>
              <a:rPr lang="ru-RU">
                <a:solidFill>
                  <a:srgbClr val="A4A4A4"/>
                </a:solidFill>
              </a:rPr>
            </a:br>
            <a:r>
              <a:rPr lang="ru-RU">
                <a:solidFill>
                  <a:srgbClr val="A4A4A4"/>
                </a:solidFill>
              </a:rPr>
              <a:t/>
            </a:r>
            <a:br>
              <a:rPr lang="ru-RU">
                <a:solidFill>
                  <a:srgbClr val="A4A4A4"/>
                </a:solidFill>
              </a:rPr>
            </a:br>
            <a:r>
              <a:rPr lang="pt-BR">
                <a:solidFill>
                  <a:srgbClr val="A4A4A4"/>
                </a:solidFill>
              </a:rPr>
              <a:t>Agenda item </a:t>
            </a:r>
            <a:r>
              <a:rPr lang="ru-RU">
                <a:solidFill>
                  <a:srgbClr val="A4A4A4"/>
                </a:solidFill>
              </a:rPr>
              <a:t>6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1268760"/>
            <a:ext cx="3983583" cy="2256251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Agenda</a:t>
            </a: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2694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xmlns="" id="{2EEB07CA-7227-4348-B859-B15BB51213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8"/>
            <a:ext cx="11712521" cy="43251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Timeline example</a:t>
            </a:r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3B8982-5999-43FF-9E23-75598DACA01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xmlns="" id="{ABBB297D-0DED-4E6F-905F-B5FD47CD6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120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/>
              <a:t>Compose your timeline</a:t>
            </a:r>
            <a:r>
              <a:rPr lang="ru-RU"/>
              <a:t/>
            </a:r>
            <a:br>
              <a:rPr lang="ru-RU"/>
            </a:br>
            <a:r>
              <a:rPr lang="en-US"/>
              <a:t>and paste it on this slide. Reference our toolkit for visual guidelines.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79B3016-CD37-A446-9F36-03FB2723F87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71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730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(duo bloc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441235" y="2133559"/>
            <a:ext cx="4272499" cy="432172"/>
          </a:xfrm>
        </p:spPr>
        <p:txBody>
          <a:bodyPr lIns="0" tIns="0" rIns="0" bIns="0">
            <a:normAutofit/>
          </a:bodyPr>
          <a:lstStyle>
            <a:lvl1pPr>
              <a:defRPr sz="2133" b="1">
                <a:solidFill>
                  <a:srgbClr val="006D5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WHAT BRINGS US TOGETHER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sz="quarter" idx="11" hasCustomPrompt="1"/>
          </p:nvPr>
        </p:nvSpPr>
        <p:spPr>
          <a:xfrm>
            <a:off x="6525531" y="2133559"/>
            <a:ext cx="4272499" cy="432172"/>
          </a:xfrm>
        </p:spPr>
        <p:txBody>
          <a:bodyPr lIns="0" tIns="0" rIns="0" bIns="0">
            <a:normAutofit/>
          </a:bodyPr>
          <a:lstStyle>
            <a:lvl1pPr>
              <a:defRPr sz="2133" b="1">
                <a:solidFill>
                  <a:srgbClr val="006D5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WHAT BRINGS US TOGETHER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sz="quarter" idx="12" hasCustomPrompt="1"/>
          </p:nvPr>
        </p:nvSpPr>
        <p:spPr>
          <a:xfrm>
            <a:off x="433935" y="3012208"/>
            <a:ext cx="5142580" cy="237347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67" b="0">
                <a:latin typeface="+mj-lt"/>
              </a:defRPr>
            </a:lvl1pPr>
          </a:lstStyle>
          <a:p>
            <a:pPr lvl="0"/>
            <a:r>
              <a:rPr lang="en-US" dirty="0"/>
              <a:t>We believe that everyone – from home computer users through to large corporations and governments – should be able to protect what matters to them most. Whether it’s privacy, family, finances, customers, business success or critical infrastructure, we’ve made it our mission to secure it all.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23333" y="232231"/>
            <a:ext cx="9627115" cy="673404"/>
          </a:xfrm>
        </p:spPr>
        <p:txBody>
          <a:bodyPr lIns="0" tIns="0" rIns="0" bIns="0">
            <a:normAutofit/>
          </a:bodyPr>
          <a:lstStyle>
            <a:lvl1pPr>
              <a:defRPr sz="2667" b="1">
                <a:solidFill>
                  <a:srgbClr val="006D5C"/>
                </a:solidFill>
              </a:defRPr>
            </a:lvl1pPr>
          </a:lstStyle>
          <a:p>
            <a:r>
              <a:rPr lang="en-US" dirty="0"/>
              <a:t>TEXT SLIDE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sz="quarter" idx="13" hasCustomPrompt="1"/>
          </p:nvPr>
        </p:nvSpPr>
        <p:spPr>
          <a:xfrm>
            <a:off x="6525531" y="3012207"/>
            <a:ext cx="5142580" cy="2373476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67" b="0">
                <a:latin typeface="+mj-lt"/>
              </a:defRPr>
            </a:lvl1pPr>
          </a:lstStyle>
          <a:p>
            <a:pPr lvl="0"/>
            <a:r>
              <a:rPr lang="en-US" dirty="0"/>
              <a:t>We believe that everyone – from home computer users through to large corporations and governments – should be able to protect what matters to them most. Whether it’s privacy, family, finances, customers, business success or critical infrastructure, we’ve made it our mission to secure it all.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009986"/>
      </p:ext>
    </p:extLst>
  </p:cSld>
  <p:clrMapOvr>
    <a:masterClrMapping/>
  </p:clrMapOvr>
  <p:transition spd="slow">
    <p:push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3B8982-5999-43FF-9E23-75598DACA01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xmlns="" id="{4855E298-68EC-447D-839C-596CE9593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120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/>
              <a:t>Compose your timeline </a:t>
            </a:r>
            <a:r>
              <a:rPr lang="ru-RU"/>
              <a:t/>
            </a:r>
            <a:br>
              <a:rPr lang="ru-RU"/>
            </a:br>
            <a:r>
              <a:rPr lang="en-US"/>
              <a:t>and paste it on this slide. Reference our toolkit for visual guidelines.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B10E53F-18EA-DF47-8570-4752F7C5F3D3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Текст 3">
            <a:extLst>
              <a:ext uri="{FF2B5EF4-FFF2-40B4-BE49-F238E27FC236}">
                <a16:creationId xmlns:a16="http://schemas.microsoft.com/office/drawing/2014/main" xmlns="" id="{F3328871-8102-CE43-AE9F-3AF6E88487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8"/>
            <a:ext cx="11712521" cy="43251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Timeline example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62720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AC44AA3-CDD7-43A1-98BA-9B4B04E09F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1467" y="1365252"/>
            <a:ext cx="7825317" cy="3839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"</a:t>
            </a:r>
            <a:r>
              <a:rPr lang="en-US" err="1"/>
              <a:t>contentBylineItems</a:t>
            </a:r>
            <a:r>
              <a:rPr lang="en-US"/>
              <a:t>": [</a:t>
            </a:r>
            <a:br>
              <a:rPr lang="en-US"/>
            </a:br>
            <a:r>
              <a:rPr lang="en-US"/>
              <a:t>  {</a:t>
            </a:r>
            <a:br>
              <a:rPr lang="en-US"/>
            </a:br>
            <a:r>
              <a:rPr lang="en-US"/>
              <a:t>    "context": "addon",</a:t>
            </a:r>
            <a:br>
              <a:rPr lang="en-US"/>
            </a:br>
            <a:r>
              <a:rPr lang="en-US"/>
              <a:t>    "target": { "type": "</a:t>
            </a:r>
            <a:r>
              <a:rPr lang="en-US" err="1"/>
              <a:t>inlinedialog</a:t>
            </a:r>
            <a:r>
              <a:rPr lang="en-US"/>
              <a:t>" },</a:t>
            </a:r>
            <a:br>
              <a:rPr lang="en-US"/>
            </a:br>
            <a:r>
              <a:rPr lang="en-US"/>
              <a:t>    "tooltip": { "value": "Approvals" },</a:t>
            </a:r>
            <a:br>
              <a:rPr lang="en-US"/>
            </a:br>
            <a:r>
              <a:rPr lang="en-US"/>
              <a:t>    "icon": { "</a:t>
            </a:r>
            <a:r>
              <a:rPr lang="en-US" err="1"/>
              <a:t>url</a:t>
            </a:r>
            <a:r>
              <a:rPr lang="en-US"/>
              <a:t>": "/images/approval.png" },</a:t>
            </a:r>
            <a:br>
              <a:rPr lang="en-US"/>
            </a:br>
            <a:r>
              <a:rPr lang="en-US"/>
              <a:t>    "name": { "value": "Page Approvals" },</a:t>
            </a:r>
            <a:br>
              <a:rPr lang="en-US"/>
            </a:br>
            <a:r>
              <a:rPr lang="en-US"/>
              <a:t>    "key": "byline-item",</a:t>
            </a:r>
            <a:br>
              <a:rPr lang="en-US"/>
            </a:br>
            <a:r>
              <a:rPr lang="en-US"/>
              <a:t>    "</a:t>
            </a:r>
            <a:r>
              <a:rPr lang="en-US" err="1"/>
              <a:t>url</a:t>
            </a:r>
            <a:r>
              <a:rPr lang="en-US"/>
              <a:t>": "/</a:t>
            </a:r>
            <a:r>
              <a:rPr lang="en-US" err="1"/>
              <a:t>approvals?contentId</a:t>
            </a:r>
            <a:r>
              <a:rPr lang="en-US"/>
              <a:t>={content.id}"</a:t>
            </a:r>
            <a:br>
              <a:rPr lang="en-US"/>
            </a:br>
            <a:r>
              <a:rPr lang="en-US"/>
              <a:t>  }</a:t>
            </a:r>
            <a:br>
              <a:rPr lang="en-US"/>
            </a:br>
            <a:r>
              <a:rPr lang="en-US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96BFB2-5EEF-44C9-B63F-D71AD205E249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1A0A830-7D54-4843-B388-C745DDF1346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4CC98431-881F-EB48-8C41-90FC7FC601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Code sample with header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767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2E0D2B-D740-4772-8705-2D10F7C55E57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xmlns="" id="{F0F924C7-36B4-4308-915A-A25976A370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1467" y="1365252"/>
            <a:ext cx="7825317" cy="3839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"</a:t>
            </a:r>
            <a:r>
              <a:rPr lang="en-US" err="1"/>
              <a:t>contentBylineItems</a:t>
            </a:r>
            <a:r>
              <a:rPr lang="en-US"/>
              <a:t>": [</a:t>
            </a:r>
            <a:br>
              <a:rPr lang="en-US"/>
            </a:br>
            <a:r>
              <a:rPr lang="en-US"/>
              <a:t>  {</a:t>
            </a:r>
            <a:br>
              <a:rPr lang="en-US"/>
            </a:br>
            <a:r>
              <a:rPr lang="en-US"/>
              <a:t>    "context": "addon",</a:t>
            </a:r>
            <a:br>
              <a:rPr lang="en-US"/>
            </a:br>
            <a:r>
              <a:rPr lang="en-US"/>
              <a:t>    "target": { "type": "</a:t>
            </a:r>
            <a:r>
              <a:rPr lang="en-US" err="1"/>
              <a:t>inlinedialog</a:t>
            </a:r>
            <a:r>
              <a:rPr lang="en-US"/>
              <a:t>" },</a:t>
            </a:r>
            <a:br>
              <a:rPr lang="en-US"/>
            </a:br>
            <a:r>
              <a:rPr lang="en-US"/>
              <a:t>    "tooltip": { "value": "Approvals" },</a:t>
            </a:r>
            <a:br>
              <a:rPr lang="en-US"/>
            </a:br>
            <a:r>
              <a:rPr lang="en-US"/>
              <a:t>    "icon": { "</a:t>
            </a:r>
            <a:r>
              <a:rPr lang="en-US" err="1"/>
              <a:t>url</a:t>
            </a:r>
            <a:r>
              <a:rPr lang="en-US"/>
              <a:t>": "/images/approval.png" },</a:t>
            </a:r>
            <a:br>
              <a:rPr lang="en-US"/>
            </a:br>
            <a:r>
              <a:rPr lang="en-US"/>
              <a:t>    "name": { "value": "Page Approvals" },</a:t>
            </a:r>
            <a:br>
              <a:rPr lang="en-US"/>
            </a:br>
            <a:r>
              <a:rPr lang="en-US"/>
              <a:t>    "key": "byline-item",</a:t>
            </a:r>
            <a:br>
              <a:rPr lang="en-US"/>
            </a:br>
            <a:r>
              <a:rPr lang="en-US"/>
              <a:t>    "</a:t>
            </a:r>
            <a:r>
              <a:rPr lang="en-US" err="1"/>
              <a:t>url</a:t>
            </a:r>
            <a:r>
              <a:rPr lang="en-US"/>
              <a:t>": "/</a:t>
            </a:r>
            <a:r>
              <a:rPr lang="en-US" err="1"/>
              <a:t>approvals?contentId</a:t>
            </a:r>
            <a:r>
              <a:rPr lang="en-US"/>
              <a:t>={content.id}"</a:t>
            </a:r>
            <a:br>
              <a:rPr lang="en-US"/>
            </a:br>
            <a:r>
              <a:rPr lang="en-US"/>
              <a:t>  }</a:t>
            </a:r>
            <a:br>
              <a:rPr lang="en-US"/>
            </a:br>
            <a:r>
              <a:rPr lang="en-US"/>
              <a:t>]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7487832-64B6-754C-B0EB-B007177AF2B0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0A7151D2-2C68-7A4A-990D-DDF41A4923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Code sample with header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9008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/>
              <a:t>Use to show two sides of</a:t>
            </a:r>
            <a:r>
              <a:rPr lang="ru-RU"/>
              <a:t/>
            </a:r>
            <a:br>
              <a:rPr lang="ru-RU"/>
            </a:br>
            <a:r>
              <a:rPr lang="en-US"/>
              <a:t>a point</a:t>
            </a:r>
            <a:endParaRPr lang="ru-RU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912093" y="1268762"/>
            <a:ext cx="3984441" cy="3840425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Make audience follow your line of thought</a:t>
            </a:r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8985772-387F-3248-B78F-5F7A841164EF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639B2FA5-0B03-9A48-893E-F9D88179A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0228"/>
            <a:ext cx="5422695" cy="4405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One side</a:t>
            </a:r>
            <a:endParaRPr lang="ru-R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68F33AF-2442-0845-9BD3-6B6C18D7B7F3}"/>
              </a:ext>
            </a:extLst>
          </p:cNvPr>
          <p:cNvCxnSpPr>
            <a:cxnSpLocks/>
          </p:cNvCxnSpPr>
          <p:nvPr userDrawn="1"/>
        </p:nvCxnSpPr>
        <p:spPr>
          <a:xfrm>
            <a:off x="6493353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Текст 3">
            <a:extLst>
              <a:ext uri="{FF2B5EF4-FFF2-40B4-BE49-F238E27FC236}">
                <a16:creationId xmlns:a16="http://schemas.microsoft.com/office/drawing/2014/main" xmlns="" id="{7505393F-7060-2E4A-9C44-B89271FB2B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49338" y="540229"/>
            <a:ext cx="5422695" cy="4405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The other side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47837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392952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Talking point</a:t>
            </a:r>
          </a:p>
          <a:p>
            <a:pPr lvl="4"/>
            <a:r>
              <a:rPr lang="en-US"/>
              <a:t>Supporting text for the talking point relevant to the whole data set.</a:t>
            </a:r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13166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/>
            </a:lvl1pPr>
            <a:lvl2pPr marL="0" indent="0">
              <a:spcBef>
                <a:spcPts val="0"/>
              </a:spcBef>
              <a:buNone/>
              <a:defRPr sz="2000" b="0" i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Give it some space</a:t>
            </a:r>
          </a:p>
          <a:p>
            <a:pPr lvl="4"/>
            <a:r>
              <a:rPr lang="en-US"/>
              <a:t>You don’t need to put text here.</a:t>
            </a:r>
            <a:endParaRPr lang="ru-RU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33379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0" i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Think about it this way</a:t>
            </a:r>
          </a:p>
          <a:p>
            <a:pPr lvl="4"/>
            <a:r>
              <a:rPr lang="en-US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xmlns="" id="{A09F60A8-1AF8-4625-AB2D-4CCE5FF6D26F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40077" y="1509184"/>
            <a:ext cx="5761567" cy="480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EEDCEA4-1CC7-4145-8E33-1B4358C7AB40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7C9656FA-B843-5941-946F-F6245F0783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0228"/>
            <a:ext cx="11712521" cy="4206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Chart with supporting 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7343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upport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392952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Talking point</a:t>
            </a:r>
          </a:p>
          <a:p>
            <a:pPr lvl="4"/>
            <a:r>
              <a:rPr lang="en-US"/>
              <a:t>Supporting text for the talking point relevant to the whole data set.</a:t>
            </a:r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13166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Give it some space</a:t>
            </a:r>
          </a:p>
          <a:p>
            <a:pPr lvl="4"/>
            <a:r>
              <a:rPr lang="en-US"/>
              <a:t>You don’t need to put text here.</a:t>
            </a:r>
            <a:endParaRPr lang="ru-RU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33379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Think about it this way</a:t>
            </a:r>
          </a:p>
          <a:p>
            <a:pPr lvl="4"/>
            <a:r>
              <a:rPr lang="en-US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xmlns="" id="{4EEA333C-2C24-4ACA-8ABA-09C3F011544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40077" y="1509184"/>
            <a:ext cx="5761567" cy="480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32B97CB-6BE2-FF4F-83FA-F02C8E2E8787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AE464B73-E3A0-E44B-8E36-F16207B1F7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0228"/>
            <a:ext cx="11712521" cy="4206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Chart with supporting text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2839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s with supp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392952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Screenshots</a:t>
            </a:r>
            <a:endParaRPr lang="ru-RU"/>
          </a:p>
          <a:p>
            <a:pPr lvl="4"/>
            <a:r>
              <a:rPr lang="en-US"/>
              <a:t>Make a screenshot and paste on your slide to illustrate something.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13166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/>
            </a:lvl1pPr>
            <a:lvl2pPr marL="0" indent="0">
              <a:spcBef>
                <a:spcPts val="0"/>
              </a:spcBef>
              <a:buNone/>
              <a:defRPr sz="2000" b="0" i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Usage</a:t>
            </a:r>
          </a:p>
          <a:p>
            <a:pPr lvl="4"/>
            <a:r>
              <a:rPr lang="en-US"/>
              <a:t>Use it when referencing anything from a site </a:t>
            </a:r>
            <a:endParaRPr lang="ru-RU"/>
          </a:p>
          <a:p>
            <a:pPr lvl="4"/>
            <a:r>
              <a:rPr lang="en-US"/>
              <a:t>to a product.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33379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0" i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/>
              <a:t>Highlight</a:t>
            </a:r>
          </a:p>
          <a:p>
            <a:pPr lvl="4"/>
            <a:r>
              <a:rPr lang="en-US"/>
              <a:t>Highlight any area to draw attention to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BA6C0DA8-D963-4140-849B-B36CA74DA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576156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A92F0A1-6FFF-A345-AD9D-6E4DF93B2A68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07E83DA4-CC02-C64E-953E-D19EFE985A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Screenshots and call-outs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6259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8DE32AF-8865-A440-BDFB-4F7B357DF98D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4634E280-E8F0-3848-8876-4708265051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Screenshots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770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C2E4188-B6A3-E348-883F-E08E56B3D93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E2FCB301-6D0F-7C4E-96A8-A735F9DCD9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Screenshots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92465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48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B90557-3980-4A1A-8DD1-169161BDA5DC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solidFill>
                  <a:srgbClr val="1D1D1B"/>
                </a:solidFill>
              </a:rPr>
              <a:t>Q</a:t>
            </a:r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7523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0529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аблица 9"/>
          <p:cNvSpPr>
            <a:spLocks noGrp="1"/>
          </p:cNvSpPr>
          <p:nvPr>
            <p:ph type="tbl" sz="quarter" idx="11" hasCustomPrompt="1"/>
          </p:nvPr>
        </p:nvSpPr>
        <p:spPr>
          <a:xfrm>
            <a:off x="334434" y="1508788"/>
            <a:ext cx="11523133" cy="480099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93F185-748D-4142-B889-E9E2A48CD7E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1BEA037-C505-9F49-8B84-BB3063975238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7542F3FE-AFB7-9C44-BF44-05602B45C5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Table with titles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12503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9A15C6-1F75-49C7-9861-12821906450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8" name="Таблица 9">
            <a:extLst>
              <a:ext uri="{FF2B5EF4-FFF2-40B4-BE49-F238E27FC236}">
                <a16:creationId xmlns:a16="http://schemas.microsoft.com/office/drawing/2014/main" xmlns="" id="{003C9678-E091-488B-9D3D-2CA02CA830D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334434" y="1508788"/>
            <a:ext cx="11523133" cy="480099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045D20D-E6A3-3B4A-9ACB-DEAADC935D32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C0B0FDA1-306C-BF48-BD0C-E527E64532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Table with titles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7145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/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B05432-EAA9-43B3-8087-36403D00A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16504" cy="6858000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A255040C-0236-4524-972D-54ACDE8C0B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8476" y="1518716"/>
            <a:ext cx="1910323" cy="191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08EB97E7-AC24-4319-A780-C168E7F7B97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56091" y="1518716"/>
            <a:ext cx="1910323" cy="1910285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B3885D-E9FA-4F2B-B974-4968CC5A4C9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xmlns="" id="{814FF5DE-0084-40F5-AB6D-2B4EFA756D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3621021"/>
            <a:ext cx="302431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Before</a:t>
            </a:r>
            <a:endParaRPr lang="ru-RU"/>
          </a:p>
          <a:p>
            <a:pPr lvl="4"/>
            <a:r>
              <a:rPr lang="en-US" sz="1867"/>
              <a:t>Paste icon or image that supports your point here.</a:t>
            </a:r>
            <a:endParaRPr lang="ru-RU" sz="1867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4D397B2B-CA12-4452-BD16-4B05EC81EF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8278" y="3621021"/>
            <a:ext cx="302431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/>
              <a:t/>
            </a:r>
            <a:br>
              <a:rPr lang="ru-RU"/>
            </a:br>
            <a:r>
              <a:rPr lang="en-US"/>
              <a:t>After</a:t>
            </a:r>
            <a:endParaRPr lang="ru-RU"/>
          </a:p>
          <a:p>
            <a:pPr lvl="4"/>
            <a:r>
              <a:rPr lang="en-US" sz="1867"/>
              <a:t>Make sure your icons and pictures are consistent with Kaspersky graphics.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0DD1985-61C3-8B4C-8B2D-DA61644D150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3">
            <a:extLst>
              <a:ext uri="{FF2B5EF4-FFF2-40B4-BE49-F238E27FC236}">
                <a16:creationId xmlns:a16="http://schemas.microsoft.com/office/drawing/2014/main" xmlns="" id="{99C6A21A-2FC8-EE4B-8395-BA7AA187A8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83190913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07887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err="1"/>
              <a:t>Icons+Text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>
                <a:solidFill>
                  <a:srgbClr val="1D1D1B"/>
                </a:solidFill>
              </a:rPr>
              <a:t>Kaspersky | Lorem ipsum dolor sit amet</a:t>
            </a:r>
            <a:endParaRPr lang="ru-RU" dirty="0">
              <a:solidFill>
                <a:srgbClr val="1D1D1B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7" y="3105877"/>
            <a:ext cx="3230203" cy="1029043"/>
          </a:xfrm>
        </p:spPr>
        <p:txBody>
          <a:bodyPr lIns="0">
            <a:normAutofit/>
          </a:bodyPr>
          <a:lstStyle>
            <a:lvl1pPr algn="l">
              <a:lnSpc>
                <a:spcPts val="2400"/>
              </a:lnSpc>
              <a:defRPr sz="24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33796" y="1727201"/>
            <a:ext cx="1260000" cy="1260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33797" y="4149257"/>
            <a:ext cx="3230203" cy="152459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18793" y="3105877"/>
            <a:ext cx="3230203" cy="1029043"/>
          </a:xfrm>
        </p:spPr>
        <p:txBody>
          <a:bodyPr lIns="0">
            <a:normAutofit/>
          </a:bodyPr>
          <a:lstStyle>
            <a:lvl1pPr algn="l">
              <a:lnSpc>
                <a:spcPts val="2400"/>
              </a:lnSpc>
              <a:defRPr sz="24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418792" y="1727201"/>
            <a:ext cx="1260000" cy="1260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18793" y="4149257"/>
            <a:ext cx="3230203" cy="152459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003789" y="3105877"/>
            <a:ext cx="3230203" cy="1029043"/>
          </a:xfrm>
        </p:spPr>
        <p:txBody>
          <a:bodyPr lIns="0">
            <a:normAutofit/>
          </a:bodyPr>
          <a:lstStyle>
            <a:lvl1pPr algn="l">
              <a:lnSpc>
                <a:spcPts val="2400"/>
              </a:lnSpc>
              <a:defRPr sz="24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8003789" y="1727201"/>
            <a:ext cx="1260000" cy="1260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003789" y="4149257"/>
            <a:ext cx="3230203" cy="152459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7107619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2982725"/>
            <a:ext cx="10440000" cy="892552"/>
          </a:xfrm>
          <a:prstGeom prst="rect">
            <a:avLst/>
          </a:prstGeom>
        </p:spPr>
        <p:txBody>
          <a:bodyPr lIns="0" anchor="ctr">
            <a:sp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5466388"/>
            <a:ext cx="10440000" cy="81653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9977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38664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1727202"/>
            <a:ext cx="10440629" cy="3802063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24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443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plus tex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7812" y="1488144"/>
            <a:ext cx="7680853" cy="50372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968" y="6552728"/>
            <a:ext cx="12147035" cy="2606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1D1D1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43355" y="1487989"/>
            <a:ext cx="4032447" cy="5037363"/>
          </a:xfrm>
          <a:prstGeom prst="rect">
            <a:avLst/>
          </a:prstGeom>
        </p:spPr>
        <p:txBody>
          <a:bodyPr>
            <a:normAutofit/>
          </a:bodyPr>
          <a:lstStyle>
            <a:lvl1pPr marL="361774" indent="-342730">
              <a:buClrTx/>
              <a:buSzPct val="100000"/>
              <a:buFont typeface="Calibri" pitchFamily="34" charset="0"/>
              <a:buChar char="—"/>
              <a:defRPr sz="1700"/>
            </a:lvl1pPr>
            <a:lvl2pPr marL="714023" indent="-285609">
              <a:defRPr sz="1600"/>
            </a:lvl2pPr>
            <a:lvl3pPr marL="990114" indent="-228488">
              <a:defRPr sz="1300"/>
            </a:lvl3pPr>
            <a:lvl4pPr marL="1256683" indent="-228488">
              <a:defRPr sz="1200"/>
            </a:lvl4pPr>
            <a:lvl5pPr marL="1618454" indent="-228488"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2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B90557-3980-4A1A-8DD1-169161BDA5D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solidFill>
                  <a:srgbClr val="1D1D1B"/>
                </a:solidFill>
              </a:rPr>
              <a:t>Q</a:t>
            </a:r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4230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61403B-28BE-4E3E-92C0-F705B97746C7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92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40" y="452669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44693" y="5349217"/>
            <a:ext cx="4145908" cy="1561193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199" y="3156500"/>
            <a:ext cx="3024404" cy="19198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74964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="" xmlns:a16="http://schemas.microsoft.com/office/drawing/2014/main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978" y="5920877"/>
            <a:ext cx="2488628" cy="937124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198" y="3156497"/>
            <a:ext cx="3024404" cy="19198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03565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367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> </a:t>
            </a:r>
            <a:r>
              <a:rPr lang="en-US" dirty="0"/>
              <a:t>Use dark background for more meaningful points.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F9475DA-C2BB-40B7-897D-5C5ED675AD6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="" xmlns:a16="http://schemas.microsoft.com/office/drawing/2014/main" id="{67B84E62-DE8F-4439-93FC-9D6697C300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41548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1D9317-49B3-4925-A0C5-F488C407CE0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="" xmlns:a16="http://schemas.microsoft.com/office/drawing/2014/main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15643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9F0E916-3B57-44C7-B439-A9C47BC94014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="" xmlns:a16="http://schemas.microsoft.com/office/drawing/2014/main" id="{DE9914E6-D8C6-4508-8316-D76851067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118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615930" y="3332989"/>
            <a:ext cx="4320497" cy="1536171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>
                <a:latin typeface="Kaspersky Sans" panose="020B0503050101040103" pitchFamily="34" charset="-52"/>
              </a:defRPr>
            </a:lvl5pPr>
          </a:lstStyle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If you need just 2 bullets instead of four, it’s okay. You don’t have to fill out the whole template.</a:t>
            </a:r>
          </a:p>
          <a:p>
            <a:pPr marL="380990" lvl="4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Hit *</a:t>
            </a:r>
            <a:r>
              <a:rPr lang="en-US" dirty="0" err="1"/>
              <a:t>Shift+Enter</a:t>
            </a:r>
            <a:r>
              <a:rPr lang="en-US" dirty="0"/>
              <a:t>* if you want a new line under the same bullet.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815414" y="3332989"/>
            <a:ext cx="4320497" cy="1536171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>
                <a:latin typeface="Kaspersky Sans" panose="020B0503050101040103" pitchFamily="34" charset="-52"/>
              </a:defRPr>
            </a:lvl5pPr>
          </a:lstStyle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Think before you copy/paste this layout into your leave-behind. Is it really necessary?</a:t>
            </a:r>
          </a:p>
          <a:p>
            <a:pPr marL="380990" lvl="4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Express one thought per sentence. If you need to show examples – visualize them.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E35C95E-572D-4516-94CA-044B31DF7D4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8" name="Текст 6">
            <a:extLst>
              <a:ext uri="{FF2B5EF4-FFF2-40B4-BE49-F238E27FC236}">
                <a16:creationId xmlns="" xmlns:a16="http://schemas.microsoft.com/office/drawing/2014/main" id="{3F2F7C68-D5C0-4733-A079-C810260A55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Dos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86139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Examp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883298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 layout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E6BC9D-9DC7-4DDA-BC70-A24E74C875F4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344" y="5061182"/>
            <a:ext cx="4944549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94685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152232" y="5685251"/>
            <a:ext cx="10704409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Author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is a quote slide.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02275A2-A77A-4D4C-A6EF-A849A113332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5E952F53-342A-4888-B31F-5F34908F84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41893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8788"/>
            <a:ext cx="576064" cy="454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67562C4-29CE-4F53-9C90-799D65CB2DF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13443387-14AC-4441-97FD-4593B682D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Albert Einstein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02174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B9C82C5-1719-4908-A848-AEFE6300661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6FAD44DE-21D5-4D45-BF67-7C57AD70D1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1" y="5685251"/>
            <a:ext cx="10657184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033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4" y="1268765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8" y="260652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402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6D0B930-8A49-4629-9A75-D1E4D0C8F74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6897B5C4-D9B7-4050-B75B-B1417E1E70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77262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 on a keyboard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335360" y="788707"/>
            <a:ext cx="11521280" cy="4032448"/>
          </a:xfrm>
        </p:spPr>
        <p:txBody>
          <a:bodyPr>
            <a:noAutofit/>
          </a:bodyPr>
          <a:lstStyle>
            <a:lvl1pPr>
              <a:defRPr sz="32399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1997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4" y="5973234"/>
            <a:ext cx="11523133" cy="33655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2"/>
            <a:r>
              <a:rPr lang="en-US" dirty="0"/>
              <a:t>The year Kaspersky was founded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7194D4F-BC75-441F-A7BD-8C346D9B3A8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5515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90499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Meaningful picture</a:t>
            </a:r>
          </a:p>
          <a:p>
            <a:r>
              <a:rPr lang="en-US" dirty="0"/>
              <a:t>inside the hexagon in</a:t>
            </a:r>
          </a:p>
          <a:p>
            <a:r>
              <a:rPr lang="en-US" dirty="0"/>
              <a:t>Freedom </a:t>
            </a:r>
            <a:r>
              <a:rPr lang="en-US" dirty="0" err="1"/>
              <a:t>photostyle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1EA74B2-2B96-4EB2-93BC-80EE0B9E7DC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="" xmlns:a16="http://schemas.microsoft.com/office/drawing/2014/main" id="{5EF19D43-C2BB-4E81-A0A8-E218B1FD16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43577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A92E81D6-57D3-46D5-A88C-EBCC296572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5FD4606-FDF0-42A7-B38C-0F31B23CE40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="" xmlns:a16="http://schemas.microsoft.com/office/drawing/2014/main" id="{7C453BD9-6D37-46DD-A199-0490E1C5E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99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Atmospheric</a:t>
            </a:r>
          </a:p>
          <a:p>
            <a:r>
              <a:rPr lang="en-US" dirty="0"/>
              <a:t>picture in Immersion</a:t>
            </a:r>
          </a:p>
          <a:p>
            <a:r>
              <a:rPr lang="en-US" dirty="0" err="1"/>
              <a:t>photostyle</a:t>
            </a:r>
            <a:r>
              <a:rPr lang="en-US" dirty="0"/>
              <a:t> used</a:t>
            </a:r>
          </a:p>
          <a:p>
            <a:r>
              <a:rPr lang="en-US" dirty="0"/>
              <a:t>as background.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A7E04C23-BEED-406A-BFED-583C80CC7A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18830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061181"/>
            <a:ext cx="3983567" cy="15361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41133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="" xmlns:a16="http://schemas.microsoft.com/office/drawing/2014/main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1220756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1726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9A47FDF-C135-4A24-854A-D4BB620C25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1220755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  <a:endParaRPr lang="x-none" dirty="0"/>
          </a:p>
        </p:txBody>
      </p: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A6B88635-8180-49F6-8D44-297561A114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63367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  <a:endParaRPr lang="x-none" dirty="0"/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290C5E36-7805-4544-9ABB-20345A8BAE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5060387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dirty="0"/>
              <a:t>Practice summing up your points.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5287244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2173033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105612171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220755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9108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4C3A584C-13B2-4C25-8174-CD921A161F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3140968"/>
            <a:ext cx="3983500" cy="1392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tabLst/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2400" dirty="0"/>
              <a:t>This is how you visualize</a:t>
            </a:r>
            <a:br>
              <a:rPr lang="en-US" sz="2400" dirty="0"/>
            </a:br>
            <a:r>
              <a:rPr lang="en-US" sz="2400" dirty="0"/>
              <a:t>a talking point. Play with text and opacity but keep it short.</a:t>
            </a:r>
            <a:endParaRPr lang="ru-RU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2B215A-33E2-4DCA-844E-5D549F962D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253203"/>
            <a:ext cx="3983500" cy="10562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E9A56E16-96D6-450E-9470-C4EBB4C2A0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1412776"/>
            <a:ext cx="39835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05EB160D-F011-4AB1-845D-544A7E374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3695577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Examp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40" y="452669"/>
            <a:ext cx="883298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 layout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E6BC9D-9DC7-4DDA-BC70-A24E74C875F4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344" y="5061184"/>
            <a:ext cx="4944549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80377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2"/>
            <a:ext cx="3983500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9670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220755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</a:p>
          <a:p>
            <a:pPr lvl="1"/>
            <a:r>
              <a:rPr lang="en-US" dirty="0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8241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140968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2400" dirty="0"/>
              <a:t>This is how you visualize</a:t>
            </a:r>
            <a:br>
              <a:rPr lang="en-US" sz="2400" dirty="0"/>
            </a:br>
            <a:r>
              <a:rPr lang="en-US" sz="2400" dirty="0"/>
              <a:t>a talking point. Play with text and opacity but keep it short.</a:t>
            </a:r>
            <a:endParaRPr lang="ru-RU" sz="2400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28E02056-666B-414C-B285-992CEDE3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240098951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2"/>
            <a:ext cx="3983500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Keep it short!</a:t>
            </a:r>
          </a:p>
          <a:p>
            <a:pPr lvl="1"/>
            <a:r>
              <a:rPr lang="en-US" dirty="0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564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Questions for the audience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Asking questions is a great way of </a:t>
            </a:r>
            <a:r>
              <a:rPr lang="en-US" dirty="0" err="1"/>
              <a:t>inteaction</a:t>
            </a:r>
            <a:r>
              <a:rPr lang="en-US" dirty="0"/>
              <a:t> with your audience. Write them in the right column.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CE25C4E1-F9D5-4E85-8DB5-7276030C3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0097" y="1223191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Be short!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="" xmlns:a16="http://schemas.microsoft.com/office/drawing/2014/main" id="{5D2964EF-C3E5-440A-8A1E-1F09E74F4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0097" y="2201946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Two lines maximum.</a:t>
            </a:r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858053E9-B372-4120-9936-2DC102C75B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0097" y="3159617"/>
            <a:ext cx="3983567" cy="12481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You can have less than three questions.</a:t>
            </a:r>
            <a:endParaRPr lang="ru-RU" dirty="0"/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BA0C568B-7113-42AD-8C3E-65BE59F5D8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920429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67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67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2" name="Текст 9">
            <a:extLst>
              <a:ext uri="{FF2B5EF4-FFF2-40B4-BE49-F238E27FC236}">
                <a16:creationId xmlns="" xmlns:a16="http://schemas.microsoft.com/office/drawing/2014/main" id="{6403F528-8DA2-4132-94A4-02ECD65142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3033" y="1220754"/>
            <a:ext cx="3983500" cy="1584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</p:spTree>
    <p:extLst>
      <p:ext uri="{BB962C8B-B14F-4D97-AF65-F5344CB8AC3E}">
        <p14:creationId xmlns:p14="http://schemas.microsoft.com/office/powerpoint/2010/main" val="1460337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140968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9020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1"/>
            <a:ext cx="3983500" cy="12961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7260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1151451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867" dirty="0"/>
              <a:t>Browse through our PPT Toolkit to look for the one you need.</a:t>
            </a:r>
            <a:endParaRPr lang="ru-RU" sz="1867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576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135893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8976748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D8CF024-F58E-477E-A99B-B94DCBCE564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352FA027-CBA9-4EE1-AEEF-DA2ECEC25B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1727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867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="" xmlns:a16="http://schemas.microsoft.com/office/drawing/2014/main" id="{B6229EBE-BFE2-488A-B830-D0D28675D9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2003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867" dirty="0"/>
              <a:t>We’ll keep you posted about updates to our custom icon set.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1845465F-8662-4CB1-A76B-116DBC3F2B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81206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875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0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136192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8977047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83907CE-39B1-49E6-8ECD-7D2941BA5F3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7">
            <a:extLst>
              <a:ext uri="{FF2B5EF4-FFF2-40B4-BE49-F238E27FC236}">
                <a16:creationId xmlns="" xmlns:a16="http://schemas.microsoft.com/office/drawing/2014/main" id="{1291941B-8C48-4CB3-BCF6-5CB5B8C13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1749" y="2660520"/>
            <a:ext cx="3024337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867" dirty="0"/>
              <a:t>Browse through our PPT Toolkit to look for the one you need.</a:t>
            </a:r>
            <a:endParaRPr lang="ru-RU" sz="1867" dirty="0"/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79B5D136-9CE3-456F-BFA6-BEFC0115A4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2025" y="2660520"/>
            <a:ext cx="302433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867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="" xmlns:a16="http://schemas.microsoft.com/office/drawing/2014/main" id="{3FD3FF3C-2FE6-4C79-BD9F-893E4E2471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2301" y="2660520"/>
            <a:ext cx="302433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867" dirty="0"/>
              <a:t>We’ll keep you posted about updates to our custom icon set.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="" xmlns:a16="http://schemas.microsoft.com/office/drawing/2014/main" id="{AFDBAD48-C0A2-4E08-A530-6C5A0EFEC2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413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90500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Meaningful picture</a:t>
            </a:r>
          </a:p>
          <a:p>
            <a:r>
              <a:rPr lang="en-US" dirty="0"/>
              <a:t>inside the hexagon in</a:t>
            </a:r>
          </a:p>
          <a:p>
            <a:r>
              <a:rPr lang="en-US" dirty="0"/>
              <a:t>Freedom </a:t>
            </a:r>
            <a:r>
              <a:rPr lang="en-US" dirty="0" err="1"/>
              <a:t>photostyle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EA74B2-2B96-4EB2-93BC-80EE0B9E7DC1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5EF19D43-C2BB-4E81-A0A8-E218B1FD16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8" y="260652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275160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576" y="1749208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7046908" y="1749208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1293576" y="4622263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6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7046908" y="4622263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86F97B2-1CC9-481A-BC7D-B1321F0589D9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="" xmlns:a16="http://schemas.microsoft.com/office/drawing/2014/main" id="{919FA5C8-65CC-4EFD-AF31-1BF3F4019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867" dirty="0"/>
              <a:t>Icons represent content.</a:t>
            </a:r>
            <a:endParaRPr lang="ru-RU" sz="1867" dirty="0"/>
          </a:p>
        </p:txBody>
      </p:sp>
      <p:sp>
        <p:nvSpPr>
          <p:cNvPr id="20" name="Текст 7">
            <a:extLst>
              <a:ext uri="{FF2B5EF4-FFF2-40B4-BE49-F238E27FC236}">
                <a16:creationId xmlns="" xmlns:a16="http://schemas.microsoft.com/office/drawing/2014/main" id="{479100E1-928B-4122-9A22-0B97703340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2089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867" dirty="0"/>
              <a:t>Icons are visually simple and depict </a:t>
            </a:r>
            <a:br>
              <a:rPr lang="en-US" sz="1867" dirty="0"/>
            </a:br>
            <a:r>
              <a:rPr lang="en-US" sz="1867" dirty="0"/>
              <a:t>specific concepts.</a:t>
            </a:r>
            <a:endParaRPr lang="ru-RU" sz="1867" dirty="0"/>
          </a:p>
        </p:txBody>
      </p:sp>
      <p:sp>
        <p:nvSpPr>
          <p:cNvPr id="22" name="Текст 7">
            <a:extLst>
              <a:ext uri="{FF2B5EF4-FFF2-40B4-BE49-F238E27FC236}">
                <a16:creationId xmlns="" xmlns:a16="http://schemas.microsoft.com/office/drawing/2014/main" id="{7229CF3B-B185-4169-B59B-50FEE6DDA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51451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867" dirty="0"/>
              <a:t>One slide is not enough? Duplicate it </a:t>
            </a:r>
            <a:br>
              <a:rPr lang="en-US" sz="1867" dirty="0"/>
            </a:br>
            <a:r>
              <a:rPr lang="en-US" sz="1867" dirty="0"/>
              <a:t>and add “cont.” to your title.</a:t>
            </a:r>
            <a:endParaRPr lang="ru-RU" sz="1867" dirty="0"/>
          </a:p>
        </p:txBody>
      </p:sp>
      <p:sp>
        <p:nvSpPr>
          <p:cNvPr id="24" name="Текст 7">
            <a:extLst>
              <a:ext uri="{FF2B5EF4-FFF2-40B4-BE49-F238E27FC236}">
                <a16:creationId xmlns="" xmlns:a16="http://schemas.microsoft.com/office/drawing/2014/main" id="{A3B3C620-BE07-42BA-AAFD-F2CA99148D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2089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867" dirty="0"/>
              <a:t>These layouts will make your slides </a:t>
            </a:r>
            <a:br>
              <a:rPr lang="en-US" sz="1867" dirty="0"/>
            </a:br>
            <a:r>
              <a:rPr lang="en-US" sz="1867" dirty="0"/>
              <a:t>more coherent. You’ll see!</a:t>
            </a:r>
            <a:endParaRPr lang="ru-RU" sz="1867" dirty="0"/>
          </a:p>
        </p:txBody>
      </p:sp>
      <p:sp>
        <p:nvSpPr>
          <p:cNvPr id="30" name="Текст 6">
            <a:extLst>
              <a:ext uri="{FF2B5EF4-FFF2-40B4-BE49-F238E27FC236}">
                <a16:creationId xmlns="" xmlns:a16="http://schemas.microsoft.com/office/drawing/2014/main" id="{1E008EA6-1158-4E6C-9D53-765A6B4530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4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6000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7">
            <a:extLst>
              <a:ext uri="{FF2B5EF4-FFF2-40B4-BE49-F238E27FC236}">
                <a16:creationId xmlns="" xmlns:a16="http://schemas.microsoft.com/office/drawing/2014/main" id="{33415CBF-9837-4179-BDCD-1B35FA34C4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867" dirty="0"/>
              <a:t>Icons represent content.</a:t>
            </a:r>
            <a:endParaRPr lang="ru-RU" sz="1867" dirty="0"/>
          </a:p>
        </p:txBody>
      </p:sp>
      <p:sp>
        <p:nvSpPr>
          <p:cNvPr id="25" name="Текст 7">
            <a:extLst>
              <a:ext uri="{FF2B5EF4-FFF2-40B4-BE49-F238E27FC236}">
                <a16:creationId xmlns="" xmlns:a16="http://schemas.microsoft.com/office/drawing/2014/main" id="{BBF025E9-4374-4547-895D-6BBF71469A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2089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867" dirty="0"/>
              <a:t>Icons are visually simple and depict </a:t>
            </a:r>
            <a:br>
              <a:rPr lang="en-US" sz="1867" dirty="0"/>
            </a:br>
            <a:r>
              <a:rPr lang="en-US" sz="1867" dirty="0"/>
              <a:t>specific concepts.</a:t>
            </a:r>
            <a:endParaRPr lang="ru-RU" sz="1867" dirty="0"/>
          </a:p>
        </p:txBody>
      </p:sp>
      <p:sp>
        <p:nvSpPr>
          <p:cNvPr id="26" name="Текст 7">
            <a:extLst>
              <a:ext uri="{FF2B5EF4-FFF2-40B4-BE49-F238E27FC236}">
                <a16:creationId xmlns="" xmlns:a16="http://schemas.microsoft.com/office/drawing/2014/main" id="{DF486881-FC55-404E-998A-378C7A12A3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51451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867" dirty="0"/>
              <a:t>One slide is not enough? Duplicate it </a:t>
            </a:r>
            <a:br>
              <a:rPr lang="en-US" sz="1867" dirty="0"/>
            </a:br>
            <a:r>
              <a:rPr lang="en-US" sz="1867" dirty="0"/>
              <a:t>and add “cont.” to your title.</a:t>
            </a:r>
            <a:endParaRPr lang="ru-RU" sz="1867" dirty="0"/>
          </a:p>
        </p:txBody>
      </p:sp>
      <p:sp>
        <p:nvSpPr>
          <p:cNvPr id="29" name="Текст 7">
            <a:extLst>
              <a:ext uri="{FF2B5EF4-FFF2-40B4-BE49-F238E27FC236}">
                <a16:creationId xmlns="" xmlns:a16="http://schemas.microsoft.com/office/drawing/2014/main" id="{23445278-C00E-4DB5-9D15-3936CF078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2089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867" dirty="0"/>
              <a:t>These layouts will make your slides </a:t>
            </a:r>
            <a:br>
              <a:rPr lang="en-US" sz="1867" dirty="0"/>
            </a:br>
            <a:r>
              <a:rPr lang="en-US" sz="1867" dirty="0"/>
              <a:t>more coherent. You’ll see!</a:t>
            </a:r>
            <a:endParaRPr lang="ru-RU" sz="1867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576" y="1749208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7046908" y="1749208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1293576" y="4622263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7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7046908" y="4622263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E580204-A267-49EB-B94D-F4D43DD41A9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0" name="Текст 6">
            <a:extLst>
              <a:ext uri="{FF2B5EF4-FFF2-40B4-BE49-F238E27FC236}">
                <a16:creationId xmlns="" xmlns:a16="http://schemas.microsoft.com/office/drawing/2014/main" id="{C9D3710C-5CD2-41EE-BA9E-3F5F021DF9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4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45344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On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062240C-E341-443E-93A5-4F63D7A6F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2198" y="4101075"/>
            <a:ext cx="302327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>
                <a:latin typeface="Kaspersky Sans" panose="020B0503050101040103" pitchFamily="34" charset="-52"/>
              </a:defRPr>
            </a:lvl2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Speaker person</a:t>
            </a:r>
            <a:endParaRPr lang="ru-RU" dirty="0"/>
          </a:p>
          <a:p>
            <a:pPr lvl="1"/>
            <a:endParaRPr lang="ru-RU" dirty="0"/>
          </a:p>
          <a:p>
            <a:pPr lvl="1"/>
            <a:r>
              <a:rPr lang="en-US" dirty="0"/>
              <a:t>Speaker title</a:t>
            </a:r>
          </a:p>
          <a:p>
            <a:pPr lvl="1"/>
            <a:r>
              <a:rPr lang="en-US" dirty="0"/>
              <a:t/>
            </a:r>
            <a:br>
              <a:rPr lang="en-US" dirty="0"/>
            </a:br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5904655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151468" y="4101076"/>
            <a:ext cx="5904640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8015667" y="1508786"/>
            <a:ext cx="1919816" cy="1920213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0024B81-98E0-4AC3-AA79-05A9E719595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2882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On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865288"/>
            <a:ext cx="11521280" cy="11235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667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55574" y="2176175"/>
            <a:ext cx="7680852" cy="9601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67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335360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5615947" y="342845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4175787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title</a:t>
            </a:r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8016213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="" xmlns:a16="http://schemas.microsoft.com/office/drawing/2014/main" id="{E795FB51-92F8-48AC-A9E1-D48C5A5E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5427" y="5864572"/>
            <a:ext cx="1901144" cy="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6227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Man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1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7056107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8016213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8976320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9936427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10896533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ED991A3-27AA-4616-AE18-72574766555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20" name="Текст 16">
            <a:extLst>
              <a:ext uri="{FF2B5EF4-FFF2-40B4-BE49-F238E27FC236}">
                <a16:creationId xmlns="" xmlns:a16="http://schemas.microsoft.com/office/drawing/2014/main" id="{72D04FD7-509C-42A3-BFA5-BABEC42B0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1469" y="410107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235EB5F8-8ABE-45BC-A3E6-3E2537B72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51985" y="4101075"/>
            <a:ext cx="590463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/>
            </a:lvl2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Name of the team working on this subject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41207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Man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67" y="862362"/>
            <a:ext cx="9601067" cy="96010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667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67" y="2180861"/>
            <a:ext cx="9601067" cy="9601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67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55574" y="5042132"/>
            <a:ext cx="7680853" cy="43204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Name of the team working on this subject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3215681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4175787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5135893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7056107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8016213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pic>
        <p:nvPicPr>
          <p:cNvPr id="20" name="Рисунок 19" descr="Kaspersky logo black.png_645E5772.png">
            <a:extLst>
              <a:ext uri="{FF2B5EF4-FFF2-40B4-BE49-F238E27FC236}">
                <a16:creationId xmlns="" xmlns:a16="http://schemas.microsoft.com/office/drawing/2014/main" id="{3400DF94-D797-4F91-B577-BA919644A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5427" y="5864572"/>
            <a:ext cx="1901144" cy="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3224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&amp;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You will never win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B5F70B2-80A5-42F9-983C-B873361449D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5C8B064D-84E2-4BD9-A496-946B192E8F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198" y="3141134"/>
            <a:ext cx="3024716" cy="25442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Do you feel inspired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create your presentation?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Use powerful quotes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get your audience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F2260ECF-D720-49DC-832A-EEEE9AAB12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1453" y="5685367"/>
            <a:ext cx="10705188" cy="72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Helen Rowland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12340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 &amp; Comment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You will never win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8788"/>
            <a:ext cx="576064" cy="454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F98CC0-A7FB-4AB0-8943-F205CC77C58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D6AAFE-5057-4BD3-AEB2-FD839A952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198" y="3141134"/>
            <a:ext cx="3024716" cy="25442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Do you feel inspired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create your presentation?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Use powerful quotes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get your audience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BB057C0E-3544-4B41-B747-7AB37DBAF7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1453" y="5685367"/>
            <a:ext cx="10705188" cy="72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Helen Rowland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14291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/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  <a:p>
            <a:pPr lvl="2"/>
            <a:endParaRPr lang="en-US" dirty="0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1268760"/>
            <a:ext cx="3983583" cy="2256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B6AF02-8203-46B7-AA02-A1A1DADED49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221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1268760"/>
            <a:ext cx="3983583" cy="2256251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B6AF02-8203-46B7-AA02-A1A1DADED49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55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8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6" y="1268765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8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8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4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5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425243149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AD93C213-4C69-4126-A37E-82A0CDBB68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Timeline example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13B8982-5999-43FF-9E23-75598DACA01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8" name="Текст 6">
            <a:extLst>
              <a:ext uri="{FF2B5EF4-FFF2-40B4-BE49-F238E27FC236}">
                <a16:creationId xmlns="" xmlns:a16="http://schemas.microsoft.com/office/drawing/2014/main" id="{ABBB297D-0DED-4E6F-905F-B5FD47CD6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120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Compose your timeline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and paste it on this slide. Reference our toolkit for visual guidelines.</a:t>
            </a:r>
          </a:p>
        </p:txBody>
      </p:sp>
    </p:spTree>
    <p:extLst>
      <p:ext uri="{BB962C8B-B14F-4D97-AF65-F5344CB8AC3E}">
        <p14:creationId xmlns:p14="http://schemas.microsoft.com/office/powerpoint/2010/main" val="196610057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13B8982-5999-43FF-9E23-75598DACA01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="" xmlns:a16="http://schemas.microsoft.com/office/drawing/2014/main" id="{4855E298-68EC-447D-839C-596CE9593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120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Compose your timeline 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and paste it on this slide. Reference our toolkit for visual guidelines.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5AB4D51C-E362-4E77-BD76-C8AEAA7D3F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Timeline example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39253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AC44AA3-CDD7-43A1-98BA-9B4B04E09F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1467" y="1365252"/>
            <a:ext cx="7825317" cy="3839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96BFB2-5EEF-44C9-B63F-D71AD205E249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72315D1F-2F6D-447D-9DF7-BA6BE4ED8D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Code sample with header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36407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2E0D2B-D740-4772-8705-2D10F7C55E57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8" name="Текст 6">
            <a:extLst>
              <a:ext uri="{FF2B5EF4-FFF2-40B4-BE49-F238E27FC236}">
                <a16:creationId xmlns="" xmlns:a16="http://schemas.microsoft.com/office/drawing/2014/main" id="{020DA850-2A0C-4D82-9051-124CA4C120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Code sample with header</a:t>
            </a:r>
            <a:endParaRPr lang="ru-RU" dirty="0"/>
          </a:p>
        </p:txBody>
      </p:sp>
      <p:sp>
        <p:nvSpPr>
          <p:cNvPr id="10" name="Текст 4">
            <a:extLst>
              <a:ext uri="{FF2B5EF4-FFF2-40B4-BE49-F238E27FC236}">
                <a16:creationId xmlns="" xmlns:a16="http://schemas.microsoft.com/office/drawing/2014/main" id="{F0F924C7-36B4-4308-915A-A25976A370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1467" y="1365252"/>
            <a:ext cx="7825317" cy="3839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4333620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912093" y="1268762"/>
            <a:ext cx="3984441" cy="3840425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45223F4-6F17-4E91-AECC-76314429F3E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="" xmlns:a16="http://schemas.microsoft.com/office/drawing/2014/main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1694" y="259201"/>
            <a:ext cx="4940735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="" xmlns:a16="http://schemas.microsoft.com/office/drawing/2014/main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2091" y="259201"/>
            <a:ext cx="4940735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24536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392952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13166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/>
            </a:lvl1pPr>
            <a:lvl2pPr marL="0" indent="0">
              <a:spcBef>
                <a:spcPts val="0"/>
              </a:spcBef>
              <a:buNone/>
              <a:defRPr sz="2000" b="0" i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33379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0" i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="" xmlns:a16="http://schemas.microsoft.com/office/drawing/2014/main" id="{A09F60A8-1AF8-4625-AB2D-4CCE5FF6D26F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40077" y="1509184"/>
            <a:ext cx="5761567" cy="480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="" xmlns:a16="http://schemas.microsoft.com/office/drawing/2014/main" id="{3B87395D-F994-4893-8AF7-CCEA98C94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18154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upport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392952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13166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33379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="" xmlns:a16="http://schemas.microsoft.com/office/drawing/2014/main" id="{4EEA333C-2C24-4ACA-8ABA-09C3F011544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40077" y="1509184"/>
            <a:ext cx="5761567" cy="480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="" xmlns:a16="http://schemas.microsoft.com/office/drawing/2014/main" id="{AEFB55DC-B4D6-4AB3-A713-97E3402D22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67974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s with supp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392952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Screenshots</a:t>
            </a:r>
            <a:endParaRPr lang="ru-RU" dirty="0"/>
          </a:p>
          <a:p>
            <a:pPr lvl="4"/>
            <a:r>
              <a:rPr lang="en-US" dirty="0"/>
              <a:t>Make a screenshot and paste on your slide to illustrate something.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13166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/>
            </a:lvl1pPr>
            <a:lvl2pPr marL="0" indent="0">
              <a:spcBef>
                <a:spcPts val="0"/>
              </a:spcBef>
              <a:buNone/>
              <a:defRPr sz="2000" b="0" i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Usage</a:t>
            </a:r>
          </a:p>
          <a:p>
            <a:pPr lvl="4"/>
            <a:r>
              <a:rPr lang="en-US" dirty="0"/>
              <a:t>Use it when referencing anything from a site </a:t>
            </a:r>
            <a:endParaRPr lang="ru-RU" dirty="0"/>
          </a:p>
          <a:p>
            <a:pPr lvl="4"/>
            <a:r>
              <a:rPr lang="en-US" dirty="0"/>
              <a:t>to a product.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33379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0" i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Highlight</a:t>
            </a:r>
          </a:p>
          <a:p>
            <a:pPr lvl="4"/>
            <a:r>
              <a:rPr lang="en-US" dirty="0"/>
              <a:t>Highlight any area to draw attention to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="" xmlns:a16="http://schemas.microsoft.com/office/drawing/2014/main" id="{BA6C0DA8-D963-4140-849B-B36CA74DA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576156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="" xmlns:a16="http://schemas.microsoft.com/office/drawing/2014/main" id="{401B08FF-1FE7-47F5-B077-63DB94E7E5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 and call-outs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85500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1" name="Текст 6">
            <a:extLst>
              <a:ext uri="{FF2B5EF4-FFF2-40B4-BE49-F238E27FC236}">
                <a16:creationId xmlns="" xmlns:a16="http://schemas.microsoft.com/office/drawing/2014/main" id="{C3C48D77-7EB5-4DDD-90EE-996EE548F0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3700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1" name="Текст 6">
            <a:extLst>
              <a:ext uri="{FF2B5EF4-FFF2-40B4-BE49-F238E27FC236}">
                <a16:creationId xmlns="" xmlns:a16="http://schemas.microsoft.com/office/drawing/2014/main" id="{E8738A9C-56F0-4DE4-ADDD-99022CAE56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904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On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865290"/>
            <a:ext cx="11521280" cy="11235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55575" y="2176177"/>
            <a:ext cx="7680852" cy="9601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67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335361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5615949" y="342845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4175789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title</a:t>
            </a:r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8016213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E795FB51-92F8-48AC-A9E1-D48C5A5E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5427" y="5864573"/>
            <a:ext cx="1901144" cy="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3721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5337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9833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аблица 9"/>
          <p:cNvSpPr>
            <a:spLocks noGrp="1"/>
          </p:cNvSpPr>
          <p:nvPr>
            <p:ph type="tbl" sz="quarter" idx="11" hasCustomPrompt="1"/>
          </p:nvPr>
        </p:nvSpPr>
        <p:spPr>
          <a:xfrm>
            <a:off x="334434" y="1508788"/>
            <a:ext cx="11523133" cy="480099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493F185-748D-4142-B889-E9E2A48CD7E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22870F10-CD96-4CC0-882C-5F619135BB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Table with titles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86994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9A15C6-1F75-49C7-9861-12821906450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8" name="Таблица 9">
            <a:extLst>
              <a:ext uri="{FF2B5EF4-FFF2-40B4-BE49-F238E27FC236}">
                <a16:creationId xmlns="" xmlns:a16="http://schemas.microsoft.com/office/drawing/2014/main" id="{003C9678-E091-488B-9D3D-2CA02CA830D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334434" y="1508788"/>
            <a:ext cx="11523133" cy="480099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C361A2C7-85F7-4CA2-B783-6935CBEE6D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Table with titles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281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/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7B05432-EAA9-43B3-8087-36403D00A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" y="0"/>
            <a:ext cx="12116504" cy="6858000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A255040C-0236-4524-972D-54ACDE8C0B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8476" y="1518716"/>
            <a:ext cx="1910323" cy="191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08EB97E7-AC24-4319-A780-C168E7F7B97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56091" y="1518716"/>
            <a:ext cx="1910323" cy="1910285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8B3885D-E9FA-4F2B-B974-4968CC5A4C9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4" name="Текст 6">
            <a:extLst>
              <a:ext uri="{FF2B5EF4-FFF2-40B4-BE49-F238E27FC236}">
                <a16:creationId xmlns="" xmlns:a16="http://schemas.microsoft.com/office/drawing/2014/main" id="{C04570AE-0597-49CA-AC8A-4936C13755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7">
            <a:extLst>
              <a:ext uri="{FF2B5EF4-FFF2-40B4-BE49-F238E27FC236}">
                <a16:creationId xmlns="" xmlns:a16="http://schemas.microsoft.com/office/drawing/2014/main" id="{814FF5DE-0084-40F5-AB6D-2B4EFA756D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3621021"/>
            <a:ext cx="302431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Before</a:t>
            </a:r>
            <a:endParaRPr lang="ru-RU" dirty="0"/>
          </a:p>
          <a:p>
            <a:pPr lvl="4"/>
            <a:r>
              <a:rPr lang="en-US" sz="1867" dirty="0"/>
              <a:t>Paste icon or image that supports your point here.</a:t>
            </a:r>
            <a:endParaRPr lang="ru-RU" sz="1867" dirty="0"/>
          </a:p>
        </p:txBody>
      </p:sp>
      <p:sp>
        <p:nvSpPr>
          <p:cNvPr id="16" name="Текст 7">
            <a:extLst>
              <a:ext uri="{FF2B5EF4-FFF2-40B4-BE49-F238E27FC236}">
                <a16:creationId xmlns="" xmlns:a16="http://schemas.microsoft.com/office/drawing/2014/main" id="{4D397B2B-CA12-4452-BD16-4B05EC81EF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8278" y="3621021"/>
            <a:ext cx="302431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After</a:t>
            </a:r>
            <a:endParaRPr lang="ru-RU" dirty="0"/>
          </a:p>
          <a:p>
            <a:pPr lvl="4"/>
            <a:r>
              <a:rPr lang="en-US" sz="1867" dirty="0"/>
              <a:t>Make sure your icons and pictures are consistent with Kaspersky graphics.</a:t>
            </a:r>
          </a:p>
        </p:txBody>
      </p:sp>
    </p:spTree>
    <p:extLst>
      <p:ext uri="{BB962C8B-B14F-4D97-AF65-F5344CB8AC3E}">
        <p14:creationId xmlns:p14="http://schemas.microsoft.com/office/powerpoint/2010/main" val="172818893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2990516"/>
            <a:ext cx="10440000" cy="876971"/>
          </a:xfrm>
        </p:spPr>
        <p:txBody>
          <a:bodyPr lIns="0" anchor="ctr">
            <a:sp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Main title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726675"/>
            <a:ext cx="2160000" cy="42336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5466388"/>
            <a:ext cx="10440000" cy="816536"/>
          </a:xfrm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9482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630942"/>
          </a:xfrm>
          <a:prstGeom prst="rect">
            <a:avLst/>
          </a:prstGeo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50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 b="0" i="0">
                <a:solidFill>
                  <a:schemeClr val="bg1"/>
                </a:solidFill>
                <a:latin typeface="Kaspersky Sans" panose="020B0503050101040103" pitchFamily="34" charset="77"/>
                <a:cs typeface="Segoe UI" panose="020B0502040204020203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Kaspersky Industrial Cybersecurity Conference 2019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1727202"/>
            <a:ext cx="10440629" cy="3802063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lnSpc>
                <a:spcPts val="5000"/>
              </a:lnSpc>
              <a:defRPr sz="500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458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/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  <a:p>
            <a:pPr lvl="2"/>
            <a:endParaRPr lang="en-US" dirty="0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4" y="1268760"/>
            <a:ext cx="3983583" cy="2256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76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6" y="1268765"/>
            <a:ext cx="3984441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912096" y="1268765"/>
            <a:ext cx="3984441" cy="3840425"/>
          </a:xfrm>
          <a:prstGeom prst="rect">
            <a:avLst/>
          </a:prstGeom>
        </p:spPr>
        <p:txBody>
          <a:bodyPr/>
          <a:lstStyle>
            <a:lvl1pPr marL="0" marR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1697" y="259203"/>
            <a:ext cx="4940735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+mn-lt"/>
              </a:defRPr>
            </a:lvl1pPr>
            <a:lvl2pPr marL="60955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2094" y="259203"/>
            <a:ext cx="4940735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60955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4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005640"/>
            <a:ext cx="4320000" cy="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62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38664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1727202"/>
            <a:ext cx="10440629" cy="3802063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24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23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61403B-28BE-4E3E-92C0-F705B97746C7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59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978" y="5920877"/>
            <a:ext cx="2488628" cy="937124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198" y="3156497"/>
            <a:ext cx="3024404" cy="19198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67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5966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> </a:t>
            </a:r>
            <a:r>
              <a:rPr lang="en-US" dirty="0"/>
              <a:t>Use dark background for more meaningful points.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9475DA-C2BB-40B7-897D-5C5ED675AD6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67B84E62-DE8F-4439-93FC-9D6697C300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11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1D9317-49B3-4925-A0C5-F488C407CE0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968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F0E916-3B57-44C7-B439-A9C47BC94014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DE9914E6-D8C6-4508-8316-D76851067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740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615930" y="3332989"/>
            <a:ext cx="4320497" cy="1536171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>
                <a:latin typeface="Kaspersky Sans" panose="020B0503050101040103" pitchFamily="34" charset="-52"/>
              </a:defRPr>
            </a:lvl5pPr>
          </a:lstStyle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If you need just 2 bullets instead of four, it’s okay. You don’t have to fill out the whole template.</a:t>
            </a:r>
          </a:p>
          <a:p>
            <a:pPr marL="380990" lvl="4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Hit *</a:t>
            </a:r>
            <a:r>
              <a:rPr lang="en-US" dirty="0" err="1"/>
              <a:t>Shift+Enter</a:t>
            </a:r>
            <a:r>
              <a:rPr lang="en-US" dirty="0"/>
              <a:t>* if you want a new line under the same bullet.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815414" y="3332989"/>
            <a:ext cx="4320497" cy="1536171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>
                <a:latin typeface="Kaspersky Sans" panose="020B0503050101040103" pitchFamily="34" charset="-52"/>
              </a:defRPr>
            </a:lvl5pPr>
          </a:lstStyle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Think before you copy/paste this layout into your leave-behind. Is it really necessary?</a:t>
            </a:r>
          </a:p>
          <a:p>
            <a:pPr marL="380990" lvl="4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Express one thought per sentence. If you need to show examples – visualize them.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35C95E-572D-4516-94CA-044B31DF7D4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3F2F7C68-D5C0-4733-A079-C810260A55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Dos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983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Examp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883298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 layout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E6BC9D-9DC7-4DDA-BC70-A24E74C875F4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344" y="5061182"/>
            <a:ext cx="4944549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557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152232" y="5685251"/>
            <a:ext cx="10704409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Author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is a quote slide.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2275A2-A77A-4D4C-A6EF-A849A113332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5E952F53-342A-4888-B31F-5F34908F84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22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005640"/>
            <a:ext cx="4320000" cy="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66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C82C5-1719-4908-A848-AEFE6300661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6FAD44DE-21D5-4D45-BF67-7C57AD70D1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1" y="5685251"/>
            <a:ext cx="10657184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289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D0B930-8A49-4629-9A75-D1E4D0C8F74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6897B5C4-D9B7-4050-B75B-B1417E1E70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679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 on a keyboard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335360" y="788707"/>
            <a:ext cx="11521280" cy="4032448"/>
          </a:xfrm>
        </p:spPr>
        <p:txBody>
          <a:bodyPr>
            <a:noAutofit/>
          </a:bodyPr>
          <a:lstStyle>
            <a:lvl1pPr>
              <a:defRPr sz="32399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1997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4" y="5973234"/>
            <a:ext cx="11523133" cy="33655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2"/>
            <a:r>
              <a:rPr lang="en-US" dirty="0"/>
              <a:t>The year Kaspersky was founded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194D4F-BC75-441F-A7BD-8C346D9B3A8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57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ort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90499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Meaningful picture</a:t>
            </a:r>
          </a:p>
          <a:p>
            <a:r>
              <a:rPr lang="en-US" dirty="0"/>
              <a:t>inside the hexagon in</a:t>
            </a:r>
          </a:p>
          <a:p>
            <a:r>
              <a:rPr lang="en-US" dirty="0"/>
              <a:t>Freedom </a:t>
            </a:r>
            <a:r>
              <a:rPr lang="en-US" dirty="0" err="1"/>
              <a:t>photostyle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EA74B2-2B96-4EB2-93BC-80EE0B9E7DC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5EF19D43-C2BB-4E81-A0A8-E218B1FD16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524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A92E81D6-57D3-46D5-A88C-EBCC296572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FD4606-FDF0-42A7-B38C-0F31B23CE40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xmlns="" id="{7C453BD9-6D37-46DD-A199-0490E1C5E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99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Atmospheric</a:t>
            </a:r>
          </a:p>
          <a:p>
            <a:r>
              <a:rPr lang="en-US" dirty="0"/>
              <a:t>picture in Immersion</a:t>
            </a:r>
          </a:p>
          <a:p>
            <a:r>
              <a:rPr lang="en-US" dirty="0" err="1"/>
              <a:t>photostyle</a:t>
            </a:r>
            <a:r>
              <a:rPr lang="en-US" dirty="0"/>
              <a:t> used</a:t>
            </a:r>
          </a:p>
          <a:p>
            <a:r>
              <a:rPr lang="en-US" dirty="0"/>
              <a:t>as background.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7E04C23-BEED-406A-BFED-583C80CC7A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245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A47FDF-C135-4A24-854A-D4BB620C25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1220755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  <a:endParaRPr lang="x-none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A6B88635-8180-49F6-8D44-297561A114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63367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  <a:endParaRPr lang="x-none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290C5E36-7805-4544-9ABB-20345A8BAE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5060387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dirty="0"/>
              <a:t>Practice summing up your points.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84906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1241425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330195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220755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46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4C3A584C-13B2-4C25-8174-CD921A161F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3140968"/>
            <a:ext cx="3983500" cy="1392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tabLst/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2400" dirty="0"/>
              <a:t>This is how you visualize</a:t>
            </a:r>
            <a:br>
              <a:rPr lang="en-US" sz="2400" dirty="0"/>
            </a:br>
            <a:r>
              <a:rPr lang="en-US" sz="2400" dirty="0"/>
              <a:t>a talking point. Play with text and opacity but keep it short.</a:t>
            </a:r>
            <a:endParaRPr lang="ru-RU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2B215A-33E2-4DCA-844E-5D549F962D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253203"/>
            <a:ext cx="3983500" cy="10562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E9A56E16-96D6-450E-9470-C4EBB4C2A0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1412776"/>
            <a:ext cx="39835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05EB160D-F011-4AB1-845D-544A7E374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341271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005640"/>
            <a:ext cx="4320000" cy="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62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2"/>
            <a:ext cx="3983500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1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220755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</a:p>
          <a:p>
            <a:pPr lvl="1"/>
            <a:r>
              <a:rPr lang="en-US" dirty="0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676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140968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2400" dirty="0"/>
              <a:t>This is how you visualize</a:t>
            </a:r>
            <a:br>
              <a:rPr lang="en-US" sz="2400" dirty="0"/>
            </a:br>
            <a:r>
              <a:rPr lang="en-US" sz="2400" dirty="0"/>
              <a:t>a talking point. Play with text and opacity but keep it short.</a:t>
            </a:r>
            <a:endParaRPr lang="ru-RU" sz="2400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28E02056-666B-414C-B285-992CEDE3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4258891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2"/>
            <a:ext cx="3983500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Keep it short!</a:t>
            </a:r>
          </a:p>
          <a:p>
            <a:pPr lvl="1"/>
            <a:r>
              <a:rPr lang="en-US" dirty="0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82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Questions for the audience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Asking questions is a great way of </a:t>
            </a:r>
            <a:r>
              <a:rPr lang="en-US" dirty="0" err="1"/>
              <a:t>inteaction</a:t>
            </a:r>
            <a:r>
              <a:rPr lang="en-US" dirty="0"/>
              <a:t> with your audience. Write them in the right column.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CE25C4E1-F9D5-4E85-8DB5-7276030C3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0097" y="1223191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Be short!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5D2964EF-C3E5-440A-8A1E-1F09E74F4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0097" y="2201946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Two lines maximum.</a:t>
            </a:r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858053E9-B372-4120-9936-2DC102C75B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0097" y="3159617"/>
            <a:ext cx="3983567" cy="12481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You can have less than three questions.</a:t>
            </a:r>
            <a:endParaRPr lang="ru-RU" dirty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BA0C568B-7113-42AD-8C3E-65BE59F5D8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1086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67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67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xmlns="" id="{6403F528-8DA2-4132-94A4-02ECD65142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3033" y="1220754"/>
            <a:ext cx="3983500" cy="1584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</p:spTree>
    <p:extLst>
      <p:ext uri="{BB962C8B-B14F-4D97-AF65-F5344CB8AC3E}">
        <p14:creationId xmlns:p14="http://schemas.microsoft.com/office/powerpoint/2010/main" val="16009680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140968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922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1"/>
            <a:ext cx="3983500" cy="12961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36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1151451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867" dirty="0"/>
              <a:t>Browse through our PPT Toolkit to look for the one you need.</a:t>
            </a:r>
            <a:endParaRPr lang="ru-RU" sz="1867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576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135893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8976748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8CF024-F58E-477E-A99B-B94DCBCE564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352FA027-CBA9-4EE1-AEEF-DA2ECEC25B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1727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867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B6229EBE-BFE2-488A-B830-D0D28675D9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2003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867" dirty="0"/>
              <a:t>We’ll keep you posted about updates to our custom icon set.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845465F-8662-4CB1-A76B-116DBC3F2B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537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875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0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136192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8977047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83907CE-39B1-49E6-8ECD-7D2941BA5F3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1291941B-8C48-4CB3-BCF6-5CB5B8C13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1749" y="2660520"/>
            <a:ext cx="3024337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867" dirty="0"/>
              <a:t>Browse through our PPT Toolkit to look for the one you need.</a:t>
            </a:r>
            <a:endParaRPr lang="ru-RU" sz="1867" dirty="0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79B5D136-9CE3-456F-BFA6-BEFC0115A4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2025" y="2660520"/>
            <a:ext cx="302433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867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3FD3FF3C-2FE6-4C79-BD9F-893E4E2471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2301" y="2660520"/>
            <a:ext cx="302433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867" dirty="0"/>
              <a:t>We’ll keep you posted about updates to our custom icon set.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xmlns="" id="{AFDBAD48-C0A2-4E08-A530-6C5A0EFEC2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10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2990515"/>
            <a:ext cx="10440000" cy="876971"/>
          </a:xfrm>
        </p:spPr>
        <p:txBody>
          <a:bodyPr lIns="0" anchor="ctr">
            <a:sp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726675"/>
            <a:ext cx="2160000" cy="42336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5466388"/>
            <a:ext cx="10440000" cy="816536"/>
          </a:xfrm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6581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On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062240C-E341-443E-93A5-4F63D7A6F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2198" y="4101075"/>
            <a:ext cx="302327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>
                <a:latin typeface="Kaspersky Sans" panose="020B0503050101040103" pitchFamily="34" charset="-52"/>
              </a:defRPr>
            </a:lvl2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Speaker person</a:t>
            </a:r>
            <a:endParaRPr lang="ru-RU" dirty="0"/>
          </a:p>
          <a:p>
            <a:pPr lvl="1"/>
            <a:endParaRPr lang="ru-RU" dirty="0"/>
          </a:p>
          <a:p>
            <a:pPr lvl="1"/>
            <a:r>
              <a:rPr lang="en-US" dirty="0"/>
              <a:t>Speaker title</a:t>
            </a:r>
          </a:p>
          <a:p>
            <a:pPr lvl="1"/>
            <a:r>
              <a:rPr lang="en-US" dirty="0"/>
              <a:t/>
            </a:r>
            <a:br>
              <a:rPr lang="en-US" dirty="0"/>
            </a:br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5904655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151468" y="4101076"/>
            <a:ext cx="5904640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8015667" y="1508786"/>
            <a:ext cx="1919816" cy="1920213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024B81-98E0-4AC3-AA79-05A9E719595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053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 Title On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865288"/>
            <a:ext cx="11521280" cy="11235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667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55574" y="2176175"/>
            <a:ext cx="7680852" cy="9601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67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335360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5615947" y="342845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4175787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title</a:t>
            </a:r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8016213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E795FB51-92F8-48AC-A9E1-D48C5A5E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5427" y="5864572"/>
            <a:ext cx="1901144" cy="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503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Man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1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7056107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8016213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8976320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9936427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10896533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D991A3-27AA-4616-AE18-72574766555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xmlns="" id="{72D04FD7-509C-42A3-BFA5-BABEC42B0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1469" y="410107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235EB5F8-8ABE-45BC-A3E6-3E2537B72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51985" y="4101075"/>
            <a:ext cx="590463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/>
            </a:lvl2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Name of the team working on this subject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9920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Man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67" y="862362"/>
            <a:ext cx="9601067" cy="96010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667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67" y="2180861"/>
            <a:ext cx="9601067" cy="9601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67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2255574" y="5042132"/>
            <a:ext cx="7680853" cy="43204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Name of the team working on this subject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3215681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4175787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5135893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7056107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8016213" y="3429000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pic>
        <p:nvPicPr>
          <p:cNvPr id="20" name="Рисунок 19" descr="Kaspersky logo black.png_645E5772.png">
            <a:extLst>
              <a:ext uri="{FF2B5EF4-FFF2-40B4-BE49-F238E27FC236}">
                <a16:creationId xmlns:a16="http://schemas.microsoft.com/office/drawing/2014/main" xmlns="" id="{3400DF94-D797-4F91-B577-BA919644A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5427" y="5864572"/>
            <a:ext cx="1901144" cy="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6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&amp;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You will never win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5F70B2-80A5-42F9-983C-B873361449D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5C8B064D-84E2-4BD9-A496-946B192E8F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198" y="3141134"/>
            <a:ext cx="3024716" cy="25442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Do you feel inspired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create your presentation?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Use powerful quotes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get your audience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F2260ECF-D720-49DC-832A-EEEE9AAB12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1453" y="5685367"/>
            <a:ext cx="10705188" cy="72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Helen Rowland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286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 &amp; Comment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You will never win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8788"/>
            <a:ext cx="576064" cy="454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F98CC0-A7FB-4AB0-8943-F205CC77C58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D6AAFE-5057-4BD3-AEB2-FD839A952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198" y="3141134"/>
            <a:ext cx="3024716" cy="25442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Do you feel inspired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create your presentation?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Use powerful quotes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get your audience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BB057C0E-3544-4B41-B747-7AB37DBAF7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1453" y="5685367"/>
            <a:ext cx="10705188" cy="72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Helen Rowland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1100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/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  <a:p>
            <a:pPr lvl="2"/>
            <a:endParaRPr lang="en-US" dirty="0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1268760"/>
            <a:ext cx="3983583" cy="2256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20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1268760"/>
            <a:ext cx="3983583" cy="2256251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5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AD93C213-4C69-4126-A37E-82A0CDBB68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Timeline example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3B8982-5999-43FF-9E23-75598DACA01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xmlns="" id="{ABBB297D-0DED-4E6F-905F-B5FD47CD6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120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Compose your timeline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and paste it on this slide. Reference our toolkit for visual guidelines.</a:t>
            </a:r>
          </a:p>
        </p:txBody>
      </p:sp>
    </p:spTree>
    <p:extLst>
      <p:ext uri="{BB962C8B-B14F-4D97-AF65-F5344CB8AC3E}">
        <p14:creationId xmlns:p14="http://schemas.microsoft.com/office/powerpoint/2010/main" val="19992053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3B8982-5999-43FF-9E23-75598DACA01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xmlns="" id="{4855E298-68EC-447D-839C-596CE9593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120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Compose your timeline 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and paste it on this slide. Reference our toolkit for visual guidelines.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AB4D51C-E362-4E77-BD76-C8AEAA7D3F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Timeline example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12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2998113"/>
            <a:ext cx="10440000" cy="861774"/>
          </a:xfrm>
        </p:spPr>
        <p:txBody>
          <a:bodyPr lIns="0" anchor="ctr">
            <a:sp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726675"/>
            <a:ext cx="2160000" cy="42336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3796" y="5466388"/>
            <a:ext cx="10440000" cy="816536"/>
          </a:xfrm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053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AC44AA3-CDD7-43A1-98BA-9B4B04E09F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1467" y="1365252"/>
            <a:ext cx="7825317" cy="3839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96BFB2-5EEF-44C9-B63F-D71AD205E249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72315D1F-2F6D-447D-9DF7-BA6BE4ED8D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Code sample with header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5549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2E0D2B-D740-4772-8705-2D10F7C55E57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020DA850-2A0C-4D82-9051-124CA4C120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Code sample with header</a:t>
            </a:r>
            <a:endParaRPr lang="ru-RU" dirty="0"/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xmlns="" id="{F0F924C7-36B4-4308-915A-A25976A370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1467" y="1365252"/>
            <a:ext cx="7825317" cy="3839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40474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912093" y="1268762"/>
            <a:ext cx="3984441" cy="3840425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1694" y="259201"/>
            <a:ext cx="4940735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2091" y="259201"/>
            <a:ext cx="4940735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30364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upport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392952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13166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33379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xmlns="" id="{4EEA333C-2C24-4ACA-8ABA-09C3F011544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40077" y="1509184"/>
            <a:ext cx="5761567" cy="480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AEFB55DC-B4D6-4AB3-A713-97E3402D22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8377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xmlns="" id="{C3C48D77-7EB5-4DDD-90EE-996EE548F0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6838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xmlns="" id="{E8738A9C-56F0-4DE4-ADDD-99022CAE56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7926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05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098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аблица 9"/>
          <p:cNvSpPr>
            <a:spLocks noGrp="1"/>
          </p:cNvSpPr>
          <p:nvPr>
            <p:ph type="tbl" sz="quarter" idx="11" hasCustomPrompt="1"/>
          </p:nvPr>
        </p:nvSpPr>
        <p:spPr>
          <a:xfrm>
            <a:off x="334434" y="1508788"/>
            <a:ext cx="11523133" cy="480099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93F185-748D-4142-B889-E9E2A48CD7E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xmlns="" id="{22870F10-CD96-4CC0-882C-5F619135BB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Table with titles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4169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9A15C6-1F75-49C7-9861-12821906450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8" name="Таблица 9">
            <a:extLst>
              <a:ext uri="{FF2B5EF4-FFF2-40B4-BE49-F238E27FC236}">
                <a16:creationId xmlns:a16="http://schemas.microsoft.com/office/drawing/2014/main" xmlns="" id="{003C9678-E091-488B-9D3D-2CA02CA830D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334434" y="1508788"/>
            <a:ext cx="11523133" cy="480099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361A2C7-85F7-4CA2-B783-6935CBEE6D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Table with titles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30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7" y="3022601"/>
            <a:ext cx="4696146" cy="8127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91352" y="661587"/>
            <a:ext cx="5111231" cy="502647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 u="none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1</a:t>
            </a:r>
            <a:endParaRPr lang="ru-RU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191352" y="1081788"/>
            <a:ext cx="1622419" cy="321605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2400" u="none" spc="-30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__________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6191352" y="1638445"/>
            <a:ext cx="5111231" cy="502647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</a:t>
            </a:r>
            <a:r>
              <a:rPr lang="ru-RU" dirty="0"/>
              <a:t>2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6191352" y="2141091"/>
            <a:ext cx="1622419" cy="321605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2400" u="none" spc="-300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__________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6191352" y="2615303"/>
            <a:ext cx="5111231" cy="502647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</a:t>
            </a:r>
            <a:r>
              <a:rPr lang="ru-RU" dirty="0"/>
              <a:t>3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6191352" y="3117949"/>
            <a:ext cx="1622419" cy="321605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2400" u="none" spc="-300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__________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6191352" y="3592161"/>
            <a:ext cx="5111231" cy="502647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</a:t>
            </a:r>
            <a:r>
              <a:rPr lang="ru-RU" dirty="0"/>
              <a:t>4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6191352" y="4094807"/>
            <a:ext cx="1622419" cy="321605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2400" u="none" spc="-300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__________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6191352" y="4569019"/>
            <a:ext cx="5111231" cy="502647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</a:t>
            </a:r>
            <a:r>
              <a:rPr lang="ru-RU" dirty="0"/>
              <a:t>5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191352" y="5071665"/>
            <a:ext cx="1622419" cy="321605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2400" u="none" spc="-300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__________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191352" y="5545877"/>
            <a:ext cx="5111231" cy="502647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</a:t>
            </a:r>
            <a:r>
              <a:rPr lang="ru-RU" dirty="0"/>
              <a:t>6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6191352" y="6048523"/>
            <a:ext cx="1622419" cy="321605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2400" u="none" spc="-300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25130857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/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B05432-EAA9-43B3-8087-36403D00A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" y="0"/>
            <a:ext cx="12116504" cy="6858000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A255040C-0236-4524-972D-54ACDE8C0B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8476" y="1518716"/>
            <a:ext cx="1910323" cy="191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08EB97E7-AC24-4319-A780-C168E7F7B97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56091" y="1518716"/>
            <a:ext cx="1910323" cy="1910285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B3885D-E9FA-4F2B-B974-4968CC5A4C9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C04570AE-0597-49CA-AC8A-4936C13755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59201"/>
            <a:ext cx="11713633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xmlns="" id="{814FF5DE-0084-40F5-AB6D-2B4EFA756D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3621021"/>
            <a:ext cx="302431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Before</a:t>
            </a:r>
            <a:endParaRPr lang="ru-RU" dirty="0"/>
          </a:p>
          <a:p>
            <a:pPr lvl="4"/>
            <a:r>
              <a:rPr lang="en-US" sz="1867" dirty="0"/>
              <a:t>Paste icon or image that supports your point here.</a:t>
            </a:r>
            <a:endParaRPr lang="ru-RU" sz="1867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4D397B2B-CA12-4452-BD16-4B05EC81EF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8278" y="3621021"/>
            <a:ext cx="302431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After</a:t>
            </a:r>
            <a:endParaRPr lang="ru-RU" dirty="0"/>
          </a:p>
          <a:p>
            <a:pPr lvl="4"/>
            <a:r>
              <a:rPr lang="en-US" sz="1867" dirty="0"/>
              <a:t>Make sure your icons and pictures are consistent with Kaspersky graphics.</a:t>
            </a:r>
          </a:p>
        </p:txBody>
      </p:sp>
    </p:spTree>
    <p:extLst>
      <p:ext uri="{BB962C8B-B14F-4D97-AF65-F5344CB8AC3E}">
        <p14:creationId xmlns:p14="http://schemas.microsoft.com/office/powerpoint/2010/main" val="11142350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plus tex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7812" y="1488144"/>
            <a:ext cx="7680853" cy="50372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968" y="6552728"/>
            <a:ext cx="12147035" cy="2606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1D1D1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43355" y="1487989"/>
            <a:ext cx="4032447" cy="5037363"/>
          </a:xfrm>
          <a:prstGeom prst="rect">
            <a:avLst/>
          </a:prstGeom>
        </p:spPr>
        <p:txBody>
          <a:bodyPr>
            <a:normAutofit/>
          </a:bodyPr>
          <a:lstStyle>
            <a:lvl1pPr marL="361774" indent="-342730">
              <a:buClrTx/>
              <a:buSzPct val="100000"/>
              <a:buFont typeface="Calibri" pitchFamily="34" charset="0"/>
              <a:buChar char="—"/>
              <a:defRPr sz="1700"/>
            </a:lvl1pPr>
            <a:lvl2pPr marL="714023" indent="-285609">
              <a:defRPr sz="1600"/>
            </a:lvl2pPr>
            <a:lvl3pPr marL="990114" indent="-228488">
              <a:defRPr sz="1300"/>
            </a:lvl3pPr>
            <a:lvl4pPr marL="1256683" indent="-228488">
              <a:defRPr sz="1200"/>
            </a:lvl4pPr>
            <a:lvl5pPr marL="1618454" indent="-228488"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356617"/>
            <a:ext cx="10523336" cy="4984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645900" y="1"/>
            <a:ext cx="674688" cy="504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D1E3F-96BE-4EC6-B772-60D92C1E53EA}" type="slidenum">
              <a:rPr lang="en-US">
                <a:solidFill>
                  <a:srgbClr val="1D1D1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143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_v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0"/>
          </p:nvPr>
        </p:nvSpPr>
        <p:spPr>
          <a:xfrm>
            <a:off x="480000" y="1512000"/>
            <a:ext cx="11232000" cy="432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698294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B90557-3980-4A1A-8DD1-169161BDA5DC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solidFill>
                  <a:srgbClr val="1D1D1B"/>
                </a:solidFill>
              </a:rPr>
              <a:t>Q</a:t>
            </a:r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640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40" y="452669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44693" y="5349217"/>
            <a:ext cx="4145908" cy="1561193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199" y="3156500"/>
            <a:ext cx="3024404" cy="19198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2786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4" y="1268765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8" y="260652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3788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Examp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40" y="452669"/>
            <a:ext cx="883298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 layout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E6BC9D-9DC7-4DDA-BC70-A24E74C875F4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344" y="5061184"/>
            <a:ext cx="4944549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9950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90500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Meaningful picture</a:t>
            </a:r>
          </a:p>
          <a:p>
            <a:r>
              <a:rPr lang="en-US" dirty="0"/>
              <a:t>inside the hexagon in</a:t>
            </a:r>
          </a:p>
          <a:p>
            <a:r>
              <a:rPr lang="en-US" dirty="0"/>
              <a:t>Freedom </a:t>
            </a:r>
            <a:r>
              <a:rPr lang="en-US" dirty="0" err="1"/>
              <a:t>photostyle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EA74B2-2B96-4EB2-93BC-80EE0B9E7DC1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5EF19D43-C2BB-4E81-A0A8-E218B1FD16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8" y="260652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2181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8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6" y="1268765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8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8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4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5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423000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07886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/>
              <a:t>Kaspersky | Lorem ipsum dolor sit amet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1727200"/>
            <a:ext cx="10440629" cy="3802063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24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7820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On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865290"/>
            <a:ext cx="11521280" cy="11235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55575" y="2176177"/>
            <a:ext cx="7680852" cy="9601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67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335361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5615949" y="342845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4175789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title</a:t>
            </a:r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8016213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E795FB51-92F8-48AC-A9E1-D48C5A5E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5427" y="5864573"/>
            <a:ext cx="1901144" cy="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257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/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  <a:p>
            <a:pPr lvl="2"/>
            <a:endParaRPr lang="en-US" dirty="0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4" y="1268760"/>
            <a:ext cx="3983583" cy="2256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941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6" y="1268765"/>
            <a:ext cx="3984441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912096" y="1268765"/>
            <a:ext cx="3984441" cy="3840425"/>
          </a:xfrm>
          <a:prstGeom prst="rect">
            <a:avLst/>
          </a:prstGeom>
        </p:spPr>
        <p:txBody>
          <a:bodyPr/>
          <a:lstStyle>
            <a:lvl1pPr marL="0" marR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10207003" y="652436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1697" y="259203"/>
            <a:ext cx="4940735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+mn-lt"/>
              </a:defRPr>
            </a:lvl1pPr>
            <a:lvl2pPr marL="60955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2094" y="259203"/>
            <a:ext cx="4940735" cy="7217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609555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2219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38664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1727202"/>
            <a:ext cx="10440629" cy="3802063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24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060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61403B-28BE-4E3E-92C0-F705B97746C7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919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978" y="5920877"/>
            <a:ext cx="2488628" cy="937124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198" y="3156497"/>
            <a:ext cx="3024404" cy="19198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6623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9130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> </a:t>
            </a:r>
            <a:r>
              <a:rPr lang="en-US" dirty="0"/>
              <a:t>Use dark background for more meaningful points.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9475DA-C2BB-40B7-897D-5C5ED675AD6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67B84E62-DE8F-4439-93FC-9D6697C300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5064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8"/>
            <a:ext cx="1171252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1D9317-49B3-4925-A0C5-F488C407CE0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1D1D1B"/>
                </a:solidFill>
              </a:rPr>
              <a:pPr algn="r"/>
              <a:t>‹#›</a:t>
            </a:fld>
            <a:endParaRPr lang="ru-RU" sz="1333" dirty="0">
              <a:solidFill>
                <a:srgbClr val="1D1D1B"/>
              </a:solidFill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4363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260649"/>
            <a:ext cx="11712521" cy="720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F0E916-3B57-44C7-B439-A9C47BC94014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rgbClr val="FFFFFF"/>
                </a:solidFill>
              </a:rPr>
              <a:pPr algn="r"/>
              <a:t>‹#›</a:t>
            </a:fld>
            <a:endParaRPr lang="ru-RU" sz="1333" dirty="0">
              <a:solidFill>
                <a:srgbClr val="FFFFFF"/>
              </a:solidFill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DE9914E6-D8C6-4508-8316-D76851067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31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61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64" Type="http://schemas.openxmlformats.org/officeDocument/2006/relationships/theme" Target="../theme/theme2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30.xml"/><Relationship Id="rId50" Type="http://schemas.openxmlformats.org/officeDocument/2006/relationships/slideLayout" Target="../slideLayouts/slideLayout133.xml"/><Relationship Id="rId55" Type="http://schemas.openxmlformats.org/officeDocument/2006/relationships/slideLayout" Target="../slideLayouts/slideLayout138.xml"/><Relationship Id="rId6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8.xml"/><Relationship Id="rId53" Type="http://schemas.openxmlformats.org/officeDocument/2006/relationships/slideLayout" Target="../slideLayouts/slideLayout136.xml"/><Relationship Id="rId58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88.xml"/><Relationship Id="rId61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slideLayout" Target="../slideLayouts/slideLayout131.xml"/><Relationship Id="rId56" Type="http://schemas.openxmlformats.org/officeDocument/2006/relationships/slideLayout" Target="../slideLayouts/slideLayout139.xml"/><Relationship Id="rId64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91.xml"/><Relationship Id="rId51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slideLayout" Target="../slideLayouts/slideLayout129.xml"/><Relationship Id="rId59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24.xml"/><Relationship Id="rId54" Type="http://schemas.openxmlformats.org/officeDocument/2006/relationships/slideLayout" Target="../slideLayouts/slideLayout137.xml"/><Relationship Id="rId6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slideLayout" Target="../slideLayouts/slideLayout132.xml"/><Relationship Id="rId57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52" Type="http://schemas.openxmlformats.org/officeDocument/2006/relationships/slideLayout" Target="../slideLayouts/slideLayout135.xml"/><Relationship Id="rId60" Type="http://schemas.openxmlformats.org/officeDocument/2006/relationships/slideLayout" Target="../slideLayouts/slideLayout143.xml"/><Relationship Id="rId65" Type="http://schemas.openxmlformats.org/officeDocument/2006/relationships/theme" Target="../theme/theme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9" Type="http://schemas.openxmlformats.org/officeDocument/2006/relationships/slideLayout" Target="../slideLayouts/slideLayout122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68.xml"/><Relationship Id="rId42" Type="http://schemas.openxmlformats.org/officeDocument/2006/relationships/slideLayout" Target="../slideLayouts/slideLayout189.xml"/><Relationship Id="rId47" Type="http://schemas.openxmlformats.org/officeDocument/2006/relationships/slideLayout" Target="../slideLayouts/slideLayout194.xml"/><Relationship Id="rId63" Type="http://schemas.openxmlformats.org/officeDocument/2006/relationships/slideLayout" Target="../slideLayouts/slideLayout210.xml"/><Relationship Id="rId68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154.xml"/><Relationship Id="rId71" Type="http://schemas.openxmlformats.org/officeDocument/2006/relationships/theme" Target="../theme/theme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184.xml"/><Relationship Id="rId40" Type="http://schemas.openxmlformats.org/officeDocument/2006/relationships/slideLayout" Target="../slideLayouts/slideLayout187.xml"/><Relationship Id="rId45" Type="http://schemas.openxmlformats.org/officeDocument/2006/relationships/slideLayout" Target="../slideLayouts/slideLayout192.xml"/><Relationship Id="rId53" Type="http://schemas.openxmlformats.org/officeDocument/2006/relationships/slideLayout" Target="../slideLayouts/slideLayout200.xml"/><Relationship Id="rId58" Type="http://schemas.openxmlformats.org/officeDocument/2006/relationships/slideLayout" Target="../slideLayouts/slideLayout205.xml"/><Relationship Id="rId66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152.xml"/><Relationship Id="rId61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7.xml"/><Relationship Id="rId35" Type="http://schemas.openxmlformats.org/officeDocument/2006/relationships/slideLayout" Target="../slideLayouts/slideLayout182.xml"/><Relationship Id="rId43" Type="http://schemas.openxmlformats.org/officeDocument/2006/relationships/slideLayout" Target="../slideLayouts/slideLayout190.xml"/><Relationship Id="rId48" Type="http://schemas.openxmlformats.org/officeDocument/2006/relationships/slideLayout" Target="../slideLayouts/slideLayout195.xml"/><Relationship Id="rId56" Type="http://schemas.openxmlformats.org/officeDocument/2006/relationships/slideLayout" Target="../slideLayouts/slideLayout203.xml"/><Relationship Id="rId64" Type="http://schemas.openxmlformats.org/officeDocument/2006/relationships/slideLayout" Target="../slideLayouts/slideLayout211.xml"/><Relationship Id="rId69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155.xml"/><Relationship Id="rId51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80.xml"/><Relationship Id="rId38" Type="http://schemas.openxmlformats.org/officeDocument/2006/relationships/slideLayout" Target="../slideLayouts/slideLayout185.xml"/><Relationship Id="rId46" Type="http://schemas.openxmlformats.org/officeDocument/2006/relationships/slideLayout" Target="../slideLayouts/slideLayout193.xml"/><Relationship Id="rId59" Type="http://schemas.openxmlformats.org/officeDocument/2006/relationships/slideLayout" Target="../slideLayouts/slideLayout206.xml"/><Relationship Id="rId67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167.xml"/><Relationship Id="rId41" Type="http://schemas.openxmlformats.org/officeDocument/2006/relationships/slideLayout" Target="../slideLayouts/slideLayout188.xml"/><Relationship Id="rId54" Type="http://schemas.openxmlformats.org/officeDocument/2006/relationships/slideLayout" Target="../slideLayouts/slideLayout201.xml"/><Relationship Id="rId62" Type="http://schemas.openxmlformats.org/officeDocument/2006/relationships/slideLayout" Target="../slideLayouts/slideLayout209.xml"/><Relationship Id="rId70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83.xml"/><Relationship Id="rId49" Type="http://schemas.openxmlformats.org/officeDocument/2006/relationships/slideLayout" Target="../slideLayouts/slideLayout196.xml"/><Relationship Id="rId57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57.xml"/><Relationship Id="rId31" Type="http://schemas.openxmlformats.org/officeDocument/2006/relationships/slideLayout" Target="../slideLayouts/slideLayout178.xml"/><Relationship Id="rId44" Type="http://schemas.openxmlformats.org/officeDocument/2006/relationships/slideLayout" Target="../slideLayouts/slideLayout191.xml"/><Relationship Id="rId52" Type="http://schemas.openxmlformats.org/officeDocument/2006/relationships/slideLayout" Target="../slideLayouts/slideLayout199.xml"/><Relationship Id="rId60" Type="http://schemas.openxmlformats.org/officeDocument/2006/relationships/slideLayout" Target="../slideLayouts/slideLayout207.xml"/><Relationship Id="rId65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39" Type="http://schemas.openxmlformats.org/officeDocument/2006/relationships/slideLayout" Target="../slideLayouts/slideLayout186.xml"/><Relationship Id="rId34" Type="http://schemas.openxmlformats.org/officeDocument/2006/relationships/slideLayout" Target="../slideLayouts/slideLayout181.xml"/><Relationship Id="rId50" Type="http://schemas.openxmlformats.org/officeDocument/2006/relationships/slideLayout" Target="../slideLayouts/slideLayout197.xml"/><Relationship Id="rId55" Type="http://schemas.openxmlformats.org/officeDocument/2006/relationships/slideLayout" Target="../slideLayouts/slideLayout20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26" Type="http://schemas.openxmlformats.org/officeDocument/2006/relationships/slideLayout" Target="../slideLayouts/slideLayout243.xml"/><Relationship Id="rId39" Type="http://schemas.openxmlformats.org/officeDocument/2006/relationships/slideLayout" Target="../slideLayouts/slideLayout256.xml"/><Relationship Id="rId21" Type="http://schemas.openxmlformats.org/officeDocument/2006/relationships/slideLayout" Target="../slideLayouts/slideLayout238.xml"/><Relationship Id="rId34" Type="http://schemas.openxmlformats.org/officeDocument/2006/relationships/slideLayout" Target="../slideLayouts/slideLayout251.xml"/><Relationship Id="rId42" Type="http://schemas.openxmlformats.org/officeDocument/2006/relationships/slideLayout" Target="../slideLayouts/slideLayout259.xml"/><Relationship Id="rId47" Type="http://schemas.openxmlformats.org/officeDocument/2006/relationships/slideLayout" Target="../slideLayouts/slideLayout264.xml"/><Relationship Id="rId50" Type="http://schemas.openxmlformats.org/officeDocument/2006/relationships/slideLayout" Target="../slideLayouts/slideLayout267.xml"/><Relationship Id="rId55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9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28.xml"/><Relationship Id="rId24" Type="http://schemas.openxmlformats.org/officeDocument/2006/relationships/slideLayout" Target="../slideLayouts/slideLayout241.xml"/><Relationship Id="rId32" Type="http://schemas.openxmlformats.org/officeDocument/2006/relationships/slideLayout" Target="../slideLayouts/slideLayout249.xml"/><Relationship Id="rId37" Type="http://schemas.openxmlformats.org/officeDocument/2006/relationships/slideLayout" Target="../slideLayouts/slideLayout254.xml"/><Relationship Id="rId40" Type="http://schemas.openxmlformats.org/officeDocument/2006/relationships/slideLayout" Target="../slideLayouts/slideLayout257.xml"/><Relationship Id="rId45" Type="http://schemas.openxmlformats.org/officeDocument/2006/relationships/slideLayout" Target="../slideLayouts/slideLayout262.xml"/><Relationship Id="rId53" Type="http://schemas.openxmlformats.org/officeDocument/2006/relationships/slideLayout" Target="../slideLayouts/slideLayout270.xml"/><Relationship Id="rId58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22.xml"/><Relationship Id="rId19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Relationship Id="rId27" Type="http://schemas.openxmlformats.org/officeDocument/2006/relationships/slideLayout" Target="../slideLayouts/slideLayout244.xml"/><Relationship Id="rId30" Type="http://schemas.openxmlformats.org/officeDocument/2006/relationships/slideLayout" Target="../slideLayouts/slideLayout247.xml"/><Relationship Id="rId35" Type="http://schemas.openxmlformats.org/officeDocument/2006/relationships/slideLayout" Target="../slideLayouts/slideLayout252.xml"/><Relationship Id="rId43" Type="http://schemas.openxmlformats.org/officeDocument/2006/relationships/slideLayout" Target="../slideLayouts/slideLayout260.xml"/><Relationship Id="rId48" Type="http://schemas.openxmlformats.org/officeDocument/2006/relationships/slideLayout" Target="../slideLayouts/slideLayout265.xml"/><Relationship Id="rId56" Type="http://schemas.openxmlformats.org/officeDocument/2006/relationships/slideLayout" Target="../slideLayouts/slideLayout273.xml"/><Relationship Id="rId8" Type="http://schemas.openxmlformats.org/officeDocument/2006/relationships/slideLayout" Target="../slideLayouts/slideLayout225.xml"/><Relationship Id="rId51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slideLayout" Target="../slideLayouts/slideLayout242.xml"/><Relationship Id="rId33" Type="http://schemas.openxmlformats.org/officeDocument/2006/relationships/slideLayout" Target="../slideLayouts/slideLayout250.xml"/><Relationship Id="rId38" Type="http://schemas.openxmlformats.org/officeDocument/2006/relationships/slideLayout" Target="../slideLayouts/slideLayout255.xml"/><Relationship Id="rId46" Type="http://schemas.openxmlformats.org/officeDocument/2006/relationships/slideLayout" Target="../slideLayouts/slideLayout263.xml"/><Relationship Id="rId59" Type="http://schemas.openxmlformats.org/officeDocument/2006/relationships/slideLayout" Target="../slideLayouts/slideLayout276.xml"/><Relationship Id="rId20" Type="http://schemas.openxmlformats.org/officeDocument/2006/relationships/slideLayout" Target="../slideLayouts/slideLayout237.xml"/><Relationship Id="rId41" Type="http://schemas.openxmlformats.org/officeDocument/2006/relationships/slideLayout" Target="../slideLayouts/slideLayout258.xml"/><Relationship Id="rId54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28" Type="http://schemas.openxmlformats.org/officeDocument/2006/relationships/slideLayout" Target="../slideLayouts/slideLayout245.xml"/><Relationship Id="rId36" Type="http://schemas.openxmlformats.org/officeDocument/2006/relationships/slideLayout" Target="../slideLayouts/slideLayout253.xml"/><Relationship Id="rId49" Type="http://schemas.openxmlformats.org/officeDocument/2006/relationships/slideLayout" Target="../slideLayouts/slideLayout266.xml"/><Relationship Id="rId57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27.xml"/><Relationship Id="rId31" Type="http://schemas.openxmlformats.org/officeDocument/2006/relationships/slideLayout" Target="../slideLayouts/slideLayout248.xml"/><Relationship Id="rId44" Type="http://schemas.openxmlformats.org/officeDocument/2006/relationships/slideLayout" Target="../slideLayouts/slideLayout261.xml"/><Relationship Id="rId52" Type="http://schemas.openxmlformats.org/officeDocument/2006/relationships/slideLayout" Target="../slideLayouts/slideLayout269.xml"/><Relationship Id="rId6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5531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0" r:id="rId2"/>
    <p:sldLayoutId id="2147483651" r:id="rId3"/>
    <p:sldLayoutId id="2147483652" r:id="rId4"/>
    <p:sldLayoutId id="2147483653" r:id="rId5"/>
    <p:sldLayoutId id="2147483661" r:id="rId6"/>
    <p:sldLayoutId id="2147483662" r:id="rId7"/>
    <p:sldLayoutId id="2147483672" r:id="rId8"/>
    <p:sldLayoutId id="2147483669" r:id="rId9"/>
    <p:sldLayoutId id="2147483671" r:id="rId10"/>
    <p:sldLayoutId id="2147483677" r:id="rId11"/>
    <p:sldLayoutId id="2147483673" r:id="rId12"/>
    <p:sldLayoutId id="2147483678" r:id="rId13"/>
    <p:sldLayoutId id="2147483679" r:id="rId14"/>
    <p:sldLayoutId id="2147483663" r:id="rId15"/>
    <p:sldLayoutId id="2147483675" r:id="rId16"/>
    <p:sldLayoutId id="2147483654" r:id="rId17"/>
    <p:sldLayoutId id="2147483655" r:id="rId18"/>
    <p:sldLayoutId id="2147483681" r:id="rId19"/>
    <p:sldLayoutId id="2147483683" r:id="rId20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Kaspersky Sans Beta Light" panose="020B03030501010401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ru-RU" sz="24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80864"/>
            <a:ext cx="10972800" cy="163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333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  <a:t>Template with </a:t>
            </a:r>
            <a:br>
              <a:rPr lang="en-US" sz="5333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</a:br>
            <a:r>
              <a:rPr lang="en-US" sz="5333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  <a:t>primary color palette</a:t>
            </a:r>
            <a:endParaRPr lang="ru-RU" sz="5333" dirty="0"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3812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36" r:id="rId52"/>
    <p:sldLayoutId id="2147483737" r:id="rId53"/>
    <p:sldLayoutId id="2147483738" r:id="rId54"/>
    <p:sldLayoutId id="2147483739" r:id="rId55"/>
    <p:sldLayoutId id="2147483740" r:id="rId56"/>
    <p:sldLayoutId id="2147483741" r:id="rId57"/>
    <p:sldLayoutId id="2147483742" r:id="rId58"/>
    <p:sldLayoutId id="2147483743" r:id="rId59"/>
    <p:sldLayoutId id="2147483744" r:id="rId60"/>
    <p:sldLayoutId id="2147483745" r:id="rId61"/>
    <p:sldLayoutId id="2147483746" r:id="rId62"/>
    <p:sldLayoutId id="2147483747" r:id="rId63"/>
  </p:sldLayoutIdLst>
  <p:hf hdr="0" ftr="0" dt="0"/>
  <p:txStyles>
    <p:titleStyle>
      <a:lvl1pPr algn="ctr" defTabSz="1219110" rtl="0" eaLnBrk="1" latinLnBrk="0" hangingPunct="1">
        <a:spcBef>
          <a:spcPct val="0"/>
        </a:spcBef>
        <a:buNone/>
        <a:defRPr lang="en-US" sz="5333" kern="1200" baseline="0" smtClean="0">
          <a:solidFill>
            <a:schemeClr val="tx1"/>
          </a:solidFill>
          <a:latin typeface="Kaspersky Sans" panose="020B0503050101040103" pitchFamily="34" charset="-52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80864"/>
            <a:ext cx="10972800" cy="163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333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  <a:t>Template with </a:t>
            </a:r>
            <a:br>
              <a:rPr lang="en-US" sz="5333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</a:br>
            <a:r>
              <a:rPr lang="en-US" sz="5333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  <a:t>primary color palette</a:t>
            </a:r>
            <a:endParaRPr lang="ru-RU" sz="5333" dirty="0"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3435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4" r:id="rId36"/>
    <p:sldLayoutId id="2147483785" r:id="rId37"/>
    <p:sldLayoutId id="2147483786" r:id="rId38"/>
    <p:sldLayoutId id="2147483787" r:id="rId39"/>
    <p:sldLayoutId id="2147483788" r:id="rId40"/>
    <p:sldLayoutId id="2147483789" r:id="rId41"/>
    <p:sldLayoutId id="2147483790" r:id="rId42"/>
    <p:sldLayoutId id="2147483791" r:id="rId43"/>
    <p:sldLayoutId id="2147483792" r:id="rId44"/>
    <p:sldLayoutId id="2147483793" r:id="rId45"/>
    <p:sldLayoutId id="2147483794" r:id="rId46"/>
    <p:sldLayoutId id="2147483795" r:id="rId47"/>
    <p:sldLayoutId id="2147483796" r:id="rId48"/>
    <p:sldLayoutId id="2147483797" r:id="rId49"/>
    <p:sldLayoutId id="2147483798" r:id="rId50"/>
    <p:sldLayoutId id="2147483799" r:id="rId51"/>
    <p:sldLayoutId id="2147483800" r:id="rId52"/>
    <p:sldLayoutId id="2147483801" r:id="rId53"/>
    <p:sldLayoutId id="2147483802" r:id="rId54"/>
    <p:sldLayoutId id="2147483803" r:id="rId55"/>
    <p:sldLayoutId id="2147483804" r:id="rId56"/>
    <p:sldLayoutId id="2147483805" r:id="rId57"/>
    <p:sldLayoutId id="2147483806" r:id="rId58"/>
    <p:sldLayoutId id="2147483807" r:id="rId59"/>
    <p:sldLayoutId id="2147483808" r:id="rId60"/>
    <p:sldLayoutId id="2147483809" r:id="rId61"/>
    <p:sldLayoutId id="2147483810" r:id="rId62"/>
    <p:sldLayoutId id="2147483811" r:id="rId63"/>
    <p:sldLayoutId id="2147483812" r:id="rId64"/>
  </p:sldLayoutIdLst>
  <p:hf hdr="0" ftr="0" dt="0"/>
  <p:txStyles>
    <p:titleStyle>
      <a:lvl1pPr algn="ctr" defTabSz="1219110" rtl="0" eaLnBrk="1" latinLnBrk="0" hangingPunct="1">
        <a:spcBef>
          <a:spcPct val="0"/>
        </a:spcBef>
        <a:buNone/>
        <a:defRPr lang="en-US" sz="5333" kern="1200" baseline="0" smtClean="0">
          <a:solidFill>
            <a:schemeClr val="tx1"/>
          </a:solidFill>
          <a:latin typeface="Kaspersky Sans" panose="020B0503050101040103" pitchFamily="34" charset="-52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80862"/>
            <a:ext cx="10972800" cy="163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333" baseline="0">
                <a:solidFill>
                  <a:srgbClr val="1D1D1B"/>
                </a:solidFill>
                <a:latin typeface="Kaspersky Sans" panose="020B0503050101040103" pitchFamily="34" charset="-52"/>
              </a:rPr>
              <a:t>Template with </a:t>
            </a:r>
            <a:br>
              <a:rPr lang="en-US" sz="5333" baseline="0">
                <a:solidFill>
                  <a:srgbClr val="1D1D1B"/>
                </a:solidFill>
                <a:latin typeface="Kaspersky Sans" panose="020B0503050101040103" pitchFamily="34" charset="-52"/>
              </a:rPr>
            </a:br>
            <a:r>
              <a:rPr lang="en-US" sz="5333" baseline="0">
                <a:solidFill>
                  <a:srgbClr val="1D1D1B"/>
                </a:solidFill>
                <a:latin typeface="Kaspersky Sans" panose="020B0503050101040103" pitchFamily="34" charset="-52"/>
              </a:rPr>
              <a:t>primary color palette</a:t>
            </a:r>
            <a:endParaRPr lang="ru-RU" sz="5333"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2922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4" r:id="rId31"/>
    <p:sldLayoutId id="2147483845" r:id="rId32"/>
    <p:sldLayoutId id="2147483846" r:id="rId33"/>
    <p:sldLayoutId id="2147483847" r:id="rId34"/>
    <p:sldLayoutId id="2147483848" r:id="rId35"/>
    <p:sldLayoutId id="2147483849" r:id="rId36"/>
    <p:sldLayoutId id="2147483850" r:id="rId37"/>
    <p:sldLayoutId id="2147483851" r:id="rId38"/>
    <p:sldLayoutId id="2147483852" r:id="rId39"/>
    <p:sldLayoutId id="2147483853" r:id="rId40"/>
    <p:sldLayoutId id="2147483854" r:id="rId41"/>
    <p:sldLayoutId id="2147483855" r:id="rId42"/>
    <p:sldLayoutId id="2147483856" r:id="rId43"/>
    <p:sldLayoutId id="2147483857" r:id="rId44"/>
    <p:sldLayoutId id="2147483858" r:id="rId45"/>
    <p:sldLayoutId id="2147483859" r:id="rId46"/>
    <p:sldLayoutId id="2147483860" r:id="rId47"/>
    <p:sldLayoutId id="2147483861" r:id="rId48"/>
    <p:sldLayoutId id="2147483862" r:id="rId49"/>
    <p:sldLayoutId id="2147483863" r:id="rId50"/>
    <p:sldLayoutId id="2147483864" r:id="rId51"/>
    <p:sldLayoutId id="2147483865" r:id="rId52"/>
    <p:sldLayoutId id="2147483866" r:id="rId53"/>
    <p:sldLayoutId id="2147483867" r:id="rId54"/>
    <p:sldLayoutId id="2147483868" r:id="rId55"/>
    <p:sldLayoutId id="2147483869" r:id="rId56"/>
    <p:sldLayoutId id="2147483870" r:id="rId57"/>
    <p:sldLayoutId id="2147483871" r:id="rId58"/>
    <p:sldLayoutId id="2147483872" r:id="rId59"/>
    <p:sldLayoutId id="2147483873" r:id="rId60"/>
    <p:sldLayoutId id="2147483874" r:id="rId61"/>
    <p:sldLayoutId id="2147483875" r:id="rId62"/>
    <p:sldLayoutId id="2147483876" r:id="rId63"/>
    <p:sldLayoutId id="2147483877" r:id="rId64"/>
    <p:sldLayoutId id="2147483878" r:id="rId65"/>
    <p:sldLayoutId id="2147483879" r:id="rId66"/>
    <p:sldLayoutId id="2147483880" r:id="rId67"/>
    <p:sldLayoutId id="2147483881" r:id="rId68"/>
    <p:sldLayoutId id="2147483882" r:id="rId69"/>
    <p:sldLayoutId id="2147483883" r:id="rId70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lang="en-US" sz="5333" b="0" i="0" kern="1200" baseline="0" smtClean="0">
          <a:solidFill>
            <a:schemeClr val="tx1"/>
          </a:solidFill>
          <a:latin typeface="Kaspersky Sans" panose="020B0503050101040103" pitchFamily="34" charset="77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80862"/>
            <a:ext cx="10972800" cy="163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333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  <a:t>Template with </a:t>
            </a:r>
            <a:br>
              <a:rPr lang="en-US" sz="5333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</a:br>
            <a:r>
              <a:rPr lang="en-US" sz="5333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  <a:t>primary color palette</a:t>
            </a:r>
            <a:endParaRPr lang="ru-RU" sz="5333" dirty="0"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8561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  <p:sldLayoutId id="2147483904" r:id="rId20"/>
    <p:sldLayoutId id="2147483905" r:id="rId21"/>
    <p:sldLayoutId id="2147483906" r:id="rId22"/>
    <p:sldLayoutId id="2147483907" r:id="rId23"/>
    <p:sldLayoutId id="2147483908" r:id="rId24"/>
    <p:sldLayoutId id="2147483909" r:id="rId25"/>
    <p:sldLayoutId id="2147483910" r:id="rId26"/>
    <p:sldLayoutId id="2147483911" r:id="rId27"/>
    <p:sldLayoutId id="2147483912" r:id="rId28"/>
    <p:sldLayoutId id="2147483913" r:id="rId29"/>
    <p:sldLayoutId id="2147483914" r:id="rId30"/>
    <p:sldLayoutId id="2147483915" r:id="rId31"/>
    <p:sldLayoutId id="2147483916" r:id="rId32"/>
    <p:sldLayoutId id="2147483917" r:id="rId33"/>
    <p:sldLayoutId id="2147483918" r:id="rId34"/>
    <p:sldLayoutId id="2147483919" r:id="rId35"/>
    <p:sldLayoutId id="2147483920" r:id="rId36"/>
    <p:sldLayoutId id="2147483921" r:id="rId37"/>
    <p:sldLayoutId id="2147483922" r:id="rId38"/>
    <p:sldLayoutId id="2147483923" r:id="rId39"/>
    <p:sldLayoutId id="2147483924" r:id="rId40"/>
    <p:sldLayoutId id="2147483925" r:id="rId41"/>
    <p:sldLayoutId id="2147483926" r:id="rId42"/>
    <p:sldLayoutId id="2147483927" r:id="rId43"/>
    <p:sldLayoutId id="2147483928" r:id="rId44"/>
    <p:sldLayoutId id="2147483929" r:id="rId45"/>
    <p:sldLayoutId id="2147483930" r:id="rId46"/>
    <p:sldLayoutId id="2147483931" r:id="rId47"/>
    <p:sldLayoutId id="2147483932" r:id="rId48"/>
    <p:sldLayoutId id="2147483933" r:id="rId49"/>
    <p:sldLayoutId id="2147483934" r:id="rId50"/>
    <p:sldLayoutId id="2147483935" r:id="rId51"/>
    <p:sldLayoutId id="2147483936" r:id="rId52"/>
    <p:sldLayoutId id="2147483937" r:id="rId53"/>
    <p:sldLayoutId id="2147483938" r:id="rId54"/>
    <p:sldLayoutId id="2147483939" r:id="rId55"/>
    <p:sldLayoutId id="2147483940" r:id="rId56"/>
    <p:sldLayoutId id="2147483941" r:id="rId57"/>
    <p:sldLayoutId id="2147483942" r:id="rId58"/>
    <p:sldLayoutId id="2147483943" r:id="rId59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lang="en-US" sz="5333" kern="1200" baseline="0" smtClean="0">
          <a:solidFill>
            <a:schemeClr val="tx1"/>
          </a:solidFill>
          <a:latin typeface="Kaspersky Sans" panose="020B0503050101040103" pitchFamily="34" charset="-52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22.xml"/><Relationship Id="rId1" Type="http://schemas.openxmlformats.org/officeDocument/2006/relationships/themeOverride" Target="../theme/themeOverr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cs.kaspersky.ru/conferenc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aborate.mitre.org/attackics/index.php/Main_Page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-1"/>
            <a:ext cx="6858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3796" y="1365198"/>
            <a:ext cx="10440000" cy="2426818"/>
          </a:xfrm>
        </p:spPr>
        <p:txBody>
          <a:bodyPr/>
          <a:lstStyle/>
          <a:p>
            <a:r>
              <a:rPr lang="ru-RU" sz="3200" b="1" dirty="0"/>
              <a:t>Мониторинг информационной безопасности в АСУ ТП на ядре из СОВ: от базовых требований к лучшим </a:t>
            </a:r>
            <a:r>
              <a:rPr lang="ru-RU" sz="3200" b="1" dirty="0" smtClean="0"/>
              <a:t>практикам</a:t>
            </a:r>
            <a:endParaRPr lang="en-US" sz="3200" b="1" dirty="0"/>
          </a:p>
          <a:p>
            <a:r>
              <a:rPr lang="en-US" sz="3200" b="1" dirty="0" smtClean="0"/>
              <a:t>KICS </a:t>
            </a:r>
            <a:r>
              <a:rPr lang="en-US" sz="3200" b="1" dirty="0"/>
              <a:t>for Networks </a:t>
            </a:r>
            <a:r>
              <a:rPr lang="en-US" sz="3200" b="1" dirty="0" smtClean="0"/>
              <a:t>3.0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2835" y="5352530"/>
            <a:ext cx="4473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Азат Шайхутдинов</a:t>
            </a:r>
          </a:p>
          <a:p>
            <a:r>
              <a:rPr lang="en-US" sz="2400" dirty="0" smtClean="0"/>
              <a:t>Kaspersky Industrial </a:t>
            </a:r>
            <a:r>
              <a:rPr lang="en-US" sz="2400" dirty="0" err="1" smtClean="0"/>
              <a:t>CyberSecurity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112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Карта сети: ретроспектива, фильтрация, настройка видов</a:t>
            </a:r>
            <a:endParaRPr lang="ru-RU" sz="2400" dirty="0">
              <a:solidFill>
                <a:schemeClr val="tx1"/>
              </a:solidFill>
              <a:latin typeface="Kaspersky Meduim" panose="020B0604020202020204" charset="0"/>
              <a:cs typeface="Kaspersky Meduim" panose="020B060402020202020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1EACB0-BF15-4971-B262-C846656E7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797" y="2280137"/>
            <a:ext cx="8591523" cy="340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Инвентаризация - Активы </a:t>
            </a:r>
            <a:r>
              <a:rPr lang="ru-RU" sz="2400" dirty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- Устройства</a:t>
            </a: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C1DD1A-2104-4B9E-B04E-D47C8C782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</a:rPr>
              <a:t>Инвентаризация - Активы </a:t>
            </a:r>
            <a:r>
              <a:rPr lang="ru-RU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– Подсети/логическое сегментирование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94E370-EEAA-499E-AFF2-2EE026EE5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59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Создание </a:t>
            </a:r>
            <a:r>
              <a:rPr lang="ru-RU" sz="2400" dirty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правила на событие</a:t>
            </a: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287FD6-DB6A-4E7F-BDF4-D3EE9A25D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7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Упрощение работы с правилами - Шаблоны </a:t>
            </a:r>
            <a:r>
              <a:rPr lang="ru-RU" sz="2400" dirty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правил</a:t>
            </a: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D95072-3924-43B6-9C5A-CB557BA28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5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Промышленный СОВ - Контроль </a:t>
            </a:r>
            <a:r>
              <a:rPr lang="ru-RU" sz="2400" dirty="0" err="1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тех.процесса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- Теги</a:t>
            </a: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487ED2-9549-48AC-9A07-F5D9CD275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482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Промышленный СОВ - Контроль </a:t>
            </a:r>
            <a:r>
              <a:rPr lang="ru-RU" sz="2400" dirty="0" err="1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тех.процесса</a:t>
            </a:r>
            <a:r>
              <a:rPr lang="ru-RU" sz="2400" dirty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- Правила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3E4705-FA02-4730-A272-3869B843C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154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Уязвимости </a:t>
            </a:r>
            <a:r>
              <a:rPr lang="en-US" sz="2400" i="1" u="sng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ICS</a:t>
            </a:r>
            <a:r>
              <a:rPr lang="en-US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– </a:t>
            </a:r>
            <a:r>
              <a:rPr lang="ru-RU" sz="2400" dirty="0" smtClean="0">
                <a:solidFill>
                  <a:srgbClr val="FF0000"/>
                </a:solidFill>
                <a:latin typeface="Kaspersky Meduim" panose="020B0604020202020204" charset="0"/>
                <a:cs typeface="Kaspersky Meduim" panose="020B0604020202020204" charset="0"/>
              </a:rPr>
              <a:t>определение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, </a:t>
            </a:r>
            <a:r>
              <a:rPr lang="ru-RU" sz="2400" dirty="0" smtClean="0">
                <a:solidFill>
                  <a:srgbClr val="00B0F0"/>
                </a:solidFill>
                <a:latin typeface="Kaspersky Meduim" panose="020B0604020202020204" charset="0"/>
                <a:cs typeface="Kaspersky Meduim" panose="020B0604020202020204" charset="0"/>
              </a:rPr>
              <a:t>описание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, </a:t>
            </a:r>
            <a:r>
              <a:rPr lang="ru-RU" sz="2400" dirty="0" smtClean="0">
                <a:solidFill>
                  <a:srgbClr val="00B050"/>
                </a:solidFill>
                <a:latin typeface="Kaspersky Meduim" panose="020B0604020202020204" charset="0"/>
                <a:cs typeface="Kaspersky Meduim" panose="020B0604020202020204" charset="0"/>
              </a:rPr>
              <a:t>рекомендации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, </a:t>
            </a:r>
            <a:r>
              <a:rPr lang="ru-RU" sz="2400" dirty="0" smtClean="0">
                <a:solidFill>
                  <a:srgbClr val="0070C0"/>
                </a:solidFill>
                <a:latin typeface="Kaspersky Meduim" panose="020B0604020202020204" charset="0"/>
                <a:cs typeface="Kaspersky Meduim" panose="020B0604020202020204" charset="0"/>
              </a:rPr>
              <a:t>контроль</a:t>
            </a:r>
            <a:endParaRPr lang="ru-RU" sz="2400" dirty="0">
              <a:solidFill>
                <a:srgbClr val="0070C0"/>
              </a:solidFill>
              <a:latin typeface="Kaspersky Meduim" panose="020B0604020202020204" charset="0"/>
              <a:cs typeface="Kaspersky Meduim" panose="020B060402020202020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189A46-9364-478C-850E-B9C6C7265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2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Промышленный СОВ – глубина проработки событий </a:t>
            </a:r>
            <a:endParaRPr lang="ru-RU" sz="2400" dirty="0">
              <a:solidFill>
                <a:schemeClr val="tx1"/>
              </a:solidFill>
              <a:latin typeface="Kaspersky Meduim" panose="020B0604020202020204" charset="0"/>
              <a:cs typeface="Kaspersky Meduim" panose="020B060402020202020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564690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99" y="814739"/>
            <a:ext cx="10222135" cy="57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Создание шаблонов политик - Экспорт </a:t>
            </a:r>
            <a:r>
              <a:rPr lang="ru-RU" sz="2400" dirty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политики 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безопасности</a:t>
            </a:r>
            <a:endParaRPr lang="ru-RU" sz="2400" dirty="0">
              <a:solidFill>
                <a:schemeClr val="tx1"/>
              </a:solidFill>
              <a:latin typeface="Kaspersky Meduim" panose="020B0604020202020204" charset="0"/>
              <a:cs typeface="Kaspersky Meduim" panose="020B060402020202020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BD20F6-9C9D-4DCD-AB4A-D4C0F555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6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771525" y="1021456"/>
            <a:ext cx="11125200" cy="5336517"/>
          </a:xfrm>
        </p:spPr>
        <p:txBody>
          <a:bodyPr>
            <a:noAutofit/>
          </a:bodyPr>
          <a:lstStyle/>
          <a:p>
            <a:pPr marL="460363" indent="-457189" algn="l">
              <a:lnSpc>
                <a:spcPct val="100000"/>
              </a:lnSpc>
              <a:buFont typeface="+mj-lt"/>
              <a:buAutoNum type="arabicPeriod"/>
            </a:pPr>
            <a:r>
              <a:rPr lang="ru-RU" sz="2600" dirty="0" smtClean="0">
                <a:latin typeface="Calibri" panose="020F0502020204030204" pitchFamily="34" charset="0"/>
              </a:rPr>
              <a:t>А зачем нужен СОВ в АСУТП ?</a:t>
            </a:r>
            <a:endParaRPr lang="ru-RU" sz="2600" dirty="0">
              <a:latin typeface="Calibri" panose="020F0502020204030204" pitchFamily="34" charset="0"/>
            </a:endParaRPr>
          </a:p>
          <a:p>
            <a:pPr marL="460363" indent="-457189" algn="l">
              <a:lnSpc>
                <a:spcPct val="100000"/>
              </a:lnSpc>
              <a:buFont typeface="+mj-lt"/>
              <a:buAutoNum type="arabicPeriod"/>
            </a:pPr>
            <a:r>
              <a:rPr lang="ru-RU" sz="2600" dirty="0" smtClean="0">
                <a:latin typeface="Calibri" panose="020F0502020204030204" pitchFamily="34" charset="0"/>
              </a:rPr>
              <a:t>Архитектура и развертывание СОВ в АСУТП, особенности?</a:t>
            </a:r>
            <a:endParaRPr lang="ru-RU" sz="2600" dirty="0">
              <a:latin typeface="Calibri" panose="020F0502020204030204" pitchFamily="34" charset="0"/>
            </a:endParaRPr>
          </a:p>
          <a:p>
            <a:pPr marL="460363" indent="-457189" algn="l">
              <a:lnSpc>
                <a:spcPct val="100000"/>
              </a:lnSpc>
              <a:buFont typeface="+mj-lt"/>
              <a:buAutoNum type="arabicPeriod"/>
            </a:pPr>
            <a:r>
              <a:rPr lang="ru-RU" sz="2600" dirty="0" smtClean="0">
                <a:latin typeface="Calibri" panose="020F0502020204030204" pitchFamily="34" charset="0"/>
              </a:rPr>
              <a:t>Чем отличается СОВ для АСУТП от СОВ для офисной сети?</a:t>
            </a:r>
            <a:endParaRPr lang="ru-RU" sz="2600" dirty="0">
              <a:latin typeface="Calibri" panose="020F0502020204030204" pitchFamily="34" charset="0"/>
            </a:endParaRPr>
          </a:p>
          <a:p>
            <a:pPr marL="460363" indent="-457189" algn="l">
              <a:lnSpc>
                <a:spcPct val="100000"/>
              </a:lnSpc>
              <a:buFont typeface="+mj-lt"/>
              <a:buAutoNum type="arabicPeriod"/>
            </a:pPr>
            <a:r>
              <a:rPr lang="ru-RU" sz="2600" dirty="0" smtClean="0">
                <a:latin typeface="Calibri" panose="020F0502020204030204" pitchFamily="34" charset="0"/>
              </a:rPr>
              <a:t>С чего начать мониторинг ИБ на базе СОВ в АСУТП? </a:t>
            </a:r>
            <a:endParaRPr lang="ru-RU" sz="2600" dirty="0">
              <a:latin typeface="Calibri" panose="020F0502020204030204" pitchFamily="34" charset="0"/>
            </a:endParaRPr>
          </a:p>
          <a:p>
            <a:pPr marL="460363" indent="-457189" algn="l">
              <a:lnSpc>
                <a:spcPct val="100000"/>
              </a:lnSpc>
              <a:buFont typeface="+mj-lt"/>
              <a:buAutoNum type="arabicPeriod"/>
            </a:pPr>
            <a:r>
              <a:rPr lang="ru-RU" sz="2600" dirty="0" smtClean="0">
                <a:latin typeface="Calibri" panose="020F0502020204030204" pitchFamily="34" charset="0"/>
              </a:rPr>
              <a:t>Как настроить интеграцию СОВ с </a:t>
            </a:r>
            <a:r>
              <a:rPr lang="en-US" sz="2600" dirty="0" smtClean="0">
                <a:latin typeface="Calibri" panose="020F0502020204030204" pitchFamily="34" charset="0"/>
              </a:rPr>
              <a:t>SIEM</a:t>
            </a:r>
            <a:r>
              <a:rPr lang="ru-RU" sz="2600" dirty="0" smtClean="0">
                <a:latin typeface="Calibri" panose="020F0502020204030204" pitchFamily="34" charset="0"/>
              </a:rPr>
              <a:t>, МСЭ и другими решениями?</a:t>
            </a:r>
            <a:endParaRPr lang="ru-RU" sz="2600" dirty="0">
              <a:latin typeface="Calibri" panose="020F0502020204030204" pitchFamily="34" charset="0"/>
            </a:endParaRPr>
          </a:p>
          <a:p>
            <a:pPr marL="460363" indent="-457189" algn="l">
              <a:lnSpc>
                <a:spcPct val="100000"/>
              </a:lnSpc>
              <a:buFont typeface="+mj-lt"/>
              <a:buAutoNum type="arabicPeriod"/>
            </a:pPr>
            <a:r>
              <a:rPr lang="ru-RU" sz="2600" dirty="0" smtClean="0">
                <a:latin typeface="Calibri" panose="020F0502020204030204" pitchFamily="34" charset="0"/>
              </a:rPr>
              <a:t>Масштабирование и тиражирование?</a:t>
            </a:r>
          </a:p>
          <a:p>
            <a:pPr marL="460363" indent="-457189" algn="l">
              <a:lnSpc>
                <a:spcPct val="100000"/>
              </a:lnSpc>
              <a:buFont typeface="+mj-lt"/>
              <a:buAutoNum type="arabicPeriod"/>
            </a:pPr>
            <a:r>
              <a:rPr lang="ru-RU" sz="2600" dirty="0" smtClean="0">
                <a:latin typeface="Calibri" panose="020F0502020204030204" pitchFamily="34" charset="0"/>
              </a:rPr>
              <a:t>Перспективы развития СОВ для АСУТП?</a:t>
            </a:r>
            <a:endParaRPr lang="ru-RU" sz="2600" dirty="0">
              <a:latin typeface="Calibri" panose="020F050202020403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3333" y="232231"/>
            <a:ext cx="11315585" cy="6734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r>
              <a:rPr lang="ru-RU" sz="3733" b="1" dirty="0" smtClean="0">
                <a:latin typeface="Calibri" panose="020F0502020204030204" pitchFamily="34" charset="0"/>
              </a:rPr>
              <a:t>Промышленный СОВ –  вопросы:</a:t>
            </a:r>
            <a:endParaRPr lang="ru-RU" sz="3733" b="1" dirty="0">
              <a:latin typeface="Calibri" panose="020F0502020204030204" pitchFamily="34" charset="0"/>
            </a:endParaRPr>
          </a:p>
        </p:txBody>
      </p:sp>
      <p:sp>
        <p:nvSpPr>
          <p:cNvPr id="4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605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Возможности интеграции – </a:t>
            </a:r>
            <a:r>
              <a:rPr lang="en-US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API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и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 коннекторы</a:t>
            </a:r>
            <a:endParaRPr lang="ru-RU" sz="2400" dirty="0">
              <a:solidFill>
                <a:schemeClr val="tx1"/>
              </a:solidFill>
              <a:latin typeface="Kaspersky Meduim" panose="020B0604020202020204" charset="0"/>
              <a:cs typeface="Kaspersky Meduim" panose="020B060402020202020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C807BA-7456-4189-89FA-DEDB9E5D2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8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В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строенная корреляция и передача в </a:t>
            </a:r>
            <a:r>
              <a:rPr lang="en-US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SIEM</a:t>
            </a:r>
            <a:endParaRPr lang="ru-RU" sz="2400" dirty="0">
              <a:solidFill>
                <a:schemeClr val="tx1"/>
              </a:solidFill>
              <a:latin typeface="Kaspersky Meduim" panose="020B0604020202020204" charset="0"/>
              <a:cs typeface="Kaspersky Meduim" panose="020B060402020202020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43" y="787327"/>
            <a:ext cx="7590223" cy="60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4B71271-E5E0-48F2-902F-33E218185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dirty="0">
                <a:solidFill>
                  <a:schemeClr val="tx1"/>
                </a:solidFill>
                <a:latin typeface="Kaspersky Sans" panose="020B0604020202020204" charset="-52"/>
              </a:rPr>
              <a:t/>
            </a:r>
            <a:br>
              <a:rPr lang="en-US" dirty="0">
                <a:solidFill>
                  <a:schemeClr val="tx1"/>
                </a:solidFill>
                <a:latin typeface="Kaspersky Sans" panose="020B0604020202020204" charset="-52"/>
              </a:rPr>
            </a:br>
            <a:r>
              <a:rPr lang="en-US" sz="2400" b="1" dirty="0">
                <a:solidFill>
                  <a:schemeClr val="tx1"/>
                </a:solidFill>
              </a:rPr>
              <a:t>Kaspersky Industrial </a:t>
            </a:r>
            <a:r>
              <a:rPr lang="en-US" sz="2400" b="1" dirty="0" smtClean="0">
                <a:solidFill>
                  <a:schemeClr val="tx1"/>
                </a:solidFill>
              </a:rPr>
              <a:t>Cybersecurity. </a:t>
            </a:r>
            <a:r>
              <a:rPr lang="ru-RU" sz="2400" b="1" dirty="0" smtClean="0">
                <a:solidFill>
                  <a:schemeClr val="tx1"/>
                </a:solidFill>
              </a:rPr>
              <a:t>Развитие </a:t>
            </a:r>
            <a:r>
              <a:rPr lang="en-US" sz="2400" b="1" dirty="0" smtClean="0">
                <a:solidFill>
                  <a:schemeClr val="tx1"/>
                </a:solidFill>
              </a:rPr>
              <a:t>KICS for Networks</a:t>
            </a:r>
            <a:endParaRPr lang="aa-ET" sz="2400" b="1" dirty="0">
              <a:solidFill>
                <a:schemeClr val="tx1"/>
              </a:solidFill>
            </a:endParaRPr>
          </a:p>
        </p:txBody>
      </p:sp>
      <p:sp>
        <p:nvSpPr>
          <p:cNvPr id="31" name="Текст 4">
            <a:extLst>
              <a:ext uri="{FF2B5EF4-FFF2-40B4-BE49-F238E27FC236}">
                <a16:creationId xmlns="" xmlns:a16="http://schemas.microsoft.com/office/drawing/2014/main" id="{BC10A39B-D236-7E44-9885-F43EB8D3B3D7}"/>
              </a:ext>
            </a:extLst>
          </p:cNvPr>
          <p:cNvSpPr txBox="1">
            <a:spLocks/>
          </p:cNvSpPr>
          <p:nvPr/>
        </p:nvSpPr>
        <p:spPr>
          <a:xfrm>
            <a:off x="1373846" y="3956399"/>
            <a:ext cx="3978434" cy="13972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0" defTabSz="121917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00A88E"/>
                </a:solidFill>
              </a:rPr>
              <a:t>KICS for Networks 3.0</a:t>
            </a:r>
            <a:r>
              <a:rPr lang="en-US" sz="2000" dirty="0" smtClean="0">
                <a:solidFill>
                  <a:srgbClr val="00A88E"/>
                </a:solidFill>
              </a:rPr>
              <a:t>:</a:t>
            </a:r>
            <a:endParaRPr lang="ru-RU" sz="2000" dirty="0" smtClean="0">
              <a:solidFill>
                <a:srgbClr val="00A88E"/>
              </a:solidFill>
            </a:endParaRPr>
          </a:p>
          <a:p>
            <a:pPr marL="120648" indent="0" defTabSz="1219170">
              <a:spcBef>
                <a:spcPts val="0"/>
              </a:spcBef>
              <a:buFont typeface="Arial" pitchFamily="34" charset="0"/>
              <a:buNone/>
              <a:defRPr/>
            </a:pPr>
            <a:endParaRPr lang="ru-RU" sz="1600" dirty="0">
              <a:solidFill>
                <a:srgbClr val="1D1D1B"/>
              </a:solidFill>
            </a:endParaRPr>
          </a:p>
          <a:p>
            <a:pPr marL="406398" indent="-285750" defTabSz="1219170">
              <a:spcBef>
                <a:spcPts val="0"/>
              </a:spcBef>
              <a:buFontTx/>
              <a:buChar char="-"/>
              <a:defRPr/>
            </a:pPr>
            <a:r>
              <a:rPr lang="ru-RU" sz="1600" dirty="0" smtClean="0">
                <a:solidFill>
                  <a:srgbClr val="1D1D1B"/>
                </a:solidFill>
              </a:rPr>
              <a:t>Мониторинг уязвимостей с формированием рекомендаций по устранению</a:t>
            </a:r>
            <a:endParaRPr lang="en-US" sz="1600" dirty="0" smtClean="0">
              <a:solidFill>
                <a:srgbClr val="1D1D1B"/>
              </a:solidFill>
            </a:endParaRPr>
          </a:p>
          <a:p>
            <a:pPr marL="406398" indent="-285750" defTabSz="1219170">
              <a:spcBef>
                <a:spcPts val="0"/>
              </a:spcBef>
              <a:buFontTx/>
              <a:buChar char="-"/>
              <a:defRPr/>
            </a:pPr>
            <a:r>
              <a:rPr lang="ru-RU" sz="1600" dirty="0" smtClean="0">
                <a:solidFill>
                  <a:srgbClr val="1D1D1B"/>
                </a:solidFill>
              </a:rPr>
              <a:t>Полнофункциональная веб-консоль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BC10A39B-D236-7E44-9885-F43EB8D3B3D7}"/>
              </a:ext>
            </a:extLst>
          </p:cNvPr>
          <p:cNvSpPr txBox="1">
            <a:spLocks/>
          </p:cNvSpPr>
          <p:nvPr/>
        </p:nvSpPr>
        <p:spPr>
          <a:xfrm>
            <a:off x="6096000" y="3956399"/>
            <a:ext cx="4212469" cy="3634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48" indent="0" defTabSz="121917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00A88E"/>
                </a:solidFill>
              </a:rPr>
              <a:t>KICS for Networks </a:t>
            </a:r>
            <a:r>
              <a:rPr lang="en-US" sz="2000" dirty="0" smtClean="0">
                <a:solidFill>
                  <a:srgbClr val="00A88E"/>
                </a:solidFill>
              </a:rPr>
              <a:t>3.1:</a:t>
            </a:r>
            <a:endParaRPr lang="ru-RU" sz="2000" dirty="0" smtClean="0">
              <a:solidFill>
                <a:srgbClr val="00A88E"/>
              </a:solidFill>
            </a:endParaRPr>
          </a:p>
          <a:p>
            <a:pPr marL="120648" indent="0" defTabSz="1219170">
              <a:spcBef>
                <a:spcPts val="0"/>
              </a:spcBef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A88E"/>
              </a:solidFill>
            </a:endParaRPr>
          </a:p>
          <a:p>
            <a:pPr marL="406398" indent="-285750" defTabSz="1219170">
              <a:spcBef>
                <a:spcPts val="0"/>
              </a:spcBef>
              <a:buFontTx/>
              <a:buChar char="-"/>
              <a:defRPr/>
            </a:pPr>
            <a:r>
              <a:rPr lang="ru-RU" sz="1600" dirty="0">
                <a:solidFill>
                  <a:srgbClr val="1D1D1B"/>
                </a:solidFill>
              </a:rPr>
              <a:t>Централизованное управление распределенной инфраструктурой серверов </a:t>
            </a:r>
            <a:r>
              <a:rPr lang="en-US" sz="1600" dirty="0">
                <a:solidFill>
                  <a:srgbClr val="1D1D1B"/>
                </a:solidFill>
              </a:rPr>
              <a:t>KICS for Networks</a:t>
            </a:r>
            <a:endParaRPr lang="ru-RU" sz="1600" dirty="0">
              <a:solidFill>
                <a:srgbClr val="1D1D1B"/>
              </a:solidFill>
            </a:endParaRPr>
          </a:p>
          <a:p>
            <a:pPr marL="406398" indent="-285750" defTabSz="1219170">
              <a:spcBef>
                <a:spcPts val="0"/>
              </a:spcBef>
              <a:buFontTx/>
              <a:buChar char="-"/>
              <a:defRPr/>
            </a:pPr>
            <a:r>
              <a:rPr lang="ru-RU" sz="1600" dirty="0">
                <a:solidFill>
                  <a:srgbClr val="1D1D1B"/>
                </a:solidFill>
              </a:rPr>
              <a:t>Интеграция </a:t>
            </a:r>
            <a:r>
              <a:rPr lang="en-US" sz="1600" dirty="0">
                <a:solidFill>
                  <a:srgbClr val="1D1D1B"/>
                </a:solidFill>
              </a:rPr>
              <a:t>KICS for Nodes </a:t>
            </a:r>
            <a:r>
              <a:rPr lang="ru-RU" sz="1600" dirty="0">
                <a:solidFill>
                  <a:srgbClr val="1D1D1B"/>
                </a:solidFill>
              </a:rPr>
              <a:t>и </a:t>
            </a:r>
            <a:r>
              <a:rPr lang="en-US" sz="1600" dirty="0">
                <a:solidFill>
                  <a:srgbClr val="1D1D1B"/>
                </a:solidFill>
              </a:rPr>
              <a:t>KICS for Networks (EDR </a:t>
            </a:r>
            <a:r>
              <a:rPr lang="ru-RU" sz="1600" dirty="0">
                <a:solidFill>
                  <a:srgbClr val="1D1D1B"/>
                </a:solidFill>
              </a:rPr>
              <a:t>сценарии, обмен информацией об </a:t>
            </a:r>
            <a:r>
              <a:rPr lang="ru-RU" sz="1600" dirty="0" err="1" smtClean="0">
                <a:solidFill>
                  <a:srgbClr val="1D1D1B"/>
                </a:solidFill>
              </a:rPr>
              <a:t>ассетах</a:t>
            </a:r>
            <a:r>
              <a:rPr lang="en-US" sz="1600" dirty="0" smtClean="0">
                <a:solidFill>
                  <a:srgbClr val="1D1D1B"/>
                </a:solidFill>
              </a:rPr>
              <a:t>)</a:t>
            </a:r>
          </a:p>
          <a:p>
            <a:pPr marL="406398" indent="-285750" defTabSz="1219170">
              <a:spcBef>
                <a:spcPts val="0"/>
              </a:spcBef>
              <a:buFontTx/>
              <a:buChar char="-"/>
              <a:defRPr/>
            </a:pPr>
            <a:r>
              <a:rPr lang="ru-RU" sz="1600" dirty="0" err="1" smtClean="0">
                <a:solidFill>
                  <a:srgbClr val="1D1D1B"/>
                </a:solidFill>
              </a:rPr>
              <a:t>Скоринг</a:t>
            </a:r>
            <a:r>
              <a:rPr lang="ru-RU" sz="1600" dirty="0" smtClean="0">
                <a:solidFill>
                  <a:srgbClr val="1D1D1B"/>
                </a:solidFill>
              </a:rPr>
              <a:t> рисков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983462" y="2219744"/>
            <a:ext cx="9557538" cy="1209256"/>
            <a:chOff x="1427962" y="2003844"/>
            <a:chExt cx="8784390" cy="1002429"/>
          </a:xfrm>
        </p:grpSpPr>
        <p:grpSp>
          <p:nvGrpSpPr>
            <p:cNvPr id="16" name="Group 2"/>
            <p:cNvGrpSpPr/>
            <p:nvPr/>
          </p:nvGrpSpPr>
          <p:grpSpPr>
            <a:xfrm>
              <a:off x="1427962" y="2220819"/>
              <a:ext cx="8784390" cy="218407"/>
              <a:chOff x="-424785" y="1092739"/>
              <a:chExt cx="10740952" cy="218407"/>
            </a:xfrm>
          </p:grpSpPr>
          <p:cxnSp>
            <p:nvCxnSpPr>
              <p:cNvPr id="17" name="Straight Connector 6">
                <a:extLst>
                  <a:ext uri="{FF2B5EF4-FFF2-40B4-BE49-F238E27FC236}">
                    <a16:creationId xmlns="" xmlns:a16="http://schemas.microsoft.com/office/drawing/2014/main" id="{CFCA4AA5-FA44-2340-9D31-E5D95E58D5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424785" y="1305903"/>
                <a:ext cx="10740952" cy="0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0">
                <a:extLst>
                  <a:ext uri="{FF2B5EF4-FFF2-40B4-BE49-F238E27FC236}">
                    <a16:creationId xmlns="" xmlns:a16="http://schemas.microsoft.com/office/drawing/2014/main" id="{EE92F51B-444B-2C4E-8CD8-819A6B00AE27}"/>
                  </a:ext>
                </a:extLst>
              </p:cNvPr>
              <p:cNvSpPr/>
              <p:nvPr/>
            </p:nvSpPr>
            <p:spPr>
              <a:xfrm>
                <a:off x="7065874" y="1154580"/>
                <a:ext cx="172701" cy="15656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Isosceles Triangle 11">
                <a:extLst>
                  <a:ext uri="{FF2B5EF4-FFF2-40B4-BE49-F238E27FC236}">
                    <a16:creationId xmlns="" xmlns:a16="http://schemas.microsoft.com/office/drawing/2014/main" id="{AABC8D9C-9AFF-6C42-B576-B75D6A624246}"/>
                  </a:ext>
                </a:extLst>
              </p:cNvPr>
              <p:cNvSpPr/>
              <p:nvPr/>
            </p:nvSpPr>
            <p:spPr>
              <a:xfrm>
                <a:off x="1864603" y="1147812"/>
                <a:ext cx="172701" cy="15656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Isosceles Triangle 10">
                <a:extLst>
                  <a:ext uri="{FF2B5EF4-FFF2-40B4-BE49-F238E27FC236}">
                    <a16:creationId xmlns="" xmlns:a16="http://schemas.microsoft.com/office/drawing/2014/main" id="{386407AB-0D54-B944-9C49-7D23308AFBF1}"/>
                  </a:ext>
                </a:extLst>
              </p:cNvPr>
              <p:cNvSpPr/>
              <p:nvPr/>
            </p:nvSpPr>
            <p:spPr>
              <a:xfrm>
                <a:off x="3598360" y="1154580"/>
                <a:ext cx="172701" cy="15656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Isosceles Triangle 10">
                <a:extLst>
                  <a:ext uri="{FF2B5EF4-FFF2-40B4-BE49-F238E27FC236}">
                    <a16:creationId xmlns="" xmlns:a16="http://schemas.microsoft.com/office/drawing/2014/main" id="{96B27D1D-CF7D-4E4D-A875-8E3CF7A67451}"/>
                  </a:ext>
                </a:extLst>
              </p:cNvPr>
              <p:cNvSpPr/>
              <p:nvPr/>
            </p:nvSpPr>
            <p:spPr>
              <a:xfrm>
                <a:off x="5332117" y="1154580"/>
                <a:ext cx="172701" cy="15656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ECCE39D1-6A6A-3E45-8120-84537D8AB22C}"/>
                  </a:ext>
                </a:extLst>
              </p:cNvPr>
              <p:cNvSpPr txBox="1"/>
              <p:nvPr/>
            </p:nvSpPr>
            <p:spPr>
              <a:xfrm>
                <a:off x="2486318" y="1098285"/>
                <a:ext cx="691916" cy="153888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88978">
                  <a:spcBef>
                    <a:spcPct val="0"/>
                  </a:spcBef>
                </a:pP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Q</a:t>
                </a:r>
                <a:r>
                  <a:rPr lang="ru-RU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4</a:t>
                </a: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 </a:t>
                </a:r>
                <a:r>
                  <a:rPr lang="en-US" sz="1000" dirty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2020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5F04895E-CB11-EC4A-90C2-C89A1DA4BE23}"/>
                  </a:ext>
                </a:extLst>
              </p:cNvPr>
              <p:cNvSpPr txBox="1"/>
              <p:nvPr/>
            </p:nvSpPr>
            <p:spPr>
              <a:xfrm>
                <a:off x="822763" y="1098286"/>
                <a:ext cx="684726" cy="153888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88978">
                  <a:spcBef>
                    <a:spcPct val="0"/>
                  </a:spcBef>
                </a:pP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Q</a:t>
                </a:r>
                <a:r>
                  <a:rPr lang="ru-RU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3</a:t>
                </a: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 </a:t>
                </a:r>
                <a:r>
                  <a:rPr lang="en-US" sz="1000" dirty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2020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28CCA146-BAE0-0C4D-976A-BE8E0DA61B78}"/>
                  </a:ext>
                </a:extLst>
              </p:cNvPr>
              <p:cNvSpPr txBox="1"/>
              <p:nvPr/>
            </p:nvSpPr>
            <p:spPr>
              <a:xfrm>
                <a:off x="4157061" y="1098285"/>
                <a:ext cx="655839" cy="153889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88978">
                  <a:spcBef>
                    <a:spcPct val="0"/>
                  </a:spcBef>
                </a:pP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Q</a:t>
                </a:r>
                <a:r>
                  <a:rPr lang="ru-RU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1</a:t>
                </a: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 202</a:t>
                </a:r>
                <a:r>
                  <a:rPr lang="ru-RU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1</a:t>
                </a:r>
                <a:endParaRPr lang="en-US" sz="1000" dirty="0">
                  <a:solidFill>
                    <a:srgbClr val="1C1C1C">
                      <a:lumMod val="75000"/>
                      <a:lumOff val="25000"/>
                    </a:srgbClr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056522A2-5667-3247-BF2A-DEF491818364}"/>
                  </a:ext>
                </a:extLst>
              </p:cNvPr>
              <p:cNvSpPr txBox="1"/>
              <p:nvPr/>
            </p:nvSpPr>
            <p:spPr>
              <a:xfrm>
                <a:off x="6024032" y="1098285"/>
                <a:ext cx="698318" cy="153888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88978">
                  <a:spcBef>
                    <a:spcPct val="0"/>
                  </a:spcBef>
                </a:pP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Q</a:t>
                </a:r>
                <a:r>
                  <a:rPr lang="ru-RU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2</a:t>
                </a: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 202</a:t>
                </a:r>
                <a:r>
                  <a:rPr lang="ru-RU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1</a:t>
                </a:r>
                <a:endParaRPr lang="en-US" sz="1000" dirty="0">
                  <a:solidFill>
                    <a:srgbClr val="1C1C1C">
                      <a:lumMod val="75000"/>
                      <a:lumOff val="25000"/>
                    </a:srgbClr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8B418201-DAAE-A343-BF16-208287684CC4}"/>
                  </a:ext>
                </a:extLst>
              </p:cNvPr>
              <p:cNvSpPr txBox="1"/>
              <p:nvPr/>
            </p:nvSpPr>
            <p:spPr>
              <a:xfrm>
                <a:off x="7858333" y="1092739"/>
                <a:ext cx="635817" cy="153888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88978">
                  <a:spcBef>
                    <a:spcPct val="0"/>
                  </a:spcBef>
                </a:pP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Q</a:t>
                </a:r>
                <a:r>
                  <a:rPr lang="ru-RU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3</a:t>
                </a: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 </a:t>
                </a:r>
                <a:r>
                  <a:rPr lang="en-US" sz="1000" dirty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2021</a:t>
                </a:r>
              </a:p>
            </p:txBody>
          </p:sp>
          <p:sp>
            <p:nvSpPr>
              <p:cNvPr id="27" name="Isosceles Triangle 10">
                <a:extLst>
                  <a:ext uri="{FF2B5EF4-FFF2-40B4-BE49-F238E27FC236}">
                    <a16:creationId xmlns="" xmlns:a16="http://schemas.microsoft.com/office/drawing/2014/main" id="{EE92F51B-444B-2C4E-8CD8-819A6B00AE27}"/>
                  </a:ext>
                </a:extLst>
              </p:cNvPr>
              <p:cNvSpPr/>
              <p:nvPr/>
            </p:nvSpPr>
            <p:spPr>
              <a:xfrm>
                <a:off x="8936537" y="1154580"/>
                <a:ext cx="172701" cy="15656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8B418201-DAAE-A343-BF16-208287684CC4}"/>
                  </a:ext>
                </a:extLst>
              </p:cNvPr>
              <p:cNvSpPr txBox="1"/>
              <p:nvPr/>
            </p:nvSpPr>
            <p:spPr>
              <a:xfrm>
                <a:off x="9195936" y="1098285"/>
                <a:ext cx="711378" cy="153888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88978">
                  <a:spcBef>
                    <a:spcPct val="0"/>
                  </a:spcBef>
                </a:pP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Q</a:t>
                </a:r>
                <a:r>
                  <a:rPr lang="ru-RU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4</a:t>
                </a:r>
                <a:r>
                  <a:rPr lang="en-US" sz="1000" dirty="0" smtClean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  </a:t>
                </a:r>
                <a:r>
                  <a:rPr lang="en-US" sz="1000" dirty="0">
                    <a:solidFill>
                      <a:srgbClr val="1C1C1C">
                        <a:lumMod val="75000"/>
                        <a:lumOff val="25000"/>
                      </a:srgbClr>
                    </a:solidFill>
                  </a:rPr>
                  <a:t>2021</a:t>
                </a:r>
              </a:p>
            </p:txBody>
          </p:sp>
          <p:sp>
            <p:nvSpPr>
              <p:cNvPr id="29" name="Isosceles Triangle 11">
                <a:extLst>
                  <a:ext uri="{FF2B5EF4-FFF2-40B4-BE49-F238E27FC236}">
                    <a16:creationId xmlns="" xmlns:a16="http://schemas.microsoft.com/office/drawing/2014/main" id="{AABC8D9C-9AFF-6C42-B576-B75D6A624246}"/>
                  </a:ext>
                </a:extLst>
              </p:cNvPr>
              <p:cNvSpPr/>
              <p:nvPr/>
            </p:nvSpPr>
            <p:spPr>
              <a:xfrm>
                <a:off x="148116" y="1147812"/>
                <a:ext cx="172701" cy="15656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 err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" name="Pentagon 30">
              <a:extLst>
                <a:ext uri="{FF2B5EF4-FFF2-40B4-BE49-F238E27FC236}">
                  <a16:creationId xmlns="" xmlns:a16="http://schemas.microsoft.com/office/drawing/2014/main" id="{0B3F6642-9E6E-A240-9F8E-BDE2E5FD6EE7}"/>
                </a:ext>
              </a:extLst>
            </p:cNvPr>
            <p:cNvSpPr/>
            <p:nvPr/>
          </p:nvSpPr>
          <p:spPr bwMode="auto">
            <a:xfrm rot="16200000">
              <a:off x="5990438" y="2384011"/>
              <a:ext cx="998625" cy="238679"/>
            </a:xfrm>
            <a:prstGeom prst="homePlate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48000" tIns="0" rIns="0" bIns="0" anchor="ctr"/>
            <a:lstStyle/>
            <a:p>
              <a:pPr>
                <a:lnSpc>
                  <a:spcPts val="1867"/>
                </a:lnSpc>
                <a:defRPr/>
              </a:pPr>
              <a:r>
                <a:rPr lang="en-US" sz="1333" dirty="0">
                  <a:solidFill>
                    <a:srgbClr val="FFFFFF"/>
                  </a:solidFill>
                  <a:cs typeface="Arial" charset="0"/>
                </a:rPr>
                <a:t> 3.0</a:t>
              </a:r>
              <a:endParaRPr lang="ru-RU" sz="1333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2" name="Pentagon 30">
              <a:extLst>
                <a:ext uri="{FF2B5EF4-FFF2-40B4-BE49-F238E27FC236}">
                  <a16:creationId xmlns="" xmlns:a16="http://schemas.microsoft.com/office/drawing/2014/main" id="{5F2F7AF6-A050-7F42-AED2-70DD7A32C6D2}"/>
                </a:ext>
              </a:extLst>
            </p:cNvPr>
            <p:cNvSpPr/>
            <p:nvPr/>
          </p:nvSpPr>
          <p:spPr bwMode="auto">
            <a:xfrm rot="16200000">
              <a:off x="2628282" y="2387621"/>
              <a:ext cx="998625" cy="238679"/>
            </a:xfrm>
            <a:prstGeom prst="homePlate">
              <a:avLst/>
            </a:prstGeom>
            <a:solidFill>
              <a:srgbClr val="7EFF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48000" tIns="0" rIns="0" bIns="0" anchor="ctr"/>
            <a:lstStyle/>
            <a:p>
              <a:pPr>
                <a:lnSpc>
                  <a:spcPts val="1867"/>
                </a:lnSpc>
                <a:defRPr/>
              </a:pPr>
              <a:r>
                <a:rPr lang="en-US" sz="1333" dirty="0">
                  <a:solidFill>
                    <a:srgbClr val="FFFFFF"/>
                  </a:solidFill>
                  <a:cs typeface="Arial" charset="0"/>
                </a:rPr>
                <a:t> 3.0 </a:t>
              </a:r>
              <a:r>
                <a:rPr lang="en-US" sz="1333" dirty="0" smtClean="0">
                  <a:solidFill>
                    <a:srgbClr val="FFFFFF"/>
                  </a:solidFill>
                  <a:cs typeface="Arial" charset="0"/>
                </a:rPr>
                <a:t>demo</a:t>
              </a:r>
              <a:endParaRPr lang="ru-RU" sz="1333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3" name="Pentagon 26">
              <a:extLst>
                <a:ext uri="{FF2B5EF4-FFF2-40B4-BE49-F238E27FC236}">
                  <a16:creationId xmlns="" xmlns:a16="http://schemas.microsoft.com/office/drawing/2014/main" id="{0B3F6642-9E6E-A240-9F8E-BDE2E5FD6EE7}"/>
                </a:ext>
              </a:extLst>
            </p:cNvPr>
            <p:cNvSpPr/>
            <p:nvPr/>
          </p:nvSpPr>
          <p:spPr bwMode="auto">
            <a:xfrm rot="16200000">
              <a:off x="4047144" y="2384012"/>
              <a:ext cx="998625" cy="238679"/>
            </a:xfrm>
            <a:prstGeom prst="homePlate">
              <a:avLst/>
            </a:prstGeom>
            <a:solidFill>
              <a:srgbClr val="7EFF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48000" tIns="0" rIns="0" bIns="0" anchor="ctr"/>
            <a:lstStyle/>
            <a:p>
              <a:pPr>
                <a:lnSpc>
                  <a:spcPts val="1867"/>
                </a:lnSpc>
                <a:defRPr/>
              </a:pPr>
              <a:r>
                <a:rPr lang="en-US" sz="1333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1333" dirty="0" smtClean="0">
                  <a:solidFill>
                    <a:srgbClr val="FFFFFF"/>
                  </a:solidFill>
                  <a:cs typeface="Arial" charset="0"/>
                </a:rPr>
                <a:t>3.1 demo</a:t>
              </a:r>
              <a:endParaRPr lang="ru-RU" sz="1333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5" name="Pentagon 28">
              <a:extLst>
                <a:ext uri="{FF2B5EF4-FFF2-40B4-BE49-F238E27FC236}">
                  <a16:creationId xmlns="" xmlns:a16="http://schemas.microsoft.com/office/drawing/2014/main" id="{0B3F6642-9E6E-A240-9F8E-BDE2E5FD6EE7}"/>
                </a:ext>
              </a:extLst>
            </p:cNvPr>
            <p:cNvSpPr/>
            <p:nvPr/>
          </p:nvSpPr>
          <p:spPr bwMode="auto">
            <a:xfrm rot="16200000">
              <a:off x="8367013" y="2384011"/>
              <a:ext cx="998625" cy="238679"/>
            </a:xfrm>
            <a:prstGeom prst="homePlate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48000" tIns="0" rIns="0" bIns="0" anchor="ctr"/>
            <a:lstStyle/>
            <a:p>
              <a:pPr>
                <a:lnSpc>
                  <a:spcPts val="1867"/>
                </a:lnSpc>
                <a:defRPr/>
              </a:pPr>
              <a:r>
                <a:rPr lang="en-US" sz="1333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1333" dirty="0" smtClean="0">
                  <a:solidFill>
                    <a:srgbClr val="FFFFFF"/>
                  </a:solidFill>
                  <a:cs typeface="Arial" charset="0"/>
                </a:rPr>
                <a:t>3.</a:t>
              </a:r>
              <a:r>
                <a:rPr lang="ru-RU" sz="1333" dirty="0" smtClean="0">
                  <a:solidFill>
                    <a:srgbClr val="FFFFFF"/>
                  </a:solidFill>
                  <a:cs typeface="Arial" charset="0"/>
                </a:rPr>
                <a:t>1</a:t>
              </a:r>
              <a:endParaRPr lang="ru-RU" sz="1333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8" name="Pentagon 28">
              <a:extLst>
                <a:ext uri="{FF2B5EF4-FFF2-40B4-BE49-F238E27FC236}">
                  <a16:creationId xmlns="" xmlns:a16="http://schemas.microsoft.com/office/drawing/2014/main" id="{0B3F6642-9E6E-A240-9F8E-BDE2E5FD6EE7}"/>
                </a:ext>
              </a:extLst>
            </p:cNvPr>
            <p:cNvSpPr/>
            <p:nvPr/>
          </p:nvSpPr>
          <p:spPr bwMode="auto">
            <a:xfrm rot="16200000">
              <a:off x="9537967" y="2383817"/>
              <a:ext cx="998625" cy="238679"/>
            </a:xfrm>
            <a:prstGeom prst="homePlate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48000" tIns="0" rIns="0" bIns="0" anchor="ctr"/>
            <a:lstStyle/>
            <a:p>
              <a:pPr>
                <a:lnSpc>
                  <a:spcPts val="1867"/>
                </a:lnSpc>
                <a:defRPr/>
              </a:pPr>
              <a:r>
                <a:rPr lang="en-US" sz="1333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1333" dirty="0" smtClean="0">
                  <a:solidFill>
                    <a:srgbClr val="FFFFFF"/>
                  </a:solidFill>
                  <a:cs typeface="Arial" charset="0"/>
                </a:rPr>
                <a:t>3.</a:t>
              </a:r>
              <a:r>
                <a:rPr lang="en-US" sz="1333" dirty="0">
                  <a:solidFill>
                    <a:srgbClr val="FFFFFF"/>
                  </a:solidFill>
                  <a:cs typeface="Arial" charset="0"/>
                </a:rPr>
                <a:t>2</a:t>
              </a:r>
              <a:endParaRPr lang="ru-RU" sz="1333" dirty="0">
                <a:solidFill>
                  <a:srgbClr val="FFFFFF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043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534472" y="5952595"/>
            <a:ext cx="2862435" cy="816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ics.kaspersky.com</a:t>
            </a:r>
            <a:r>
              <a:rPr lang="ru-RU" dirty="0" smtClean="0"/>
              <a:t>                                            </a:t>
            </a:r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42598" y="5513801"/>
            <a:ext cx="4757829" cy="116618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bg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67" b="1" dirty="0">
                <a:solidFill>
                  <a:prstClr val="white"/>
                </a:solidFill>
              </a:rPr>
              <a:t>Азат Шайхутдинов </a:t>
            </a:r>
          </a:p>
          <a:p>
            <a:r>
              <a:rPr sz="1867" b="1" dirty="0">
                <a:solidFill>
                  <a:prstClr val="white"/>
                </a:solidFill>
              </a:rPr>
              <a:t>Azat.Shaykhutdinov@Kaspersky.com</a:t>
            </a:r>
          </a:p>
          <a:p>
            <a:r>
              <a:rPr sz="1867" b="1" dirty="0">
                <a:solidFill>
                  <a:prstClr val="white"/>
                </a:solidFill>
              </a:rPr>
              <a:t>+7 917 920 00 78</a:t>
            </a:r>
            <a:endParaRPr lang="ru-RU" sz="1867" b="1" dirty="0">
              <a:solidFill>
                <a:prstClr val="white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9" t="14523" r="22942" b="57553"/>
          <a:stretch/>
        </p:blipFill>
        <p:spPr>
          <a:xfrm>
            <a:off x="8674101" y="-98509"/>
            <a:ext cx="3517900" cy="1574800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5399" y="152753"/>
            <a:ext cx="11812919" cy="861774"/>
          </a:xfrm>
        </p:spPr>
        <p:txBody>
          <a:bodyPr/>
          <a:lstStyle/>
          <a:p>
            <a:pPr marL="0" indent="0">
              <a:buNone/>
            </a:pPr>
            <a:r>
              <a:rPr lang="ru-RU" sz="3467" b="1" dirty="0">
                <a:solidFill>
                  <a:schemeClr val="tx1"/>
                </a:solidFill>
                <a:latin typeface="GOST type A" panose="020B0500000000000000" pitchFamily="34" charset="0"/>
              </a:rPr>
              <a:t>Работник КИИ Будь готов к труду и обороне вместе с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301" y="1486884"/>
            <a:ext cx="7288080" cy="43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5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/>
          <p:cNvSpPr txBox="1">
            <a:spLocks/>
          </p:cNvSpPr>
          <p:nvPr/>
        </p:nvSpPr>
        <p:spPr>
          <a:xfrm>
            <a:off x="437804" y="6137688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>
                <a:solidFill>
                  <a:srgbClr val="1D1D1B"/>
                </a:solidFill>
                <a:latin typeface="Kaspersky Regular" panose="020B0303050101040103" pitchFamily="34" charset="0"/>
              </a:rPr>
              <a:t>Kaspersky</a:t>
            </a:r>
            <a:endParaRPr lang="ru-RU" sz="1400" dirty="0">
              <a:solidFill>
                <a:srgbClr val="1D1D1B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52251" y="6137688"/>
            <a:ext cx="349326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67" dirty="0">
                <a:solidFill>
                  <a:srgbClr val="1D1D1B"/>
                </a:solidFill>
                <a:hlinkClick r:id="rId3"/>
              </a:rPr>
              <a:t>https://ics.kaspersky.</a:t>
            </a:r>
            <a:r>
              <a:rPr lang="en-US" sz="1467" dirty="0" err="1">
                <a:solidFill>
                  <a:srgbClr val="1D1D1B"/>
                </a:solidFill>
                <a:hlinkClick r:id="rId3"/>
              </a:rPr>
              <a:t>ru</a:t>
            </a:r>
            <a:r>
              <a:rPr lang="ru-RU" sz="1467" dirty="0">
                <a:solidFill>
                  <a:srgbClr val="1D1D1B"/>
                </a:solidFill>
                <a:hlinkClick r:id="rId3"/>
              </a:rPr>
              <a:t>/</a:t>
            </a:r>
            <a:r>
              <a:rPr lang="ru-RU" sz="1467" dirty="0" err="1">
                <a:solidFill>
                  <a:srgbClr val="1D1D1B"/>
                </a:solidFill>
                <a:hlinkClick r:id="rId3"/>
              </a:rPr>
              <a:t>conference</a:t>
            </a:r>
            <a:r>
              <a:rPr lang="ru-RU" sz="1467" dirty="0">
                <a:solidFill>
                  <a:srgbClr val="1D1D1B"/>
                </a:solidFill>
                <a:hlinkClick r:id="rId3"/>
              </a:rPr>
              <a:t>/</a:t>
            </a:r>
            <a:r>
              <a:rPr lang="en-US" sz="1467" dirty="0">
                <a:solidFill>
                  <a:srgbClr val="1D1D1B"/>
                </a:solidFill>
              </a:rPr>
              <a:t>  </a:t>
            </a:r>
            <a:endParaRPr lang="ru-RU" sz="1467" dirty="0">
              <a:solidFill>
                <a:srgbClr val="1D1D1B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0313" y="342699"/>
            <a:ext cx="10523336" cy="4984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355" rtl="0" eaLnBrk="1" latinLnBrk="0" hangingPunct="1">
              <a:spcBef>
                <a:spcPct val="0"/>
              </a:spcBef>
              <a:buNone/>
              <a:defRPr lang="en-US" sz="4000" kern="1200" baseline="0" smtClean="0">
                <a:solidFill>
                  <a:schemeClr val="tx1"/>
                </a:solidFill>
                <a:latin typeface="Kaspersky Sans" panose="020B0503050101040103" pitchFamily="34" charset="-52"/>
                <a:ea typeface="+mj-ea"/>
                <a:cs typeface="+mj-cs"/>
              </a:defRPr>
            </a:lvl1pPr>
          </a:lstStyle>
          <a:p>
            <a:pPr algn="l"/>
            <a:r>
              <a:rPr sz="2800" b="1" dirty="0">
                <a:solidFill>
                  <a:srgbClr val="1D1D1B"/>
                </a:solidFill>
                <a:latin typeface="Kaspersky Meduim" panose="020B0604020202020204" charset="0"/>
              </a:rPr>
              <a:t>Kaspersky Industrial Cybersecurity Conference 2021 </a:t>
            </a:r>
            <a:endParaRPr lang="ru-RU" sz="2800" b="1" dirty="0">
              <a:solidFill>
                <a:srgbClr val="1D1D1B"/>
              </a:solidFill>
              <a:latin typeface="Kaspersky Meduim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03" y="1268760"/>
            <a:ext cx="10896533" cy="457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13" y="964280"/>
            <a:ext cx="11475468" cy="46121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393" y="5407964"/>
            <a:ext cx="832151" cy="235283"/>
          </a:xfrm>
          <a:prstGeom prst="rect">
            <a:avLst/>
          </a:prstGeom>
          <a:solidFill>
            <a:srgbClr val="C5E0B3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9859" y="5296002"/>
            <a:ext cx="518215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33" dirty="0">
                <a:solidFill>
                  <a:srgbClr val="1D1D1B"/>
                </a:solidFill>
              </a:rPr>
              <a:t>Техники атакующих, которые могут быть </a:t>
            </a:r>
          </a:p>
          <a:p>
            <a:r>
              <a:rPr lang="ru-RU" sz="1333" dirty="0">
                <a:solidFill>
                  <a:srgbClr val="1D1D1B"/>
                </a:solidFill>
              </a:rPr>
              <a:t>обнаружены промышленными СОВ/СОА</a:t>
            </a:r>
            <a:endParaRPr lang="en-US" sz="1333" dirty="0">
              <a:solidFill>
                <a:srgbClr val="1D1D1B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00982" y="6082532"/>
            <a:ext cx="670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D1D1B"/>
                </a:solidFill>
                <a:hlinkClick r:id="rId3"/>
              </a:rPr>
              <a:t>https://collaborate.mitre.org/attackics/index.php/Main_Page</a:t>
            </a:r>
            <a:endParaRPr lang="en-US" dirty="0">
              <a:solidFill>
                <a:srgbClr val="1D1D1B"/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56708" y="485600"/>
            <a:ext cx="11545147" cy="6734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 smtClean="0">
                <a:solidFill>
                  <a:srgbClr val="1D1D1B"/>
                </a:solidFill>
              </a:rPr>
              <a:t>MITRE </a:t>
            </a:r>
            <a:r>
              <a:rPr lang="en-US" sz="2400" dirty="0">
                <a:solidFill>
                  <a:srgbClr val="1D1D1B"/>
                </a:solidFill>
              </a:rPr>
              <a:t>ATT&amp;CK for ICS</a:t>
            </a: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37804" y="6137688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>
                <a:latin typeface="Kaspersky Sans Beta Light" panose="020B0604020202020204" charset="0"/>
              </a:rPr>
              <a:t>Kaspersky | KICS for </a:t>
            </a:r>
            <a:r>
              <a:rPr lang="da-DK" sz="1400" dirty="0" smtClean="0">
                <a:latin typeface="Kaspersky Sans Beta Light" panose="020B0604020202020204" charset="0"/>
              </a:rPr>
              <a:t>Networ</a:t>
            </a:r>
            <a:r>
              <a:rPr lang="en-US" sz="1400" dirty="0" err="1" smtClean="0">
                <a:latin typeface="Kaspersky Sans Beta Light" panose="020B0604020202020204" charset="0"/>
              </a:rPr>
              <a:t>ks</a:t>
            </a:r>
            <a:endParaRPr lang="ru-RU" sz="1400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Текст 13">
            <a:extLst>
              <a:ext uri="{FF2B5EF4-FFF2-40B4-BE49-F238E27FC236}">
                <a16:creationId xmlns:a16="http://schemas.microsoft.com/office/drawing/2014/main" xmlns="" id="{5547BDE1-A760-4E2E-9E42-68448C412A97}"/>
              </a:ext>
            </a:extLst>
          </p:cNvPr>
          <p:cNvSpPr txBox="1">
            <a:spLocks/>
          </p:cNvSpPr>
          <p:nvPr/>
        </p:nvSpPr>
        <p:spPr>
          <a:xfrm>
            <a:off x="191344" y="-315416"/>
            <a:ext cx="12000657" cy="7217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 defTabSz="914355">
              <a:spcBef>
                <a:spcPct val="0"/>
              </a:spcBef>
              <a:buFont typeface="Arial" panose="020B0604020202020204" pitchFamily="34" charset="0"/>
              <a:buNone/>
              <a:defRPr sz="2100" b="1">
                <a:latin typeface="Kaspersky Meduim" panose="020B0604020202020204" charset="0"/>
                <a:ea typeface="+mj-ea"/>
                <a:cs typeface="+mj-cs"/>
              </a:defRPr>
            </a:lvl1pPr>
            <a:lvl2pPr marL="457178" indent="0" defTabSz="914355">
              <a:spcBef>
                <a:spcPct val="20000"/>
              </a:spcBef>
              <a:buFont typeface="Arial" pitchFamily="34" charset="0"/>
              <a:buNone/>
              <a:defRPr sz="2800"/>
            </a:lvl2pPr>
            <a:lvl3pPr marL="1142944" indent="-228588" defTabSz="914355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120" indent="-228588" defTabSz="914355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297" indent="-228588" defTabSz="914355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474" indent="-228588" defTabSz="914355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652" indent="-228588" defTabSz="914355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829" indent="-228588" defTabSz="914355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006" indent="-228588" defTabSz="914355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400" dirty="0">
                <a:solidFill>
                  <a:srgbClr val="1D1D1B"/>
                </a:solidFill>
              </a:rPr>
              <a:t/>
            </a:r>
            <a:br>
              <a:rPr lang="en-US" sz="2400" dirty="0">
                <a:solidFill>
                  <a:srgbClr val="1D1D1B"/>
                </a:solidFill>
              </a:rPr>
            </a:br>
            <a:r>
              <a:rPr lang="ru-RU" sz="2400" dirty="0" smtClean="0">
                <a:solidFill>
                  <a:srgbClr val="1D1D1B"/>
                </a:solidFill>
              </a:rPr>
              <a:t>УБИ </a:t>
            </a:r>
            <a:r>
              <a:rPr lang="ru-RU" sz="2400" dirty="0">
                <a:solidFill>
                  <a:srgbClr val="1D1D1B"/>
                </a:solidFill>
              </a:rPr>
              <a:t>БДУ уровня сети (</a:t>
            </a:r>
            <a:r>
              <a:rPr lang="ru-RU" sz="2400" dirty="0" err="1" smtClean="0">
                <a:solidFill>
                  <a:srgbClr val="1D1D1B"/>
                </a:solidFill>
              </a:rPr>
              <a:t>Сообщ</a:t>
            </a:r>
            <a:r>
              <a:rPr lang="ru-RU" sz="2400" dirty="0" smtClean="0">
                <a:solidFill>
                  <a:srgbClr val="1D1D1B"/>
                </a:solidFill>
              </a:rPr>
              <a:t>-е </a:t>
            </a:r>
            <a:r>
              <a:rPr lang="ru-RU" sz="2400" dirty="0">
                <a:solidFill>
                  <a:srgbClr val="1D1D1B"/>
                </a:solidFill>
              </a:rPr>
              <a:t>ФСТЭК 09.04.2020</a:t>
            </a:r>
            <a:r>
              <a:rPr lang="en-US" sz="2400" dirty="0">
                <a:solidFill>
                  <a:srgbClr val="1D1D1B"/>
                </a:solidFill>
              </a:rPr>
              <a:t> https://bdu.fstec.ru/threat</a:t>
            </a:r>
            <a:r>
              <a:rPr lang="ru-RU" sz="2400" dirty="0">
                <a:solidFill>
                  <a:srgbClr val="1D1D1B"/>
                </a:solidFill>
              </a:rPr>
              <a:t>)</a:t>
            </a: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95333" y="60692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>
                <a:solidFill>
                  <a:srgbClr val="1D1D1B"/>
                </a:solidFill>
                <a:latin typeface="Kaspersky Regular" panose="020B0303050101040103" pitchFamily="34" charset="0"/>
              </a:rPr>
              <a:t>Kaspersky</a:t>
            </a:r>
            <a:endParaRPr lang="ru-RU" sz="1400" dirty="0">
              <a:solidFill>
                <a:srgbClr val="1D1D1B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331121"/>
              </p:ext>
            </p:extLst>
          </p:nvPr>
        </p:nvGraphicFramePr>
        <p:xfrm>
          <a:off x="191344" y="406367"/>
          <a:ext cx="11761307" cy="6161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1679"/>
                <a:gridCol w="9929628"/>
              </a:tblGrid>
              <a:tr h="273745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 dirty="0" err="1">
                          <a:effectLst/>
                        </a:rPr>
                        <a:t>Идентификатор</a:t>
                      </a:r>
                      <a:r>
                        <a:rPr lang="en-US" sz="1300" dirty="0">
                          <a:effectLst/>
                        </a:rPr>
                        <a:t> УБИ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Наименование УБИ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73745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68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неправомерного/некорректного использования интерфейса взаимодействия с приложением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15053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69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>
                          <a:effectLst/>
                        </a:rPr>
                        <a:t>Угроза неправомерных действий в каналах связи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430107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73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несанкционированного доступа к активному и (или) пассивному виртуальному и (или) физическому сетевому оборудованию из физической и (или) виртуальной сети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73745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83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несанкционированного доступа к системе по беспроводным каналам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73745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98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обнаружения открытых портов и идентификации привязанных к ним сетевых служб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15053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99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 dirty="0" err="1">
                          <a:effectLst/>
                        </a:rPr>
                        <a:t>Угроза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обнаружения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хостов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15053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104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определения топологии вычислительной сети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15053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111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передачи данных по скрытым каналам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116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перехвата данных, передаваемых по вычислительной сети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15053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130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подмены содержимого сетевых ресурсов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15053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131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подмены субъекта сетевого доступа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15053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132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получения предварительной информации об объекте защиты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15053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140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приведения системы в состояние «отказ в обслуживании»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73745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178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несанкционированного использования системных и сетевых утилит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73745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183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перехвата управления автоматизированной системой управления технологическими процессами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15053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192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использования уязвимых версий программного обеспечения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430107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193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утечки информации за счет применения вредоносным программным обеспечением алгоритмов шифрования трафика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430107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204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несанкционированного изменения вредоносной программой значений параметров программируемых логических контроллеров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73745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208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нецелевого использования вычислительных ресурсов средства вычислительной техники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547492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>
                          <a:effectLst/>
                        </a:rPr>
                        <a:t>214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несвоевременного выявления и реагирования компонентами информационной (автоматизированной) системы (в том числе средствами защиты информации) на события безопасности информации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  <a:tr h="273745"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1300" dirty="0">
                          <a:effectLst/>
                        </a:rPr>
                        <a:t>217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ru-RU" sz="1300" dirty="0">
                          <a:effectLst/>
                        </a:rPr>
                        <a:t>Угроза использования скомпрометированного доверенного источника обновлений программного обеспечения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15" marR="49315" marT="0" marB="0"/>
                </a:tc>
              </a:tr>
            </a:tbl>
          </a:graphicData>
        </a:graphic>
      </p:graphicFrame>
      <p:sp>
        <p:nvSpPr>
          <p:cNvPr id="5" name="Footer Placeholder 2"/>
          <p:cNvSpPr txBox="1">
            <a:spLocks/>
          </p:cNvSpPr>
          <p:nvPr/>
        </p:nvSpPr>
        <p:spPr>
          <a:xfrm>
            <a:off x="191344" y="656773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3588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Текст 13">
            <a:extLst>
              <a:ext uri="{FF2B5EF4-FFF2-40B4-BE49-F238E27FC236}">
                <a16:creationId xmlns:a16="http://schemas.microsoft.com/office/drawing/2014/main" xmlns="" id="{5547BDE1-A760-4E2E-9E42-68448C412A97}"/>
              </a:ext>
            </a:extLst>
          </p:cNvPr>
          <p:cNvSpPr txBox="1">
            <a:spLocks/>
          </p:cNvSpPr>
          <p:nvPr/>
        </p:nvSpPr>
        <p:spPr>
          <a:xfrm>
            <a:off x="353248" y="53233"/>
            <a:ext cx="11713633" cy="7217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 defTabSz="914355">
              <a:spcBef>
                <a:spcPct val="0"/>
              </a:spcBef>
              <a:buFont typeface="Arial" panose="020B0604020202020204" pitchFamily="34" charset="0"/>
              <a:buNone/>
              <a:defRPr sz="2100" b="1">
                <a:latin typeface="Kaspersky Meduim" panose="020B0604020202020204" charset="0"/>
                <a:ea typeface="+mj-ea"/>
                <a:cs typeface="+mj-cs"/>
              </a:defRPr>
            </a:lvl1pPr>
            <a:lvl2pPr marL="457178" indent="0" defTabSz="914355">
              <a:spcBef>
                <a:spcPct val="20000"/>
              </a:spcBef>
              <a:buFont typeface="Arial" pitchFamily="34" charset="0"/>
              <a:buNone/>
              <a:defRPr sz="2800"/>
            </a:lvl2pPr>
            <a:lvl3pPr marL="1142944" indent="-228588" defTabSz="914355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120" indent="-228588" defTabSz="914355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297" indent="-228588" defTabSz="914355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474" indent="-228588" defTabSz="914355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652" indent="-228588" defTabSz="914355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829" indent="-228588" defTabSz="914355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006" indent="-228588" defTabSz="914355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smtClean="0">
                <a:solidFill>
                  <a:srgbClr val="1D1D1B"/>
                </a:solidFill>
              </a:rPr>
              <a:t>Как </a:t>
            </a:r>
            <a:r>
              <a:rPr lang="ru-RU" sz="2400" dirty="0">
                <a:solidFill>
                  <a:srgbClr val="1D1D1B"/>
                </a:solidFill>
              </a:rPr>
              <a:t>СОВ помогает в деле подключения к </a:t>
            </a:r>
            <a:r>
              <a:rPr lang="ru-RU" sz="2400" dirty="0" err="1">
                <a:solidFill>
                  <a:srgbClr val="1D1D1B"/>
                </a:solidFill>
              </a:rPr>
              <a:t>ГосСОПКА</a:t>
            </a:r>
            <a:endParaRPr lang="ru-RU" sz="2400" dirty="0">
              <a:solidFill>
                <a:srgbClr val="1D1D1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0069" y="775016"/>
            <a:ext cx="5217816" cy="210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>
                <a:solidFill>
                  <a:srgbClr val="1D1D1B"/>
                </a:solidFill>
              </a:rPr>
              <a:t>Требований к средствам, предназначенным для обнаружения, предупреждения и ликвидации последствий компьютерных атак и реагирования на компьютерные инциденты»  - Приказ ФСБ России от 06.05.2019 № 196).</a:t>
            </a:r>
          </a:p>
          <a:p>
            <a:r>
              <a:rPr lang="ru-RU" sz="1867" b="1" dirty="0">
                <a:solidFill>
                  <a:srgbClr val="1D1D1B"/>
                </a:solidFill>
              </a:rPr>
              <a:t>СОВ – как средство </a:t>
            </a:r>
            <a:r>
              <a:rPr lang="ru-RU" sz="1867" b="1" dirty="0" err="1">
                <a:solidFill>
                  <a:srgbClr val="1D1D1B"/>
                </a:solidFill>
              </a:rPr>
              <a:t>ГосСОПКА</a:t>
            </a:r>
            <a:endParaRPr lang="en-US" sz="1867" b="1" dirty="0">
              <a:solidFill>
                <a:srgbClr val="1D1D1B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15914" y="3299305"/>
            <a:ext cx="5217815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>
                <a:solidFill>
                  <a:srgbClr val="1D1D1B"/>
                </a:solidFill>
              </a:rPr>
              <a:t>Перечень информации, предоставляемой в </a:t>
            </a:r>
            <a:r>
              <a:rPr lang="ru-RU" sz="1867" dirty="0" err="1">
                <a:solidFill>
                  <a:srgbClr val="1D1D1B"/>
                </a:solidFill>
              </a:rPr>
              <a:t>ГосСОПКА</a:t>
            </a:r>
            <a:r>
              <a:rPr lang="ru-RU" sz="1867" dirty="0">
                <a:solidFill>
                  <a:srgbClr val="1D1D1B"/>
                </a:solidFill>
              </a:rPr>
              <a:t> - Приказ ФСБ России </a:t>
            </a:r>
          </a:p>
          <a:p>
            <a:r>
              <a:rPr lang="ru-RU" sz="1867" dirty="0">
                <a:solidFill>
                  <a:srgbClr val="1D1D1B"/>
                </a:solidFill>
              </a:rPr>
              <a:t>от 24 июля 2018 г. N 367</a:t>
            </a:r>
          </a:p>
          <a:p>
            <a:r>
              <a:rPr lang="ru-RU" sz="1867" b="1" dirty="0">
                <a:solidFill>
                  <a:srgbClr val="1D1D1B"/>
                </a:solidFill>
              </a:rPr>
              <a:t>СОВ – как система мониторинга и источник данных об инциденте</a:t>
            </a:r>
            <a:endParaRPr lang="en-US" sz="1867" b="1" dirty="0">
              <a:solidFill>
                <a:srgbClr val="1D1D1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48" y="621856"/>
            <a:ext cx="6229516" cy="5829267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224253" y="6480850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8301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0927" y="10707"/>
            <a:ext cx="11675740" cy="738664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latin typeface="Kaspersky Meduim" panose="020B0604020202020204" charset="0"/>
                <a:cs typeface="Kaspersky Meduim" panose="020B0604020202020204" charset="0"/>
              </a:rPr>
              <a:t>Архитектура и масштабирование, поддержка протоколов и устройств</a:t>
            </a:r>
            <a:endParaRPr lang="ru-RU" sz="2400" b="1" dirty="0">
              <a:latin typeface="Kaspersky Meduim" panose="020B0604020202020204" charset="0"/>
              <a:cs typeface="Kaspersky Meduim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91" y="596685"/>
            <a:ext cx="8813843" cy="616455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248128" y="2013817"/>
            <a:ext cx="4848539" cy="1488165"/>
          </a:xfrm>
        </p:spPr>
        <p:txBody>
          <a:bodyPr>
            <a:normAutofit/>
          </a:bodyPr>
          <a:lstStyle/>
          <a:p>
            <a:pPr marL="342891" indent="-342891"/>
            <a:r>
              <a:rPr lang="ru-RU" sz="1867" dirty="0">
                <a:solidFill>
                  <a:srgbClr val="0070C0"/>
                </a:solidFill>
              </a:rPr>
              <a:t>до 8 точек мониторинга на сенсоре;</a:t>
            </a:r>
          </a:p>
          <a:p>
            <a:pPr marL="342891" indent="-342891"/>
            <a:r>
              <a:rPr lang="ru-RU" sz="1867" dirty="0">
                <a:solidFill>
                  <a:srgbClr val="0070C0"/>
                </a:solidFill>
              </a:rPr>
              <a:t>до 4 точек мониторинга на сервере;</a:t>
            </a:r>
          </a:p>
          <a:p>
            <a:pPr marL="342891" indent="-342891"/>
            <a:r>
              <a:rPr lang="ru-RU" sz="1867" dirty="0">
                <a:solidFill>
                  <a:srgbClr val="0070C0"/>
                </a:solidFill>
              </a:rPr>
              <a:t>до 32 точек мониторинга в программе</a:t>
            </a:r>
            <a:r>
              <a:rPr lang="ru-RU" sz="1867" dirty="0" smtClean="0">
                <a:solidFill>
                  <a:srgbClr val="0070C0"/>
                </a:solidFill>
              </a:rPr>
              <a:t>.</a:t>
            </a:r>
          </a:p>
          <a:p>
            <a:pPr marL="342891" indent="-342891"/>
            <a:r>
              <a:rPr lang="ru-RU" sz="1867" dirty="0" smtClean="0">
                <a:solidFill>
                  <a:srgbClr val="0070C0"/>
                </a:solidFill>
              </a:rPr>
              <a:t>Сервер управления серверами</a:t>
            </a:r>
            <a:endParaRPr lang="ru-RU" sz="1867" dirty="0">
              <a:solidFill>
                <a:srgbClr val="0070C0"/>
              </a:solidFill>
            </a:endParaRPr>
          </a:p>
          <a:p>
            <a:pPr marL="342891" indent="-342891"/>
            <a:endParaRPr lang="ru-RU" sz="1333" dirty="0"/>
          </a:p>
          <a:p>
            <a:endParaRPr lang="ru-RU" sz="1333" dirty="0"/>
          </a:p>
        </p:txBody>
      </p:sp>
      <p:sp>
        <p:nvSpPr>
          <p:cNvPr id="3" name="Rectangle 2"/>
          <p:cNvSpPr/>
          <p:nvPr/>
        </p:nvSpPr>
        <p:spPr>
          <a:xfrm>
            <a:off x="9175327" y="3678961"/>
            <a:ext cx="29213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/>
              <a:t>Протоколы:</a:t>
            </a:r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ics.kaspersky.ru/media/KICS-for-Networks-Industrial-Control-Systems-and-Protocols-support.pdf</a:t>
            </a:r>
            <a:endParaRPr lang="ru-RU" dirty="0"/>
          </a:p>
          <a:p>
            <a:endParaRPr lang="ru-RU" u="sng" dirty="0" smtClean="0"/>
          </a:p>
          <a:p>
            <a:r>
              <a:rPr lang="ru-RU" u="sng" dirty="0" smtClean="0"/>
              <a:t>Требования:</a:t>
            </a:r>
            <a:endParaRPr lang="en-US" u="sng" dirty="0"/>
          </a:p>
          <a:p>
            <a:r>
              <a:rPr lang="en-US" dirty="0"/>
              <a:t>https://</a:t>
            </a:r>
            <a:r>
              <a:rPr lang="en-US" dirty="0" smtClean="0"/>
              <a:t>support.kaspersky.com/KICSforNetworks/2.9/ru-RU/102347.htm</a:t>
            </a:r>
            <a:endParaRPr lang="ru-RU" dirty="0" smtClean="0"/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29034" y="636510"/>
            <a:ext cx="3007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+mj-lt"/>
              </a:rPr>
              <a:t>Virtual </a:t>
            </a:r>
            <a:r>
              <a:rPr lang="en-US" u="sng" dirty="0">
                <a:latin typeface="+mj-lt"/>
              </a:rPr>
              <a:t>appliance </a:t>
            </a:r>
            <a:r>
              <a:rPr lang="ru-RU" u="sng" dirty="0">
                <a:latin typeface="+mj-lt"/>
              </a:rPr>
              <a:t>или </a:t>
            </a:r>
            <a:endParaRPr lang="en-US" u="sng" dirty="0" smtClean="0">
              <a:latin typeface="+mj-lt"/>
            </a:endParaRPr>
          </a:p>
          <a:p>
            <a:r>
              <a:rPr lang="en-US" u="sng" dirty="0" smtClean="0">
                <a:latin typeface="+mj-lt"/>
              </a:rPr>
              <a:t>hardware appliance</a:t>
            </a:r>
            <a:r>
              <a:rPr lang="ru-RU" u="sng" dirty="0" smtClean="0">
                <a:latin typeface="+mj-lt"/>
              </a:rPr>
              <a:t>, </a:t>
            </a:r>
            <a:endParaRPr lang="en-US" u="sng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исполнение корпуса 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IP67, IP68</a:t>
            </a:r>
            <a:r>
              <a:rPr lang="ru-RU" dirty="0" smtClean="0">
                <a:latin typeface="+mj-lt"/>
              </a:rPr>
              <a:t>?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583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Развертывание - все настройки в веб, изменение схемы инсталляции на «лету»</a:t>
            </a:r>
            <a:endParaRPr lang="ru-RU" sz="2400" dirty="0">
              <a:solidFill>
                <a:schemeClr val="tx1"/>
              </a:solidFill>
              <a:latin typeface="Kaspersky Meduim" panose="020B0604020202020204" charset="0"/>
              <a:cs typeface="Kaspersky Meduim" panose="020B060402020202020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489C75-FDE1-4494-9364-CC329756C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5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err="1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Дэшборды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 с </a:t>
            </a:r>
            <a:r>
              <a:rPr lang="en-US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Self-check </a:t>
            </a:r>
            <a:endParaRPr lang="ru-RU" sz="2400" dirty="0">
              <a:solidFill>
                <a:schemeClr val="tx1"/>
              </a:solidFill>
              <a:latin typeface="Kaspersky Meduim" panose="020B0604020202020204" charset="0"/>
              <a:cs typeface="Kaspersky Meduim" panose="020B060402020202020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C6593F-D297-4C09-92A5-AE4446C4B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1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768668" cy="67340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Технологии</a:t>
            </a:r>
            <a:r>
              <a:rPr lang="en-US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 – </a:t>
            </a:r>
            <a:r>
              <a:rPr lang="ru-RU" sz="2400" dirty="0" smtClean="0">
                <a:solidFill>
                  <a:schemeClr val="tx1"/>
                </a:solidFill>
                <a:latin typeface="Kaspersky Meduim" panose="020B0604020202020204" charset="0"/>
                <a:cs typeface="Kaspersky Meduim" panose="020B0604020202020204" charset="0"/>
              </a:rPr>
              <a:t>отличие от офисных СОВ, автоматическое обучение</a:t>
            </a:r>
            <a:endParaRPr lang="ru-RU" sz="2400" dirty="0">
              <a:solidFill>
                <a:schemeClr val="tx1"/>
              </a:solidFill>
              <a:latin typeface="Kaspersky Meduim" panose="020B0604020202020204" charset="0"/>
              <a:cs typeface="Kaspersky Meduim" panose="020B0604020202020204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0" y="6473794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>
                <a:latin typeface="Kaspersky Sans Beta Light" panose="020B0604020202020204" charset="0"/>
              </a:rPr>
              <a:t>Kaspersky | KICS for Networks</a:t>
            </a:r>
            <a:endParaRPr lang="ru-RU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804066-0949-4F26-B0C9-5272911DD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59" y="956277"/>
            <a:ext cx="10556081" cy="546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87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plate_v5">
  <a:themeElements>
    <a:clrScheme name="Другая 12">
      <a:dk1>
        <a:srgbClr val="1D1D1B"/>
      </a:dk1>
      <a:lt1>
        <a:srgbClr val="FFFFFF"/>
      </a:lt1>
      <a:dk2>
        <a:srgbClr val="A4A4A4"/>
      </a:dk2>
      <a:lt2>
        <a:srgbClr val="FFFFFF"/>
      </a:lt2>
      <a:accent1>
        <a:srgbClr val="00A88E"/>
      </a:accent1>
      <a:accent2>
        <a:srgbClr val="006D5D"/>
      </a:accent2>
      <a:accent3>
        <a:srgbClr val="EFEDEE"/>
      </a:accent3>
      <a:accent4>
        <a:srgbClr val="E5E5E5"/>
      </a:accent4>
      <a:accent5>
        <a:srgbClr val="CCCCCC"/>
      </a:accent5>
      <a:accent6>
        <a:srgbClr val="ED2939"/>
      </a:accent6>
      <a:hlink>
        <a:srgbClr val="0000FF"/>
      </a:hlink>
      <a:folHlink>
        <a:srgbClr val="800080"/>
      </a:folHlink>
    </a:clrScheme>
    <a:fontScheme name="Другая 20">
      <a:majorFont>
        <a:latin typeface="Kaspersky Sans"/>
        <a:ea typeface=""/>
        <a:cs typeface=""/>
      </a:majorFont>
      <a:minorFont>
        <a:latin typeface="Kaspersky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a:spPr>
      <a:bodyPr rtlCol="0" anchor="ctr"/>
      <a:lstStyle>
        <a:defPPr algn="ctr" defTabSz="914378">
          <a:defRPr dirty="0">
            <a:ln>
              <a:solidFill>
                <a:sysClr val="windowText" lastClr="000000"/>
              </a:solidFill>
            </a:ln>
            <a:solidFill>
              <a:srgbClr val="FFFFFF"/>
            </a:solidFill>
            <a:latin typeface="Kaspersky Sans" panose="020B0503050101040103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Template_v5">
  <a:themeElements>
    <a:clrScheme name="Другая 12">
      <a:dk1>
        <a:srgbClr val="1D1D1B"/>
      </a:dk1>
      <a:lt1>
        <a:srgbClr val="FFFFFF"/>
      </a:lt1>
      <a:dk2>
        <a:srgbClr val="A4A4A4"/>
      </a:dk2>
      <a:lt2>
        <a:srgbClr val="FFFFFF"/>
      </a:lt2>
      <a:accent1>
        <a:srgbClr val="00A88E"/>
      </a:accent1>
      <a:accent2>
        <a:srgbClr val="006D5D"/>
      </a:accent2>
      <a:accent3>
        <a:srgbClr val="EFEDEE"/>
      </a:accent3>
      <a:accent4>
        <a:srgbClr val="E5E5E5"/>
      </a:accent4>
      <a:accent5>
        <a:srgbClr val="CCCCCC"/>
      </a:accent5>
      <a:accent6>
        <a:srgbClr val="ED2939"/>
      </a:accent6>
      <a:hlink>
        <a:srgbClr val="0000FF"/>
      </a:hlink>
      <a:folHlink>
        <a:srgbClr val="800080"/>
      </a:folHlink>
    </a:clrScheme>
    <a:fontScheme name="Другая 20">
      <a:majorFont>
        <a:latin typeface="Kaspersky Sans"/>
        <a:ea typeface=""/>
        <a:cs typeface=""/>
      </a:majorFont>
      <a:minorFont>
        <a:latin typeface="Kaspersky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a:spPr>
      <a:bodyPr rtlCol="0" anchor="ctr"/>
      <a:lstStyle>
        <a:defPPr algn="ctr" defTabSz="914378">
          <a:defRPr dirty="0">
            <a:ln>
              <a:solidFill>
                <a:sysClr val="windowText" lastClr="000000"/>
              </a:solidFill>
            </a:ln>
            <a:solidFill>
              <a:srgbClr val="FFFFFF"/>
            </a:solidFill>
            <a:latin typeface="Kaspersky Sans" panose="020B0503050101040103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emplate_v5">
  <a:themeElements>
    <a:clrScheme name="Custom 9">
      <a:dk1>
        <a:srgbClr val="1D1D1B"/>
      </a:dk1>
      <a:lt1>
        <a:srgbClr val="FFFFFF"/>
      </a:lt1>
      <a:dk2>
        <a:srgbClr val="A4A4A4"/>
      </a:dk2>
      <a:lt2>
        <a:srgbClr val="FFFFFF"/>
      </a:lt2>
      <a:accent1>
        <a:srgbClr val="00A88E"/>
      </a:accent1>
      <a:accent2>
        <a:srgbClr val="006D5D"/>
      </a:accent2>
      <a:accent3>
        <a:srgbClr val="EFEDEE"/>
      </a:accent3>
      <a:accent4>
        <a:srgbClr val="E5E5E5"/>
      </a:accent4>
      <a:accent5>
        <a:srgbClr val="CCCCCC"/>
      </a:accent5>
      <a:accent6>
        <a:srgbClr val="BBB8C4"/>
      </a:accent6>
      <a:hlink>
        <a:srgbClr val="02A78D"/>
      </a:hlink>
      <a:folHlink>
        <a:srgbClr val="7F7FFF"/>
      </a:folHlink>
    </a:clrScheme>
    <a:fontScheme name="Другая 20">
      <a:majorFont>
        <a:latin typeface="Kaspersky Sans"/>
        <a:ea typeface=""/>
        <a:cs typeface=""/>
      </a:majorFont>
      <a:minorFont>
        <a:latin typeface="Kaspersky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  <a:ln>
          <a:noFill/>
        </a:ln>
      </a:spPr>
      <a:bodyPr rtlCol="0" anchor="ctr"/>
      <a:lstStyle>
        <a:defPPr algn="ctr">
          <a:defRPr dirty="0">
            <a:ln>
              <a:solidFill>
                <a:sysClr val="windowText" lastClr="000000"/>
              </a:solidFill>
            </a:ln>
            <a:latin typeface="Kaspersky Sans" panose="020B0503050101040103" pitchFamily="34" charset="-5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3_Template_v5">
  <a:themeElements>
    <a:clrScheme name="Kaspersky primary color palette">
      <a:dk1>
        <a:srgbClr val="1D1D1B"/>
      </a:dk1>
      <a:lt1>
        <a:srgbClr val="FFFFFF"/>
      </a:lt1>
      <a:dk2>
        <a:srgbClr val="A4A4A4"/>
      </a:dk2>
      <a:lt2>
        <a:srgbClr val="FFFFFF"/>
      </a:lt2>
      <a:accent1>
        <a:srgbClr val="00A88E"/>
      </a:accent1>
      <a:accent2>
        <a:srgbClr val="006D5D"/>
      </a:accent2>
      <a:accent3>
        <a:srgbClr val="EFEDEE"/>
      </a:accent3>
      <a:accent4>
        <a:srgbClr val="E5E5E5"/>
      </a:accent4>
      <a:accent5>
        <a:srgbClr val="CCCCCC"/>
      </a:accent5>
      <a:accent6>
        <a:srgbClr val="BBB8C4"/>
      </a:accent6>
      <a:hlink>
        <a:srgbClr val="0000FF"/>
      </a:hlink>
      <a:folHlink>
        <a:srgbClr val="800080"/>
      </a:folHlink>
    </a:clrScheme>
    <a:fontScheme name="Другая 20">
      <a:majorFont>
        <a:latin typeface="Kaspersky Sans"/>
        <a:ea typeface=""/>
        <a:cs typeface=""/>
      </a:majorFont>
      <a:minorFont>
        <a:latin typeface="Kaspersky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spersky primary color palette">
    <a:dk1>
      <a:srgbClr val="1D1D1B"/>
    </a:dk1>
    <a:lt1>
      <a:srgbClr val="FFFFFF"/>
    </a:lt1>
    <a:dk2>
      <a:srgbClr val="A4A4A4"/>
    </a:dk2>
    <a:lt2>
      <a:srgbClr val="FFFFFF"/>
    </a:lt2>
    <a:accent1>
      <a:srgbClr val="00A88E"/>
    </a:accent1>
    <a:accent2>
      <a:srgbClr val="006D5D"/>
    </a:accent2>
    <a:accent3>
      <a:srgbClr val="EFEDEE"/>
    </a:accent3>
    <a:accent4>
      <a:srgbClr val="E5E5E5"/>
    </a:accent4>
    <a:accent5>
      <a:srgbClr val="CCCCCC"/>
    </a:accent5>
    <a:accent6>
      <a:srgbClr val="BBB8C4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7231</TotalTime>
  <Words>1408</Words>
  <Application>Microsoft Office PowerPoint</Application>
  <PresentationFormat>Widescreen</PresentationFormat>
  <Paragraphs>243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Kaspersky Meduim</vt:lpstr>
      <vt:lpstr>Open Sans</vt:lpstr>
      <vt:lpstr>Kaspersky Sans</vt:lpstr>
      <vt:lpstr>Kaspersky Sans Beta</vt:lpstr>
      <vt:lpstr>Kaspersky Regular</vt:lpstr>
      <vt:lpstr>Arial</vt:lpstr>
      <vt:lpstr>Segoe UI Semibold</vt:lpstr>
      <vt:lpstr>GOST type A</vt:lpstr>
      <vt:lpstr>Calibri</vt:lpstr>
      <vt:lpstr>Times New Roman</vt:lpstr>
      <vt:lpstr>Kaspersky Sans Beta Light</vt:lpstr>
      <vt:lpstr>Calibri Light</vt:lpstr>
      <vt:lpstr>Segoe UI</vt:lpstr>
      <vt:lpstr>kaspersky</vt:lpstr>
      <vt:lpstr>1_Template_v5</vt:lpstr>
      <vt:lpstr>2_Template_v5</vt:lpstr>
      <vt:lpstr>Template_v5</vt:lpstr>
      <vt:lpstr>3_Template_v5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Развертывание - все настройки в веб, изменение схемы инсталляции на «лету»</vt:lpstr>
      <vt:lpstr>Дэшборды с Self-check </vt:lpstr>
      <vt:lpstr>Технологии – отличие от офисных СОВ, автоматическое обучение</vt:lpstr>
      <vt:lpstr>Карта сети: ретроспектива, фильтрация, настройка видов</vt:lpstr>
      <vt:lpstr>Инвентаризация - Активы - Устройства</vt:lpstr>
      <vt:lpstr>Инвентаризация - Активы – Подсети/логическое сегментирование</vt:lpstr>
      <vt:lpstr>Создание правила на событие</vt:lpstr>
      <vt:lpstr>Упрощение работы с правилами - Шаблоны правил</vt:lpstr>
      <vt:lpstr>Промышленный СОВ - Контроль тех.процесса - Теги</vt:lpstr>
      <vt:lpstr>Промышленный СОВ - Контроль тех.процесса - Правила</vt:lpstr>
      <vt:lpstr>Уязвимости ICS – определение, описание, рекомендации, контроль</vt:lpstr>
      <vt:lpstr>Промышленный СОВ – глубина проработки событий </vt:lpstr>
      <vt:lpstr>Создание шаблонов политик - Экспорт политики безопасности</vt:lpstr>
      <vt:lpstr>Возможности интеграции – API и коннекторы</vt:lpstr>
      <vt:lpstr>Встроенная корреляция и передача в SIEM</vt:lpstr>
      <vt:lpstr>PowerPoint Presentation</vt:lpstr>
      <vt:lpstr>PowerPoint Presentation</vt:lpstr>
      <vt:lpstr>PowerPoint Presentation</vt:lpstr>
    </vt:vector>
  </TitlesOfParts>
  <Company>Kaspersky 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Kvasov</dc:creator>
  <cp:lastModifiedBy>Azat Shaykhutdinov</cp:lastModifiedBy>
  <cp:revision>185</cp:revision>
  <dcterms:created xsi:type="dcterms:W3CDTF">2019-05-29T15:08:53Z</dcterms:created>
  <dcterms:modified xsi:type="dcterms:W3CDTF">2021-03-17T09:47:36Z</dcterms:modified>
</cp:coreProperties>
</file>