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3" r:id="rId2"/>
    <p:sldMasterId id="2147483722" r:id="rId3"/>
    <p:sldMasterId id="2147483743" r:id="rId4"/>
    <p:sldMasterId id="2147483764" r:id="rId5"/>
    <p:sldMasterId id="2147483771" r:id="rId6"/>
    <p:sldMasterId id="2147483845" r:id="rId7"/>
    <p:sldMasterId id="2147483868" r:id="rId8"/>
    <p:sldMasterId id="2147483889" r:id="rId9"/>
  </p:sldMasterIdLst>
  <p:notesMasterIdLst>
    <p:notesMasterId r:id="rId21"/>
  </p:notesMasterIdLst>
  <p:handoutMasterIdLst>
    <p:handoutMasterId r:id="rId22"/>
  </p:handoutMasterIdLst>
  <p:sldIdLst>
    <p:sldId id="258" r:id="rId10"/>
    <p:sldId id="306" r:id="rId11"/>
    <p:sldId id="499" r:id="rId12"/>
    <p:sldId id="317" r:id="rId13"/>
    <p:sldId id="315" r:id="rId14"/>
    <p:sldId id="505" r:id="rId15"/>
    <p:sldId id="343" r:id="rId16"/>
    <p:sldId id="321" r:id="rId17"/>
    <p:sldId id="503" r:id="rId18"/>
    <p:sldId id="501" r:id="rId19"/>
    <p:sldId id="504" r:id="rId20"/>
  </p:sldIdLst>
  <p:sldSz cx="9144000" cy="5143500" type="screen16x9"/>
  <p:notesSz cx="6858000" cy="9144000"/>
  <p:embeddedFontLst>
    <p:embeddedFont>
      <p:font typeface="Rostelecom Basis" panose="020B0604020202020204" charset="0"/>
      <p:regular r:id="rId23"/>
      <p:bold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Helvetica Neue Medium" panose="020B0604020202020204" charset="0"/>
      <p:regular r:id="rId33"/>
    </p:embeddedFont>
    <p:embeddedFont>
      <p:font typeface="Basis Grotesque Pro" panose="020B060402020202020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stelecom Basis Medium" panose="020B0604020202020204" charset="0"/>
      <p:regular r:id="rId40"/>
    </p:embeddedFont>
    <p:embeddedFont>
      <p:font typeface="Basis Grotesque Pro Medium" panose="020B0604020202020204" charset="0"/>
      <p:regular r:id="rId41"/>
      <p:italic r:id="rId42"/>
    </p:embeddedFont>
  </p:embeddedFontLst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12"/>
    <a:srgbClr val="8600FF"/>
    <a:srgbClr val="FF8218"/>
    <a:srgbClr val="FFFFFF"/>
    <a:srgbClr val="001C45"/>
    <a:srgbClr val="273A64"/>
    <a:srgbClr val="FEFEFE"/>
    <a:srgbClr val="275392"/>
    <a:srgbClr val="65BBE9"/>
    <a:srgbClr val="979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47" autoAdjust="0"/>
  </p:normalViewPr>
  <p:slideViewPr>
    <p:cSldViewPr snapToGrid="0" snapToObjects="1">
      <p:cViewPr varScale="1">
        <p:scale>
          <a:sx n="93" d="100"/>
          <a:sy n="93" d="100"/>
        </p:scale>
        <p:origin x="102" y="2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7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BEBE-4480-C44C-9C62-388EF42AD068}" type="datetimeFigureOut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3/17/2021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624BE-4E4F-A141-A6D4-0106257B5BE2}" type="slidenum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‹#›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442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33539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defTabSz="171450" latinLnBrk="0">
      <a:lnSpc>
        <a:spcPct val="117999"/>
      </a:lnSpc>
      <a:defRPr sz="825" b="0" i="0">
        <a:latin typeface="Arial Regular" charset="0"/>
        <a:ea typeface="Arial Regular" charset="0"/>
        <a:cs typeface="Arial Regular" charset="0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01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55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38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3.emf"/><Relationship Id="rId4" Type="http://schemas.microsoft.com/office/2007/relationships/hdphoto" Target="../media/hdphoto2.wdp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svg"/><Relationship Id="rId4" Type="http://schemas.openxmlformats.org/officeDocument/2006/relationships/image" Target="../media/image17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sv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 Символ «Ростелеком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3B0135-AD67-44A2-B456-0DEAAF652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922" y="1780408"/>
            <a:ext cx="954156" cy="15826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1">
            <a:extLst>
              <a:ext uri="{FF2B5EF4-FFF2-40B4-BE49-F238E27FC236}">
                <a16:creationId xmlns:a16="http://schemas.microsoft.com/office/drawing/2014/main" id="{01D8B5CF-86D3-4C23-9345-61601C7EE5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8102BAB2-1FB9-2C4D-A635-4EEE12DE7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2073B4-36FF-CD48-9214-15F540603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4698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3582E-4667-45AA-949A-3B9913BC33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6"/>
            <a:ext cx="9163050" cy="51271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14CDB933-D89F-4977-867F-205AB1B6C30C}"/>
              </a:ext>
            </a:extLst>
          </p:cNvPr>
          <p:cNvSpPr txBox="1">
            <a:spLocks/>
          </p:cNvSpPr>
          <p:nvPr userDrawn="1"/>
        </p:nvSpPr>
        <p:spPr>
          <a:xfrm>
            <a:off x="442248" y="1926837"/>
            <a:ext cx="1584196" cy="263149"/>
          </a:xfrm>
          <a:prstGeom prst="rect">
            <a:avLst/>
          </a:prstGeom>
          <a:solidFill>
            <a:srgbClr val="FF4F12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Центральный офис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C8F2F146-BD40-4DFA-AFE6-073C5112BEAB}"/>
              </a:ext>
            </a:extLst>
          </p:cNvPr>
          <p:cNvSpPr txBox="1">
            <a:spLocks/>
          </p:cNvSpPr>
          <p:nvPr userDrawn="1"/>
        </p:nvSpPr>
        <p:spPr>
          <a:xfrm>
            <a:off x="442248" y="2185583"/>
            <a:ext cx="2582416" cy="541687"/>
          </a:xfrm>
          <a:prstGeom prst="rect">
            <a:avLst/>
          </a:prstGeom>
          <a:solidFill>
            <a:srgbClr val="FF4F12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125009 г. Москва, </a:t>
            </a:r>
            <a:br>
              <a:rPr lang="ru-RU" sz="1600" dirty="0">
                <a:solidFill>
                  <a:schemeClr val="bg1"/>
                </a:solidFill>
                <a:latin typeface="Rostelecom Basis Medium" panose="020B0603030604040103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Никитский переулок, 7с1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2B6E5F7B-C967-4A4E-81B8-81E9F17855B6}"/>
              </a:ext>
            </a:extLst>
          </p:cNvPr>
          <p:cNvSpPr txBox="1">
            <a:spLocks/>
          </p:cNvSpPr>
          <p:nvPr userDrawn="1"/>
        </p:nvSpPr>
        <p:spPr>
          <a:xfrm>
            <a:off x="442248" y="2724397"/>
            <a:ext cx="1706116" cy="263149"/>
          </a:xfrm>
          <a:prstGeom prst="rect">
            <a:avLst/>
          </a:prstGeom>
          <a:solidFill>
            <a:srgbClr val="FF4F12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+7 (499) 755-07-70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90E83726-DD62-4DBB-B1FE-2C4E9CDA2D5F}"/>
              </a:ext>
            </a:extLst>
          </p:cNvPr>
          <p:cNvSpPr txBox="1">
            <a:spLocks/>
          </p:cNvSpPr>
          <p:nvPr userDrawn="1"/>
        </p:nvSpPr>
        <p:spPr>
          <a:xfrm>
            <a:off x="442248" y="2984673"/>
            <a:ext cx="1415652" cy="263149"/>
          </a:xfrm>
          <a:prstGeom prst="rect">
            <a:avLst/>
          </a:prstGeom>
          <a:solidFill>
            <a:srgbClr val="FF4F12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info@rt-solar.ru </a:t>
            </a:r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30F86DC5-A29C-4B86-8CA5-CA14EF8DD464}"/>
              </a:ext>
            </a:extLst>
          </p:cNvPr>
          <p:cNvSpPr txBox="1">
            <a:spLocks/>
          </p:cNvSpPr>
          <p:nvPr userDrawn="1"/>
        </p:nvSpPr>
        <p:spPr>
          <a:xfrm>
            <a:off x="442248" y="230065"/>
            <a:ext cx="3249332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24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42248795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8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1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627464-4DF3-4FC8-880D-58557C49774A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33748" y="929822"/>
            <a:ext cx="4829132" cy="707886"/>
          </a:xfrm>
          <a:prstGeom prst="rect">
            <a:avLst/>
          </a:prstGeom>
          <a:solidFill>
            <a:schemeClr val="bg1"/>
          </a:solidFill>
        </p:spPr>
        <p:txBody>
          <a:bodyPr lIns="36000" tIns="216000" bIns="144000" anchor="ctr" anchorCtr="0"/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C808EA-0532-4C80-89C6-45F393E5DD3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33749" y="614175"/>
            <a:ext cx="1649051" cy="320088"/>
          </a:xfrm>
          <a:prstGeom prst="rect">
            <a:avLst/>
          </a:prstGeom>
          <a:solidFill>
            <a:schemeClr val="bg1"/>
          </a:solidFill>
        </p:spPr>
        <p:txBody>
          <a:bodyPr lIns="54000" tIns="180000" bIns="144000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81AC9F-CEA8-40C6-B6ED-9C52420775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41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6" y="230068"/>
            <a:ext cx="8219999" cy="4247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84166" y="4689922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25" smtClean="0"/>
              <a:t>‹#›</a:t>
            </a:fld>
            <a:endParaRPr lang="ru-RU" sz="112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1" y="4538495"/>
            <a:ext cx="1415955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46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 Символ «Ростелеком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3B0135-AD67-44A2-B456-0DEAAF652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922" y="1780408"/>
            <a:ext cx="954156" cy="15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3307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25EE6B-088F-4784-ADF3-2B5CA73E1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" r="4835"/>
          <a:stretch/>
        </p:blipFill>
        <p:spPr>
          <a:xfrm>
            <a:off x="1917791" y="-6438"/>
            <a:ext cx="7231039" cy="515628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8BC8B1-CEB5-401A-B9E7-9E043216F63C}"/>
              </a:ext>
            </a:extLst>
          </p:cNvPr>
          <p:cNvSpPr/>
          <p:nvPr userDrawn="1"/>
        </p:nvSpPr>
        <p:spPr>
          <a:xfrm>
            <a:off x="3540510" y="1524"/>
            <a:ext cx="5608320" cy="5141976"/>
          </a:xfrm>
          <a:prstGeom prst="rect">
            <a:avLst/>
          </a:prstGeom>
          <a:solidFill>
            <a:srgbClr val="001C45">
              <a:alpha val="3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-6178" y="-6439"/>
            <a:ext cx="6369607" cy="5155709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59041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-6178" y="-6439"/>
            <a:ext cx="6369607" cy="5155709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2E0083F-874C-43F9-8135-355E38DE3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 b="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61755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1">
            <a:extLst>
              <a:ext uri="{FF2B5EF4-FFF2-40B4-BE49-F238E27FC236}">
                <a16:creationId xmlns:a16="http://schemas.microsoft.com/office/drawing/2014/main" id="{432058D7-0CDD-4594-9CB0-7A77086A5F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-6178" y="-6439"/>
            <a:ext cx="6369607" cy="5155709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65B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532E21D-1451-2741-BE0C-891390FA1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1C3D3B-4C5E-F54D-843F-6DA264429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1105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1">
            <a:extLst>
              <a:ext uri="{FF2B5EF4-FFF2-40B4-BE49-F238E27FC236}">
                <a16:creationId xmlns:a16="http://schemas.microsoft.com/office/drawing/2014/main" id="{01D8B5CF-86D3-4C23-9345-61601C7EE5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-6178" y="-6439"/>
            <a:ext cx="6369607" cy="5155709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8102BAB2-1FB9-2C4D-A635-4EEE12DE7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2073B4-36FF-CD48-9214-15F540603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1619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-6178" y="-6439"/>
            <a:ext cx="6369607" cy="5155709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3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53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3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0137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6438"/>
            <a:ext cx="6369607" cy="5150838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F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2967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3">
    <p:bg>
      <p:bgPr>
        <a:solidFill>
          <a:srgbClr val="77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5DF24D8D-5C2A-42A5-9F06-F7DE93ECD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732EA3-7D9A-4AED-B22E-01D8EC899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5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439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A8B788E-4662-C149-9FD0-5D07E6A00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1785AB-A91E-9240-890A-FC4A26A5C5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5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8989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5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E816F5B0-71FA-E24F-97F8-2B47D06EB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3C414D-C187-554B-AE68-DD2AA7439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5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4173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34BDD16-C644-6C4A-968E-7ADE210F4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1FBC7B-C5E5-614C-B9A1-1E8E8E7C20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5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6076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7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5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60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8">
    <p:bg>
      <p:bgPr>
        <a:solidFill>
          <a:srgbClr val="FF4F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5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234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2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chemeClr val="bg1"/>
                </a:solidFill>
              </a:rPr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307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8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3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F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34388817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9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4F1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4F1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215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6" y="230068"/>
            <a:ext cx="8219999" cy="4247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1" y="4538495"/>
            <a:ext cx="1415955" cy="36462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6" y="4689922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25" smtClean="0"/>
              <a:t>‹#›</a:t>
            </a:fld>
            <a:endParaRPr lang="ru-RU" sz="1125" dirty="0"/>
          </a:p>
        </p:txBody>
      </p:sp>
    </p:spTree>
    <p:extLst>
      <p:ext uri="{BB962C8B-B14F-4D97-AF65-F5344CB8AC3E}">
        <p14:creationId xmlns:p14="http://schemas.microsoft.com/office/powerpoint/2010/main" val="377848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6A25AB8-8BA2-470C-932E-C31EBA09C974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428370" y="1096169"/>
            <a:ext cx="8226735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BB7411CB-48D6-9748-B220-D4EF5B68A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6" y="230068"/>
            <a:ext cx="8219999" cy="4247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384166" y="4689922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25" smtClean="0"/>
              <a:t>‹#›</a:t>
            </a:fld>
            <a:endParaRPr lang="ru-RU" sz="112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1" y="4538495"/>
            <a:ext cx="1415955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7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167798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02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8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78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2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2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chemeClr val="bg1"/>
                </a:solidFill>
              </a:rPr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1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3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0D5E61-9781-4A4F-8468-E01C36F43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167798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02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89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3">
    <p:bg>
      <p:bgPr>
        <a:solidFill>
          <a:srgbClr val="77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5DF24D8D-5C2A-42A5-9F06-F7DE93ECD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732EA3-7D9A-4AED-B22E-01D8EC899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1902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8E98B-4B8E-4EA3-AAF6-3ABA47E16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95" y="1865313"/>
            <a:ext cx="3504275" cy="124504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Основное сообщение слайда, более важную мысль и идею можно дополнительно выделить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F3EA056-A9D0-4391-9B78-1C4C6780A8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378" y="1174654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60DF90D-A1E6-1D4A-9294-67E6DC82C2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881" y="1865313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Она не должна быстро надоесть. </a:t>
            </a:r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06321E22-99EF-264D-BC59-6843D838A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2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419AA77-1B10-4BE7-A3FA-ECCBB414AE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0714" y="102387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3C3DD05-4AC4-4701-97B7-7E591F86EA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9069" y="102020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3CEF8F0-7B7B-4062-B8A2-D186D891FB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6228" y="2692921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8290962-CC68-4919-927C-CF7885853C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746" y="2698429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B9A8657-207A-4853-95E1-E540B43D1D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D44BA8D-8FF8-43F4-B1C0-7AFAD66A1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71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«Ростелеком», вероятно, должна быть более нейтральной. 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F89E4921-2495-7F40-B70F-2E42942CC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70CF042-EB6B-6046-A4F3-56033B7C9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70003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4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4AAC46A-98FE-534D-AF70-7FCE50D77F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4570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58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33E436C-0090-4DB1-AFB6-759538D3FF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5776" y="130941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86DEE-A023-4605-92CA-F3B6FB7F85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104" y="130574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316294A-1218-493B-8A6B-D3AF9A524C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3329" y="1309447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5043173-0C8E-4088-B0A0-EEA5A37470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2013558"/>
            <a:ext cx="2026968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3D982E-A51C-4B46-8B03-D9F75FDBF6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5776" y="2018121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48B7D0-DBC4-4EDA-AF42-18891E571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2687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7980FAE-5EBE-AE4F-9722-32BF472E2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">
            <a:extLst>
              <a:ext uri="{FF2B5EF4-FFF2-40B4-BE49-F238E27FC236}">
                <a16:creationId xmlns:a16="http://schemas.microsoft.com/office/drawing/2014/main" id="{516D5CD8-6CFC-404E-994F-C897A4A33828}"/>
              </a:ext>
            </a:extLst>
          </p:cNvPr>
          <p:cNvCxnSpPr/>
          <p:nvPr userDrawn="1"/>
        </p:nvCxnSpPr>
        <p:spPr>
          <a:xfrm>
            <a:off x="440464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6">
            <a:extLst>
              <a:ext uri="{FF2B5EF4-FFF2-40B4-BE49-F238E27FC236}">
                <a16:creationId xmlns:a16="http://schemas.microsoft.com/office/drawing/2014/main" id="{9979B911-F986-4717-B5EC-B31AD8F250E5}"/>
              </a:ext>
            </a:extLst>
          </p:cNvPr>
          <p:cNvCxnSpPr/>
          <p:nvPr userDrawn="1"/>
        </p:nvCxnSpPr>
        <p:spPr>
          <a:xfrm>
            <a:off x="3294954" y="1249638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cxnSp>
        <p:nvCxnSpPr>
          <p:cNvPr id="16" name="Прямая соединительная линия 22">
            <a:extLst>
              <a:ext uri="{FF2B5EF4-FFF2-40B4-BE49-F238E27FC236}">
                <a16:creationId xmlns:a16="http://schemas.microsoft.com/office/drawing/2014/main" id="{63BFA849-6A42-41A0-B1E4-DC9521C8FFD1}"/>
              </a:ext>
            </a:extLst>
          </p:cNvPr>
          <p:cNvCxnSpPr/>
          <p:nvPr userDrawn="1"/>
        </p:nvCxnSpPr>
        <p:spPr>
          <a:xfrm>
            <a:off x="6155489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3FAAB3-2D08-4C80-A4DF-1C5081A444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310788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ECFBB4F-4E32-4FDF-AE9A-0093733B5D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954" y="1324615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FE44916-8FA1-42E8-84AC-6405B960F7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1319917"/>
            <a:ext cx="2439780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F7C68785-B95F-DE42-B7EA-52708B117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5DA647-F18C-46B5-9842-FB154553F2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011076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8105C4-90D0-4DCA-838E-99A693116F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015639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E8CE37-87D2-46D8-A043-BF515B11C5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0205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6978A-B321-46CC-8EAD-8EE3B46873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104" y="1539875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 задача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A64C352-769B-42F4-82BF-88CCE3A310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2460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2 задача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C3CC3BE-1DDC-4C9D-AE93-E95D498B8A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4805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3 задача</a:t>
            </a:r>
            <a:endParaRPr lang="en-US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95E341E8-5D5B-9E41-9286-773A6F21F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67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пля 28">
            <a:extLst>
              <a:ext uri="{FF2B5EF4-FFF2-40B4-BE49-F238E27FC236}">
                <a16:creationId xmlns:a16="http://schemas.microsoft.com/office/drawing/2014/main" id="{E4D97FBF-DE83-4BF7-AD76-FC553196EADD}"/>
              </a:ext>
            </a:extLst>
          </p:cNvPr>
          <p:cNvSpPr/>
          <p:nvPr userDrawn="1"/>
        </p:nvSpPr>
        <p:spPr>
          <a:xfrm rot="13500000" flipH="1">
            <a:off x="3232233" y="1301759"/>
            <a:ext cx="626209" cy="626209"/>
          </a:xfrm>
          <a:prstGeom prst="teardrop">
            <a:avLst/>
          </a:prstGeom>
          <a:solidFill>
            <a:srgbClr val="8600FF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cxnSp>
        <p:nvCxnSpPr>
          <p:cNvPr id="14" name="Прямая соединительная линия 9">
            <a:extLst>
              <a:ext uri="{FF2B5EF4-FFF2-40B4-BE49-F238E27FC236}">
                <a16:creationId xmlns:a16="http://schemas.microsoft.com/office/drawing/2014/main" id="{8BBC4119-2CEF-416F-BFC2-9491E369F32B}"/>
              </a:ext>
            </a:extLst>
          </p:cNvPr>
          <p:cNvCxnSpPr>
            <a:cxnSpLocks/>
          </p:cNvCxnSpPr>
          <p:nvPr/>
        </p:nvCxnSpPr>
        <p:spPr>
          <a:xfrm>
            <a:off x="494195" y="2050827"/>
            <a:ext cx="7995255" cy="0"/>
          </a:xfrm>
          <a:prstGeom prst="line">
            <a:avLst/>
          </a:prstGeom>
          <a:noFill/>
          <a:ln w="25400" cap="rnd" cmpd="sng" algn="ctr">
            <a:solidFill>
              <a:sysClr val="window" lastClr="FFFFFF">
                <a:lumMod val="85000"/>
              </a:sysClr>
            </a:solidFill>
            <a:prstDash val="sysDot"/>
            <a:miter lim="800000"/>
          </a:ln>
          <a:effectLst/>
        </p:spPr>
      </p:cxnSp>
      <p:sp>
        <p:nvSpPr>
          <p:cNvPr id="15" name="Капля 28">
            <a:extLst>
              <a:ext uri="{FF2B5EF4-FFF2-40B4-BE49-F238E27FC236}">
                <a16:creationId xmlns:a16="http://schemas.microsoft.com/office/drawing/2014/main" id="{7AB9217F-B3AA-4499-8918-02504E3854EA}"/>
              </a:ext>
            </a:extLst>
          </p:cNvPr>
          <p:cNvSpPr/>
          <p:nvPr userDrawn="1"/>
        </p:nvSpPr>
        <p:spPr>
          <a:xfrm rot="13500000" flipH="1">
            <a:off x="5970572" y="1301959"/>
            <a:ext cx="626209" cy="626209"/>
          </a:xfrm>
          <a:prstGeom prst="teardrop">
            <a:avLst/>
          </a:prstGeom>
          <a:solidFill>
            <a:srgbClr val="86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F8540-D8AA-433F-9A94-561CDDCB96B1}"/>
              </a:ext>
            </a:extLst>
          </p:cNvPr>
          <p:cNvSpPr txBox="1"/>
          <p:nvPr/>
        </p:nvSpPr>
        <p:spPr>
          <a:xfrm>
            <a:off x="6082642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02825-B3D8-41E5-A7BD-6F7BD6AD6009}"/>
              </a:ext>
            </a:extLst>
          </p:cNvPr>
          <p:cNvSpPr txBox="1"/>
          <p:nvPr/>
        </p:nvSpPr>
        <p:spPr>
          <a:xfrm>
            <a:off x="3352978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2</a:t>
            </a:r>
          </a:p>
        </p:txBody>
      </p:sp>
      <p:sp>
        <p:nvSpPr>
          <p:cNvPr id="19" name="Капля 33">
            <a:extLst>
              <a:ext uri="{FF2B5EF4-FFF2-40B4-BE49-F238E27FC236}">
                <a16:creationId xmlns:a16="http://schemas.microsoft.com/office/drawing/2014/main" id="{EE02C1C3-A6D9-4F5C-A166-8881FFEEA90F}"/>
              </a:ext>
            </a:extLst>
          </p:cNvPr>
          <p:cNvSpPr/>
          <p:nvPr/>
        </p:nvSpPr>
        <p:spPr>
          <a:xfrm rot="13500000" flipH="1">
            <a:off x="475297" y="1301960"/>
            <a:ext cx="626209" cy="626209"/>
          </a:xfrm>
          <a:prstGeom prst="teardrop">
            <a:avLst/>
          </a:prstGeom>
          <a:solidFill>
            <a:srgbClr val="8600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2B9A36-EFD3-4768-A25A-CC5F689F06AF}"/>
              </a:ext>
            </a:extLst>
          </p:cNvPr>
          <p:cNvSpPr txBox="1"/>
          <p:nvPr/>
        </p:nvSpPr>
        <p:spPr>
          <a:xfrm>
            <a:off x="573299" y="1406457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34070FCF-8B05-8C46-817E-AE4CEBE76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47523-D8F1-694C-96ED-F2DF28D7E4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266581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B7F11DE-E0EF-B14E-9C71-A45EA4883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271144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06AD194-77AF-D74B-B7EA-7088EF6C5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275710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7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EC35377-6FFC-40C5-8C38-738E4C35F8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5" y="2700979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Константин Константинов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8A2625-C07A-4B3A-B57C-9F8552CC96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115" y="3117578"/>
            <a:ext cx="3014704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Старший специалист по упаковке рождественских подарков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2FC4F77-BB3B-4549-B145-6F14EBE2D8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32112" y="2705546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Анастасия Анастасьева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4CF0B9A-CF3D-4796-9ADF-F627118A73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2111" y="3122145"/>
            <a:ext cx="3815065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Младший помощник старшего специалиста по упаковке рождественских подарков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94A5D958-DC17-F34A-8350-8BE40500459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9322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DEEB905D-6119-9C48-9CC9-EFC9769AC71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32111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1AADF589-483D-1C4C-A59F-8FAFB45F2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617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DFDE3-107D-4511-B8CB-266163CE15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35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  <a:endParaRPr lang="en-US" dirty="0"/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2AE2FA18-0952-694B-A56A-B4966255D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2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A433BFB-4227-4636-BAD8-A7867001BE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88640" y="0"/>
            <a:ext cx="3356947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52EBDB49-F5EC-3C41-926A-83AB7D978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3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0471E8C-C37E-41C7-8D4F-AB3BF500F6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99DFE334-2E71-C242-9953-F8B6423EC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081727A-2C0D-479E-BE07-8D2201F9E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AD3E0B2-5BAF-4869-8191-A527EE2249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7084BB5-6F13-489D-B5F7-8EBCBAA8A7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4F12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</a:t>
            </a:r>
            <a:endParaRPr lang="ru-RU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br>
              <a:rPr lang="ru-RU" dirty="0"/>
            </a:br>
            <a:r>
              <a:rPr lang="ru-RU" dirty="0"/>
              <a:t>Никитский переулок, 7с1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7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A8B788E-4662-C149-9FD0-5D07E6A00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1785AB-A91E-9240-890A-FC4A26A5C5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8995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365E7D-D762-476B-BED8-181F6A680F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6960" y="0"/>
            <a:ext cx="578862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Никитский переулок, 7с1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4F12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</a:t>
            </a:r>
            <a:endParaRPr lang="ru-RU" dirty="0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0D7654A2-31BB-AF4B-BFD0-3F939EC66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44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B359433-4E10-4A5C-97A7-B5EC5BF39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1586" y="-1"/>
            <a:ext cx="5822414" cy="5144400"/>
          </a:xfrm>
          <a:custGeom>
            <a:avLst/>
            <a:gdLst>
              <a:gd name="connsiteX0" fmla="*/ 0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0 w 5822414"/>
              <a:gd name="connsiteY4" fmla="*/ 0 h 5144400"/>
              <a:gd name="connsiteX0" fmla="*/ 2440236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2440236 w 5822414"/>
              <a:gd name="connsiteY4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14" h="5144400">
                <a:moveTo>
                  <a:pt x="2440236" y="0"/>
                </a:moveTo>
                <a:lnTo>
                  <a:pt x="5822414" y="0"/>
                </a:lnTo>
                <a:lnTo>
                  <a:pt x="5822414" y="5144400"/>
                </a:lnTo>
                <a:lnTo>
                  <a:pt x="0" y="5144400"/>
                </a:lnTo>
                <a:lnTo>
                  <a:pt x="24402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br>
              <a:rPr lang="ru-RU" dirty="0"/>
            </a:br>
            <a:r>
              <a:rPr lang="ru-RU" dirty="0"/>
              <a:t>Никитский переулок, 7с1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4F12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 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3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5EBF96-DED7-470C-A4B3-E643079C8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2382"/>
          <a:stretch/>
        </p:blipFill>
        <p:spPr>
          <a:xfrm>
            <a:off x="2889622" y="-11949"/>
            <a:ext cx="6254377" cy="5155449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185583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/>
              <a:t>125009 г. Москва, </a:t>
            </a:r>
            <a:br>
              <a:rPr lang="ru-RU" sz="1600" dirty="0"/>
            </a:br>
            <a:r>
              <a:rPr lang="ru-RU" sz="1600" dirty="0"/>
              <a:t>Никитский переулок, 7с1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73963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+7 (499 755-07-70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303801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info@rt-solar.ru 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A08E2158-ED0F-404B-9DB7-34B82A9B7DB8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Вопросы спикерам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03CFE7-10D9-44E7-B08D-38C1D62EFB68}"/>
              </a:ext>
            </a:extLst>
          </p:cNvPr>
          <p:cNvSpPr/>
          <p:nvPr userDrawn="1"/>
        </p:nvSpPr>
        <p:spPr>
          <a:xfrm>
            <a:off x="347767" y="763074"/>
            <a:ext cx="3179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kumimoji="0" lang="ru-RU" sz="2000" b="0" i="0" u="none" strike="noStrike" kern="1200" cap="none" spc="0" normalizeH="0" baseline="0" dirty="0">
                <a:ln>
                  <a:noFill/>
                </a:ln>
                <a:solidFill>
                  <a:srgbClr val="FF4F12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Артем Кильдюшев</a:t>
            </a:r>
          </a:p>
          <a:p>
            <a:pPr algn="l">
              <a:spcAft>
                <a:spcPts val="0"/>
              </a:spcAft>
            </a:pPr>
            <a:endParaRPr kumimoji="0" lang="ru-RU" sz="1600" b="0" i="0" u="none" strike="noStrike" kern="1200" cap="none" spc="0" normalizeH="0" baseline="0" dirty="0">
              <a:ln>
                <a:noFill/>
              </a:ln>
              <a:solidFill>
                <a:srgbClr val="FF4F12"/>
              </a:solidFill>
              <a:effectLst/>
              <a:uFillTx/>
              <a:latin typeface="Rostelecom Basis Medium" panose="020B0503030604040103" pitchFamily="34" charset="0"/>
              <a:ea typeface="+mj-ea"/>
              <a:cs typeface="+mj-cs"/>
              <a:sym typeface="Helvetica Neue"/>
            </a:endParaRPr>
          </a:p>
          <a:p>
            <a:pPr algn="l">
              <a:spcAft>
                <a:spcPts val="0"/>
              </a:spcAft>
            </a:pPr>
            <a:r>
              <a:rPr kumimoji="0" lang="ru-RU" sz="12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Пресейл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-аналитик Solar JSOC </a:t>
            </a:r>
          </a:p>
          <a:p>
            <a:pPr algn="l">
              <a:spcAft>
                <a:spcPts val="0"/>
              </a:spcAft>
            </a:pP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компании «Ростелеком-</a:t>
            </a:r>
            <a:r>
              <a:rPr kumimoji="0" lang="ru-RU" sz="12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Солар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»</a:t>
            </a:r>
          </a:p>
        </p:txBody>
      </p:sp>
      <p:sp>
        <p:nvSpPr>
          <p:cNvPr id="26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-6179"/>
            <a:ext cx="5779243" cy="5155449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8692F9-B50A-4EB5-97C8-21DFB7725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6442" r="6415" b="6393"/>
          <a:stretch/>
        </p:blipFill>
        <p:spPr>
          <a:xfrm>
            <a:off x="433748" y="3443324"/>
            <a:ext cx="619158" cy="61915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003CFE7-10D9-44E7-B08D-38C1D62EFB68}"/>
              </a:ext>
            </a:extLst>
          </p:cNvPr>
          <p:cNvSpPr/>
          <p:nvPr userDrawn="1"/>
        </p:nvSpPr>
        <p:spPr>
          <a:xfrm>
            <a:off x="347767" y="1779946"/>
            <a:ext cx="347379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kumimoji="0" lang="ru-RU" sz="2000" b="0" i="0" u="none" strike="noStrike" kern="1200" cap="none" spc="0" normalizeH="0" baseline="0" dirty="0">
                <a:ln>
                  <a:noFill/>
                </a:ln>
                <a:solidFill>
                  <a:srgbClr val="FF4F12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Артем Кильдюшев</a:t>
            </a:r>
          </a:p>
          <a:p>
            <a:pPr algn="l">
              <a:spcAft>
                <a:spcPts val="0"/>
              </a:spcAft>
            </a:pPr>
            <a:endParaRPr kumimoji="0" lang="ru-RU" sz="500" b="0" i="0" u="none" strike="noStrike" kern="1200" cap="none" spc="0" normalizeH="0" baseline="0" dirty="0">
              <a:ln>
                <a:noFill/>
              </a:ln>
              <a:solidFill>
                <a:srgbClr val="FF4F12"/>
              </a:solidFill>
              <a:effectLst/>
              <a:uFillTx/>
              <a:latin typeface="Rostelecom Basis Medium" panose="020B0503030604040103" pitchFamily="34" charset="0"/>
              <a:ea typeface="+mj-ea"/>
              <a:cs typeface="+mj-cs"/>
              <a:sym typeface="Helvetica Neue"/>
            </a:endParaRPr>
          </a:p>
          <a:p>
            <a:pPr algn="l">
              <a:spcAft>
                <a:spcPts val="0"/>
              </a:spcAft>
            </a:pP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Руководитель группы </a:t>
            </a:r>
            <a:r>
              <a:rPr kumimoji="0" lang="ru-RU" sz="12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пресейла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 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Solar 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JSOC </a:t>
            </a:r>
          </a:p>
          <a:p>
            <a:pPr algn="l">
              <a:spcAft>
                <a:spcPts val="0"/>
              </a:spcAft>
            </a:pP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компании «Ростелеком-</a:t>
            </a:r>
            <a:r>
              <a:rPr kumimoji="0" lang="ru-RU" sz="12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Солар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stelecom Basis Medium" panose="020B0503030604040103" pitchFamily="34" charset="0"/>
                <a:ea typeface="+mj-ea"/>
                <a:cs typeface="+mj-cs"/>
                <a:sym typeface="Helvetica Neue"/>
              </a:rPr>
              <a:t>»</a:t>
            </a:r>
          </a:p>
        </p:txBody>
      </p:sp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3E6D0234-6D0F-4FFC-885D-A8FA84BB940D}"/>
              </a:ext>
            </a:extLst>
          </p:cNvPr>
          <p:cNvSpPr txBox="1">
            <a:spLocks/>
          </p:cNvSpPr>
          <p:nvPr userDrawn="1"/>
        </p:nvSpPr>
        <p:spPr>
          <a:xfrm>
            <a:off x="1219690" y="3394134"/>
            <a:ext cx="3905485" cy="61915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ea typeface="+mn-ea"/>
                <a:cs typeface="Segoe UI" pitchFamily="34" charset="0"/>
              </a:rPr>
              <a:t>Контакты </a:t>
            </a:r>
          </a:p>
          <a:p>
            <a:endParaRPr lang="ru-RU" sz="1600" dirty="0">
              <a:solidFill>
                <a:schemeClr val="bg1"/>
              </a:solidFill>
              <a:ea typeface="+mn-ea"/>
              <a:cs typeface="Segoe UI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68692F9-B50A-4EB5-97C8-21DFB7725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6442" r="6415" b="6393"/>
          <a:stretch/>
        </p:blipFill>
        <p:spPr>
          <a:xfrm>
            <a:off x="433748" y="3443324"/>
            <a:ext cx="619158" cy="619158"/>
          </a:xfrm>
          <a:prstGeom prst="rect">
            <a:avLst/>
          </a:prstGeom>
        </p:spPr>
      </p:pic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8F85598E-D3C2-451B-9F38-26C68EAD4F6F}"/>
              </a:ext>
            </a:extLst>
          </p:cNvPr>
          <p:cNvSpPr txBox="1">
            <a:spLocks/>
          </p:cNvSpPr>
          <p:nvPr userDrawn="1"/>
        </p:nvSpPr>
        <p:spPr>
          <a:xfrm>
            <a:off x="1219690" y="3887336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presale@rt-solar.ru</a:t>
            </a:r>
          </a:p>
        </p:txBody>
      </p:sp>
      <p:sp>
        <p:nvSpPr>
          <p:cNvPr id="33" name="Заголовок 17">
            <a:extLst>
              <a:ext uri="{FF2B5EF4-FFF2-40B4-BE49-F238E27FC236}">
                <a16:creationId xmlns:a16="http://schemas.microsoft.com/office/drawing/2014/main" id="{EFF02948-486A-464F-B1AA-156EF2A82C9C}"/>
              </a:ext>
            </a:extLst>
          </p:cNvPr>
          <p:cNvSpPr txBox="1">
            <a:spLocks/>
          </p:cNvSpPr>
          <p:nvPr userDrawn="1"/>
        </p:nvSpPr>
        <p:spPr>
          <a:xfrm>
            <a:off x="1216372" y="367545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+7 (499) 755-07-70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A08E2158-ED0F-404B-9DB7-34B82A9B7DB8}"/>
              </a:ext>
            </a:extLst>
          </p:cNvPr>
          <p:cNvSpPr txBox="1">
            <a:spLocks/>
          </p:cNvSpPr>
          <p:nvPr userDrawn="1"/>
        </p:nvSpPr>
        <p:spPr>
          <a:xfrm>
            <a:off x="433748" y="493535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Вопросы спикеру</a:t>
            </a:r>
          </a:p>
        </p:txBody>
      </p:sp>
    </p:spTree>
    <p:extLst>
      <p:ext uri="{BB962C8B-B14F-4D97-AF65-F5344CB8AC3E}">
        <p14:creationId xmlns:p14="http://schemas.microsoft.com/office/powerpoint/2010/main" val="4655636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935" y="-1"/>
            <a:ext cx="5965997" cy="5149272"/>
          </a:xfrm>
          <a:prstGeom prst="rect">
            <a:avLst/>
          </a:prstGeom>
        </p:spPr>
      </p:pic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7914" y="87764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Центральный офис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7914" y="1151633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/>
              <a:t>125009 г. Москва, </a:t>
            </a:r>
            <a:br>
              <a:rPr lang="ru-RU" sz="1600" dirty="0"/>
            </a:br>
            <a:r>
              <a:rPr lang="ru-RU" sz="1600" dirty="0"/>
              <a:t>Никитский переулок, 7с1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7914" y="170568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+7 (499) 755-07-70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7914" y="200406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info@rt-solar.ru 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  <p:sp>
        <p:nvSpPr>
          <p:cNvPr id="10" name="Заголовок 3"/>
          <p:cNvSpPr txBox="1">
            <a:spLocks/>
          </p:cNvSpPr>
          <p:nvPr userDrawn="1"/>
        </p:nvSpPr>
        <p:spPr>
          <a:xfrm>
            <a:off x="437914" y="2464474"/>
            <a:ext cx="3905485" cy="27367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ea typeface="+mn-ea"/>
                <a:cs typeface="Segoe UI" pitchFamily="34" charset="0"/>
              </a:rPr>
              <a:t>Узнать подробнее или заказать сервис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6442" r="6415" b="6393"/>
          <a:stretch/>
        </p:blipFill>
        <p:spPr>
          <a:xfrm>
            <a:off x="433748" y="3067017"/>
            <a:ext cx="1095918" cy="1095918"/>
          </a:xfrm>
          <a:prstGeom prst="rect">
            <a:avLst/>
          </a:prstGeo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7914" y="2771010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presale@rt-solar.ru</a:t>
            </a:r>
          </a:p>
        </p:txBody>
      </p:sp>
    </p:spTree>
    <p:extLst>
      <p:ext uri="{BB962C8B-B14F-4D97-AF65-F5344CB8AC3E}">
        <p14:creationId xmlns:p14="http://schemas.microsoft.com/office/powerpoint/2010/main" val="1752930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5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E816F5B0-71FA-E24F-97F8-2B47D06EB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3C414D-C187-554B-AE68-DD2AA7439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6785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34BDD16-C644-6C4A-968E-7ADE210F4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1FBC7B-C5E5-614C-B9A1-1E8E8E7C20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207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7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062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8">
    <p:bg>
      <p:bgPr>
        <a:solidFill>
          <a:srgbClr val="FF8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22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217" r="351" b="174"/>
          <a:stretch/>
        </p:blipFill>
        <p:spPr>
          <a:xfrm>
            <a:off x="-19050" y="-19050"/>
            <a:ext cx="9191626" cy="5162550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04942"/>
            <a:ext cx="1702841" cy="338554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390" r="351" b="174"/>
          <a:stretch/>
        </p:blipFill>
        <p:spPr>
          <a:xfrm>
            <a:off x="-1" y="-1"/>
            <a:ext cx="9184933" cy="5149272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11976"/>
            <a:ext cx="6368069" cy="5143418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4703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7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4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9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3A64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3A64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3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8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65040"/>
            <a:ext cx="4996878" cy="646331"/>
          </a:xfrm>
          <a:prstGeom prst="rect">
            <a:avLst/>
          </a:prstGeom>
          <a:solidFill>
            <a:srgbClr val="8600FF"/>
          </a:solidFill>
        </p:spPr>
        <p:txBody>
          <a:bodyPr lIns="54000" anchor="ctr"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6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539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539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2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8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0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9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53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0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24" y="-260"/>
            <a:ext cx="7713229" cy="5143760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8069" cy="51437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511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4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3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2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5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6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EFEFE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EFEFE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0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7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8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5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9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8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5AED8DF-49D6-402F-85EF-26DAEB2F7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2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 userDrawn="1"/>
        </p:nvSpPr>
        <p:spPr>
          <a:xfrm>
            <a:off x="0" y="-2"/>
            <a:ext cx="9144000" cy="5143501"/>
          </a:xfrm>
          <a:prstGeom prst="rect">
            <a:avLst/>
          </a:prstGeom>
          <a:gradFill>
            <a:gsLst>
              <a:gs pos="53000">
                <a:schemeClr val="tx1">
                  <a:alpha val="58000"/>
                  <a:lumMod val="92000"/>
                  <a:lumOff val="8000"/>
                </a:schemeClr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966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217" r="351" b="174"/>
          <a:stretch/>
        </p:blipFill>
        <p:spPr>
          <a:xfrm>
            <a:off x="-19050" y="-19050"/>
            <a:ext cx="9191626" cy="5162550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40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" y="176"/>
            <a:ext cx="9143374" cy="5143148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45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3">
            <a:extLst>
              <a:ext uri="{FF2B5EF4-FFF2-40B4-BE49-F238E27FC236}">
                <a16:creationId xmlns:a16="http://schemas.microsoft.com/office/drawing/2014/main" id="{39F39420-D8DC-754B-9143-295A29D60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DC316CD6-A01B-D24C-A53E-B4D85828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AE0FEE89-5861-CA47-9CDD-F1983CD313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3A6D1F0A-1E4D-7D49-82B2-EE7D3C949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7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3">
            <a:extLst>
              <a:ext uri="{FF2B5EF4-FFF2-40B4-BE49-F238E27FC236}">
                <a16:creationId xmlns:a16="http://schemas.microsoft.com/office/drawing/2014/main" id="{BBC2481A-3D46-3E4B-A8C8-43FE48BCD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F62473E5-88D7-2241-AEC0-05C556573E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0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02922D7C-4045-6F42-8CFA-2FB2EB71FB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01AB3E0F-1A42-FC4E-800E-CD9DA8505B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07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7E98B6B-359D-479D-8605-F984C751B1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A9F7BB9-31D6-CE4F-BED3-F0625BF690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BF15F118-A242-1C45-B8CC-7349A2EB4E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2406A369-BDD1-094B-9145-4FD86B7F90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1028BD2D-6933-CC49-9F0E-70D5D59B1C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6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A347AD39-108B-6C43-BF3D-DDCED6C166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BF01BA5D-90C2-9644-A2CC-002CED3DFC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1"/>
          <a:stretch/>
        </p:blipFill>
        <p:spPr>
          <a:xfrm>
            <a:off x="0" y="0"/>
            <a:ext cx="9158199" cy="5153025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3000">
                <a:schemeClr val="tx1">
                  <a:alpha val="58000"/>
                  <a:lumMod val="92000"/>
                  <a:lumOff val="8000"/>
                </a:schemeClr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815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245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143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6454609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0D5E61-9781-4A4F-8468-E01C36F43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159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167798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02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3168028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8E98B-4B8E-4EA3-AAF6-3ABA47E16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95" y="1865313"/>
            <a:ext cx="3504275" cy="124504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Основное сообщение слайда, более важную мысль и идею можно дополнительно выделить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F3EA056-A9D0-4391-9B78-1C4C6780A8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378" y="1174654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60DF90D-A1E6-1D4A-9294-67E6DC82C2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881" y="1865313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Она не должна быстро надоесть. </a:t>
            </a:r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06321E22-99EF-264D-BC59-6843D838A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986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419AA77-1B10-4BE7-A3FA-ECCBB414AE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0714" y="102387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3C3DD05-4AC4-4701-97B7-7E591F86EA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9069" y="102020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3CEF8F0-7B7B-4062-B8A2-D186D891FB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6228" y="2692921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8290962-CC68-4919-927C-CF7885853C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746" y="2698429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B9A8657-207A-4853-95E1-E540B43D1D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D44BA8D-8FF8-43F4-B1C0-7AFAD66A1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71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«Ростелеком», вероятно, должна быть более нейтральной. 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F89E4921-2495-7F40-B70F-2E42942CC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70CF042-EB6B-6046-A4F3-56033B7C9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70003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4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4AAC46A-98FE-534D-AF70-7FCE50D77F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4570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963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33E436C-0090-4DB1-AFB6-759538D3FF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5776" y="130941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86DEE-A023-4605-92CA-F3B6FB7F85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104" y="130574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316294A-1218-493B-8A6B-D3AF9A524C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3329" y="1309447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5043173-0C8E-4088-B0A0-EEA5A37470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2013558"/>
            <a:ext cx="2026968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3D982E-A51C-4B46-8B03-D9F75FDBF6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5776" y="2018121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48B7D0-DBC4-4EDA-AF42-18891E571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2687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7980FAE-5EBE-AE4F-9722-32BF472E2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8023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">
            <a:extLst>
              <a:ext uri="{FF2B5EF4-FFF2-40B4-BE49-F238E27FC236}">
                <a16:creationId xmlns:a16="http://schemas.microsoft.com/office/drawing/2014/main" id="{516D5CD8-6CFC-404E-994F-C897A4A33828}"/>
              </a:ext>
            </a:extLst>
          </p:cNvPr>
          <p:cNvCxnSpPr/>
          <p:nvPr userDrawn="1"/>
        </p:nvCxnSpPr>
        <p:spPr>
          <a:xfrm>
            <a:off x="440464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6">
            <a:extLst>
              <a:ext uri="{FF2B5EF4-FFF2-40B4-BE49-F238E27FC236}">
                <a16:creationId xmlns:a16="http://schemas.microsoft.com/office/drawing/2014/main" id="{9979B911-F986-4717-B5EC-B31AD8F250E5}"/>
              </a:ext>
            </a:extLst>
          </p:cNvPr>
          <p:cNvCxnSpPr/>
          <p:nvPr userDrawn="1"/>
        </p:nvCxnSpPr>
        <p:spPr>
          <a:xfrm>
            <a:off x="3294954" y="1249638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cxnSp>
        <p:nvCxnSpPr>
          <p:cNvPr id="16" name="Прямая соединительная линия 22">
            <a:extLst>
              <a:ext uri="{FF2B5EF4-FFF2-40B4-BE49-F238E27FC236}">
                <a16:creationId xmlns:a16="http://schemas.microsoft.com/office/drawing/2014/main" id="{63BFA849-6A42-41A0-B1E4-DC9521C8FFD1}"/>
              </a:ext>
            </a:extLst>
          </p:cNvPr>
          <p:cNvCxnSpPr/>
          <p:nvPr userDrawn="1"/>
        </p:nvCxnSpPr>
        <p:spPr>
          <a:xfrm>
            <a:off x="6155489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3FAAB3-2D08-4C80-A4DF-1C5081A444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310788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ECFBB4F-4E32-4FDF-AE9A-0093733B5D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954" y="1324615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FE44916-8FA1-42E8-84AC-6405B960F7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1319917"/>
            <a:ext cx="2439780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F7C68785-B95F-DE42-B7EA-52708B117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7881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5DA647-F18C-46B5-9842-FB154553F2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011076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8105C4-90D0-4DCA-838E-99A693116F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015639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E8CE37-87D2-46D8-A043-BF515B11C5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0205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6978A-B321-46CC-8EAD-8EE3B46873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104" y="1539875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 задача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A64C352-769B-42F4-82BF-88CCE3A310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2460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2 задача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C3CC3BE-1DDC-4C9D-AE93-E95D498B8A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4805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3 задача</a:t>
            </a:r>
            <a:endParaRPr lang="en-US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95E341E8-5D5B-9E41-9286-773A6F21F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038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2" t="8944" b="6764"/>
          <a:stretch/>
        </p:blipFill>
        <p:spPr>
          <a:xfrm flipH="1">
            <a:off x="4430022" y="-260"/>
            <a:ext cx="4761603" cy="5143760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8492" cy="51437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9054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пля 28">
            <a:extLst>
              <a:ext uri="{FF2B5EF4-FFF2-40B4-BE49-F238E27FC236}">
                <a16:creationId xmlns:a16="http://schemas.microsoft.com/office/drawing/2014/main" id="{E4D97FBF-DE83-4BF7-AD76-FC553196EADD}"/>
              </a:ext>
            </a:extLst>
          </p:cNvPr>
          <p:cNvSpPr/>
          <p:nvPr userDrawn="1"/>
        </p:nvSpPr>
        <p:spPr>
          <a:xfrm rot="13500000" flipH="1">
            <a:off x="3232233" y="1301759"/>
            <a:ext cx="626209" cy="626209"/>
          </a:xfrm>
          <a:prstGeom prst="teardrop">
            <a:avLst/>
          </a:prstGeom>
          <a:solidFill>
            <a:srgbClr val="8600FF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cxnSp>
        <p:nvCxnSpPr>
          <p:cNvPr id="14" name="Прямая соединительная линия 9">
            <a:extLst>
              <a:ext uri="{FF2B5EF4-FFF2-40B4-BE49-F238E27FC236}">
                <a16:creationId xmlns:a16="http://schemas.microsoft.com/office/drawing/2014/main" id="{8BBC4119-2CEF-416F-BFC2-9491E369F32B}"/>
              </a:ext>
            </a:extLst>
          </p:cNvPr>
          <p:cNvCxnSpPr>
            <a:cxnSpLocks/>
          </p:cNvCxnSpPr>
          <p:nvPr/>
        </p:nvCxnSpPr>
        <p:spPr>
          <a:xfrm>
            <a:off x="494195" y="2050827"/>
            <a:ext cx="7995255" cy="0"/>
          </a:xfrm>
          <a:prstGeom prst="line">
            <a:avLst/>
          </a:prstGeom>
          <a:noFill/>
          <a:ln w="25400" cap="rnd" cmpd="sng" algn="ctr">
            <a:solidFill>
              <a:sysClr val="window" lastClr="FFFFFF">
                <a:lumMod val="85000"/>
              </a:sysClr>
            </a:solidFill>
            <a:prstDash val="sysDot"/>
            <a:miter lim="800000"/>
          </a:ln>
          <a:effectLst/>
        </p:spPr>
      </p:cxnSp>
      <p:sp>
        <p:nvSpPr>
          <p:cNvPr id="15" name="Капля 28">
            <a:extLst>
              <a:ext uri="{FF2B5EF4-FFF2-40B4-BE49-F238E27FC236}">
                <a16:creationId xmlns:a16="http://schemas.microsoft.com/office/drawing/2014/main" id="{7AB9217F-B3AA-4499-8918-02504E3854EA}"/>
              </a:ext>
            </a:extLst>
          </p:cNvPr>
          <p:cNvSpPr/>
          <p:nvPr userDrawn="1"/>
        </p:nvSpPr>
        <p:spPr>
          <a:xfrm rot="13500000" flipH="1">
            <a:off x="5970572" y="1301959"/>
            <a:ext cx="626209" cy="626209"/>
          </a:xfrm>
          <a:prstGeom prst="teardrop">
            <a:avLst/>
          </a:prstGeom>
          <a:solidFill>
            <a:srgbClr val="86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F8540-D8AA-433F-9A94-561CDDCB96B1}"/>
              </a:ext>
            </a:extLst>
          </p:cNvPr>
          <p:cNvSpPr txBox="1"/>
          <p:nvPr/>
        </p:nvSpPr>
        <p:spPr>
          <a:xfrm>
            <a:off x="6082642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02825-B3D8-41E5-A7BD-6F7BD6AD6009}"/>
              </a:ext>
            </a:extLst>
          </p:cNvPr>
          <p:cNvSpPr txBox="1"/>
          <p:nvPr/>
        </p:nvSpPr>
        <p:spPr>
          <a:xfrm>
            <a:off x="3352978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2</a:t>
            </a:r>
          </a:p>
        </p:txBody>
      </p:sp>
      <p:sp>
        <p:nvSpPr>
          <p:cNvPr id="19" name="Капля 33">
            <a:extLst>
              <a:ext uri="{FF2B5EF4-FFF2-40B4-BE49-F238E27FC236}">
                <a16:creationId xmlns:a16="http://schemas.microsoft.com/office/drawing/2014/main" id="{EE02C1C3-A6D9-4F5C-A166-8881FFEEA90F}"/>
              </a:ext>
            </a:extLst>
          </p:cNvPr>
          <p:cNvSpPr/>
          <p:nvPr/>
        </p:nvSpPr>
        <p:spPr>
          <a:xfrm rot="13500000" flipH="1">
            <a:off x="475297" y="1301960"/>
            <a:ext cx="626209" cy="626209"/>
          </a:xfrm>
          <a:prstGeom prst="teardrop">
            <a:avLst/>
          </a:prstGeom>
          <a:solidFill>
            <a:srgbClr val="8600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2B9A36-EFD3-4768-A25A-CC5F689F06AF}"/>
              </a:ext>
            </a:extLst>
          </p:cNvPr>
          <p:cNvSpPr txBox="1"/>
          <p:nvPr/>
        </p:nvSpPr>
        <p:spPr>
          <a:xfrm>
            <a:off x="573299" y="1406457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34070FCF-8B05-8C46-817E-AE4CEBE76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47523-D8F1-694C-96ED-F2DF28D7E4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266581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B7F11DE-E0EF-B14E-9C71-A45EA4883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271144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06AD194-77AF-D74B-B7EA-7088EF6C5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275710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1922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EC35377-6FFC-40C5-8C38-738E4C35F8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5" y="2700979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Константин Константинов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8A2625-C07A-4B3A-B57C-9F8552CC96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115" y="3117578"/>
            <a:ext cx="3014704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Старший специалист по упаковке рождественских подарков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2FC4F77-BB3B-4549-B145-6F14EBE2D8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32112" y="2705546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Анастасия Анастасьева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4CF0B9A-CF3D-4796-9ADF-F627118A73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2111" y="3122145"/>
            <a:ext cx="3815065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Младший помощник старшего специалиста по упаковке рождественских подарков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94A5D958-DC17-F34A-8350-8BE40500459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9322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DEEB905D-6119-9C48-9CC9-EFC9769AC71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32111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1AADF589-483D-1C4C-A59F-8FAFB45F2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5322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DFDE3-107D-4511-B8CB-266163CE15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35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  <a:endParaRPr lang="en-US" dirty="0"/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2AE2FA18-0952-694B-A56A-B4966255D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982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A433BFB-4227-4636-BAD8-A7867001BE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88640" y="0"/>
            <a:ext cx="3356947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52EBDB49-F5EC-3C41-926A-83AB7D978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06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0471E8C-C37E-41C7-8D4F-AB3BF500F6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99DFE334-2E71-C242-9953-F8B6423EC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081727A-2C0D-479E-BE07-8D2201F9E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AD3E0B2-5BAF-4869-8191-A527EE2249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7084BB5-6F13-489D-B5F7-8EBCBAA8A7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</a:t>
            </a:r>
            <a:endParaRPr lang="ru-RU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br>
              <a:rPr lang="ru-RU" dirty="0"/>
            </a:br>
            <a:r>
              <a:rPr lang="ru-RU" dirty="0"/>
              <a:t>Никитский переулок, 7с1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365E7D-D762-476B-BED8-181F6A680F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6960" y="0"/>
            <a:ext cx="578862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Никитский переулок, 7с1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</a:t>
            </a:r>
            <a:endParaRPr lang="ru-RU" dirty="0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0D7654A2-31BB-AF4B-BFD0-3F939EC66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270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B359433-4E10-4A5C-97A7-B5EC5BF39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1586" y="-1"/>
            <a:ext cx="5822414" cy="5144400"/>
          </a:xfrm>
          <a:custGeom>
            <a:avLst/>
            <a:gdLst>
              <a:gd name="connsiteX0" fmla="*/ 0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0 w 5822414"/>
              <a:gd name="connsiteY4" fmla="*/ 0 h 5144400"/>
              <a:gd name="connsiteX0" fmla="*/ 2440236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2440236 w 5822414"/>
              <a:gd name="connsiteY4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14" h="5144400">
                <a:moveTo>
                  <a:pt x="2440236" y="0"/>
                </a:moveTo>
                <a:lnTo>
                  <a:pt x="5822414" y="0"/>
                </a:lnTo>
                <a:lnTo>
                  <a:pt x="5822414" y="5144400"/>
                </a:lnTo>
                <a:lnTo>
                  <a:pt x="0" y="5144400"/>
                </a:lnTo>
                <a:lnTo>
                  <a:pt x="24402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br>
              <a:rPr lang="ru-RU" dirty="0"/>
            </a:br>
            <a:r>
              <a:rPr lang="ru-RU" dirty="0"/>
              <a:t>Никитский переулок, 7с1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 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80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390" r="351" b="174"/>
          <a:stretch/>
        </p:blipFill>
        <p:spPr>
          <a:xfrm>
            <a:off x="-1" y="-1"/>
            <a:ext cx="9184933" cy="5149272"/>
          </a:xfrm>
          <a:prstGeom prst="rect">
            <a:avLst/>
          </a:prstGeom>
        </p:spPr>
      </p:pic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1159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Центральный офис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185583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/>
              <a:t>125009 г. Москва, </a:t>
            </a:r>
            <a:br>
              <a:rPr lang="ru-RU" sz="1600" dirty="0"/>
            </a:br>
            <a:r>
              <a:rPr lang="ru-RU" sz="1600" dirty="0"/>
              <a:t>Никитский переулок, 7с1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73963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+7 (499) 755-07-70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303801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8218"/>
                </a:solidFill>
              </a:rPr>
              <a:t>info@rt-solar.ru </a:t>
            </a:r>
          </a:p>
        </p:txBody>
      </p:sp>
    </p:spTree>
    <p:extLst>
      <p:ext uri="{BB962C8B-B14F-4D97-AF65-F5344CB8AC3E}">
        <p14:creationId xmlns:p14="http://schemas.microsoft.com/office/powerpoint/2010/main" val="136223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2" b="4093"/>
          <a:stretch/>
        </p:blipFill>
        <p:spPr>
          <a:xfrm>
            <a:off x="0" y="0"/>
            <a:ext cx="9163050" cy="5133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26837"/>
            <a:ext cx="1584196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Центральный офис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185583"/>
            <a:ext cx="2582416" cy="541687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125009 г. Москва,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Никитский переулок, 7с1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724397"/>
            <a:ext cx="1706116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+7 (499) 755-07-70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984673"/>
            <a:ext cx="1415652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info@rt-solar.ru </a:t>
            </a:r>
          </a:p>
        </p:txBody>
      </p:sp>
      <p:sp>
        <p:nvSpPr>
          <p:cNvPr id="19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2062132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78B5A76-6B83-4DB9-AA78-4ECE37F26C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248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35141216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557" y="2"/>
            <a:ext cx="5812443" cy="5143499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1"/>
            <a:ext cx="6368494" cy="5143761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3948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rgbClr val="FEFEFE"/>
                </a:solidFill>
              </a:rPr>
              <a:t>‹#›</a:t>
            </a:fld>
            <a:endParaRPr lang="ru-RU" dirty="0">
              <a:solidFill>
                <a:srgbClr val="FEFEFE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35104" y="781050"/>
            <a:ext cx="8310056" cy="13849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1200" b="0" i="0" kern="1200" dirty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en-US" sz="1200" b="0" i="0" kern="1200" dirty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endParaRPr lang="ru-RU" sz="1200" b="0" i="0" kern="1200" dirty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r>
              <a:rPr lang="ru-RU" sz="1200" b="0" i="0" kern="1200" dirty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  <a:p>
            <a:pPr algn="l"/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8218"/>
                </a:solidFill>
              </a:rPr>
              <a:t>О компании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5104" y="204248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3200" b="0" dirty="0">
                <a:solidFill>
                  <a:srgbClr val="FF8218"/>
                </a:solidFill>
                <a:latin typeface="Rostelecom Basis" panose="020B0604020202020204" charset="0"/>
              </a:rPr>
              <a:t>№</a:t>
            </a:r>
            <a:r>
              <a:rPr lang="ru-RU" sz="4000" b="0" baseline="0" dirty="0">
                <a:solidFill>
                  <a:srgbClr val="FF8218"/>
                </a:solidFill>
                <a:latin typeface="Rostelecom Basis" panose="020B0604020202020204" charset="0"/>
              </a:rPr>
              <a:t>1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на рынке сервисов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577761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8218"/>
                </a:solidFill>
                <a:latin typeface="Rostelecom Basis" panose="020B0604020202020204" charset="0"/>
              </a:rPr>
              <a:t>500</a:t>
            </a:r>
            <a:r>
              <a:rPr lang="ru-RU" sz="3600" b="0" dirty="0">
                <a:solidFill>
                  <a:srgbClr val="FF8218"/>
                </a:solidFill>
                <a:latin typeface="Rostelecom Basis" panose="020B0604020202020204" charset="0"/>
              </a:rPr>
              <a:t>+</a:t>
            </a:r>
            <a:endParaRPr lang="ru-RU" sz="40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экспертов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720418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8218"/>
                </a:solidFill>
                <a:latin typeface="Rostelecom Basis" panose="020B0604020202020204" charset="0"/>
              </a:rPr>
              <a:t>50</a:t>
            </a:r>
            <a:r>
              <a:rPr lang="ru-RU" sz="3600" b="0" dirty="0">
                <a:solidFill>
                  <a:srgbClr val="FF8218"/>
                </a:solidFill>
                <a:latin typeface="Rostelecom Basis" panose="020B0604020202020204" charset="0"/>
              </a:rPr>
              <a:t>+</a:t>
            </a:r>
            <a:endParaRPr lang="ru-RU" sz="36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клиентов из топ-100 российского бизнеса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35104" y="3239537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baseline="0" dirty="0">
                <a:solidFill>
                  <a:srgbClr val="FF8218"/>
                </a:solidFill>
                <a:latin typeface="Rostelecom Basis" panose="020B0604020202020204" charset="0"/>
              </a:rPr>
              <a:t>10</a:t>
            </a:r>
            <a:r>
              <a:rPr lang="ru-RU" sz="2000" b="0" baseline="0" dirty="0">
                <a:solidFill>
                  <a:srgbClr val="FF8218"/>
                </a:solidFill>
                <a:latin typeface="Rostelecom Basis" panose="020B0604020202020204" charset="0"/>
              </a:rPr>
              <a:t>минут</a:t>
            </a:r>
            <a:endParaRPr lang="ru-RU" sz="40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на обнаружение </a:t>
            </a:r>
            <a:r>
              <a:rPr lang="ru-RU" sz="1200" b="0" baseline="0" dirty="0" err="1">
                <a:solidFill>
                  <a:srgbClr val="FEFEFE"/>
                </a:solidFill>
                <a:latin typeface="Rostelecom Basis" panose="020B0604020202020204" charset="0"/>
              </a:rPr>
              <a:t>кибератаки</a:t>
            </a:r>
            <a:endParaRPr lang="ru-RU" sz="1200" b="0" baseline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577761" y="324307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FF8218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30</a:t>
            </a: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rgbClr val="FF8218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минут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на реагирование </a:t>
            </a:r>
            <a:b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</a:br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и защиту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20418" y="324307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8218"/>
                </a:solidFill>
                <a:latin typeface="Rostelecom Basis" panose="020B0604020202020204" charset="0"/>
              </a:rPr>
              <a:t>72</a:t>
            </a:r>
            <a:r>
              <a:rPr lang="ru-RU" sz="2000" b="0" dirty="0">
                <a:solidFill>
                  <a:srgbClr val="FF8218"/>
                </a:solidFill>
                <a:latin typeface="Rostelecom Basis" panose="020B0604020202020204" charset="0"/>
              </a:rPr>
              <a:t>млрд</a:t>
            </a:r>
            <a:endParaRPr lang="ru-RU" sz="20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анализируемых </a:t>
            </a:r>
            <a:b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</a:br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событий ИБ в сутки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25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Лицензии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5104" y="767410"/>
            <a:ext cx="8310056" cy="36086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None/>
            </a:pP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Лицензии «Ростелеком-Солар» (компания ПАО «Ростелеком»)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Минобороны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созданием средств защиты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использованием сведений, составляющих государственную тайну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разработку, производство и распространение шифровальных (криптографических) систем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технической защите конфиденциальности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разработке и производству средств защиты конфиденциальной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Соглашение с ФСБ России в рамках </a:t>
            </a: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ГосСОПКА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 о взаимодействии по предупреждению кибератак</a:t>
            </a:r>
          </a:p>
          <a:p>
            <a:pPr algn="l"/>
            <a:endParaRPr lang="ru-RU" sz="1050" b="0" dirty="0">
              <a:solidFill>
                <a:schemeClr val="tx1"/>
              </a:solidFill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27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17" y="4481733"/>
            <a:ext cx="241610" cy="408321"/>
          </a:xfrm>
          <a:prstGeom prst="rect">
            <a:avLst/>
          </a:prstGeom>
        </p:spPr>
      </p:pic>
      <p:sp>
        <p:nvSpPr>
          <p:cNvPr id="33" name="Прямоугольник 32"/>
          <p:cNvSpPr/>
          <p:nvPr userDrawn="1"/>
        </p:nvSpPr>
        <p:spPr>
          <a:xfrm>
            <a:off x="3675461" y="4617195"/>
            <a:ext cx="15007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ПАО «Ростелеком»</a:t>
            </a: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49" y="4469992"/>
            <a:ext cx="322241" cy="43180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5414814" y="4617195"/>
            <a:ext cx="15280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Филиалы </a:t>
            </a:r>
            <a:r>
              <a:rPr lang="en-US" sz="900" b="0" dirty="0">
                <a:latin typeface="Rostelecom Basis" panose="020B0604020202020204" charset="0"/>
              </a:rPr>
              <a:t>Solar JSOC</a:t>
            </a:r>
            <a:endParaRPr lang="ru-RU" sz="900" b="0" dirty="0">
              <a:latin typeface="Rostelecom Basis" panose="020B060402020202020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3" y="644497"/>
            <a:ext cx="7399535" cy="3893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Филиалы </a:t>
            </a:r>
            <a:r>
              <a:rPr lang="en-US" dirty="0">
                <a:solidFill>
                  <a:schemeClr val="tx1"/>
                </a:solidFill>
              </a:rPr>
              <a:t>Solar JSOC </a:t>
            </a:r>
            <a:r>
              <a:rPr lang="ru-RU" dirty="0">
                <a:solidFill>
                  <a:schemeClr val="tx1"/>
                </a:solidFill>
              </a:rPr>
              <a:t>и ПАО</a:t>
            </a:r>
            <a:r>
              <a:rPr lang="ru-RU" baseline="0" dirty="0">
                <a:solidFill>
                  <a:schemeClr val="tx1"/>
                </a:solidFill>
              </a:rPr>
              <a:t> «Ростелеком»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8E9A33CB-6E72-4D59-8F43-53EF1DAC45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55D3F2D1-ABB7-41C0-8D68-4ADBDAE08C2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8B6F4245-DCB9-493F-A627-533EBF8CFB0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829AE06-A076-471C-BCF7-2DEAF29E11C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246642" y="171848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B85FBA92-0725-49C8-BD91-4D7A18EF516A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245730" y="250603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0BD2CEA5-B3E3-4DB1-BDCA-F3424E731C1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244820" y="328810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BFD6960B-4F98-4144-9879-B029808DA76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060020" y="171757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07A5CF51-A89A-45AE-99CD-DB86EA28B34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059108" y="2505128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0E7EA7A7-F2E2-4CAA-B3C3-E50D17FD34DA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58198" y="3287199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B27E7-A134-40ED-A38C-BF6286B3CD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3" y="172107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8ED9EA7-B1A9-4DEC-8DEB-29994D3617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2" y="2508621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ABB1AC9-5E60-4EDC-A4BE-EA9E039F1D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6" y="328613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139CC07-D3B6-47BA-9E4C-8585D00E86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5748" y="1720167"/>
            <a:ext cx="1917677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93E0DE1-C1EF-4457-878C-8AB1BF8B88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30318" y="250771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A5CCEFC-99B1-47A4-A992-5359BF3A2B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0311" y="3285225"/>
            <a:ext cx="1913113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9C4C3AD-2D68-4706-BDF7-9BB5B07C62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39130" y="1719257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B3CB25D-EB39-4E8E-8804-9D0C936F82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43699" y="250680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AEB003-464C-4011-9C93-7F141601A2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43693" y="328431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22" name="Заголовок 17">
            <a:extLst>
              <a:ext uri="{FF2B5EF4-FFF2-40B4-BE49-F238E27FC236}">
                <a16:creationId xmlns:a16="http://schemas.microsoft.com/office/drawing/2014/main" id="{1979CB05-B189-8247-B6D0-11F5A9480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526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ACFD6A4-692D-45A4-9A94-5402E5BF45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FD5FE93B-B99F-264F-AAD0-6D74D8CB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1EBD49-1A7F-6B4D-A303-B87DE402767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0AFC779-D240-4643-939F-8C43B0FCF6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F864477-E0FA-A245-AD87-5A559B79FB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F683E2-6260-AA45-9DE0-D5D657B187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2" y="1721075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2782A4F-92F5-0546-ACAB-07684ED5FA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1" y="2508621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8CB05F8-068E-384C-B5A8-0B5C5EA37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5" y="3286133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8133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880535-C43E-49B9-939E-93A7B5D65B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5F20A0-5262-482D-A879-6645EDC598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4243E37A-C7DE-6D4C-9CCF-A77C9A2BD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882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5">
            <a:extLst>
              <a:ext uri="{FF2B5EF4-FFF2-40B4-BE49-F238E27FC236}">
                <a16:creationId xmlns:a16="http://schemas.microsoft.com/office/drawing/2014/main" id="{7E5F154A-D40D-4DCE-A405-401F2F25378A}"/>
              </a:ext>
            </a:extLst>
          </p:cNvPr>
          <p:cNvSpPr/>
          <p:nvPr/>
        </p:nvSpPr>
        <p:spPr>
          <a:xfrm>
            <a:off x="2538790" y="1203767"/>
            <a:ext cx="1712863" cy="1541991"/>
          </a:xfrm>
          <a:prstGeom prst="rect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Прямоугольник 18">
            <a:extLst>
              <a:ext uri="{FF2B5EF4-FFF2-40B4-BE49-F238E27FC236}">
                <a16:creationId xmlns:a16="http://schemas.microsoft.com/office/drawing/2014/main" id="{34A8B8BA-46B0-478F-BCCE-4658C512E644}"/>
              </a:ext>
            </a:extLst>
          </p:cNvPr>
          <p:cNvSpPr/>
          <p:nvPr/>
        </p:nvSpPr>
        <p:spPr>
          <a:xfrm>
            <a:off x="4704165" y="1203767"/>
            <a:ext cx="1712863" cy="1541991"/>
          </a:xfrm>
          <a:prstGeom prst="rect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3" name="Прямоугольник 21">
            <a:extLst>
              <a:ext uri="{FF2B5EF4-FFF2-40B4-BE49-F238E27FC236}">
                <a16:creationId xmlns:a16="http://schemas.microsoft.com/office/drawing/2014/main" id="{C07872DE-014D-412D-9C1C-784AC26D4166}"/>
              </a:ext>
            </a:extLst>
          </p:cNvPr>
          <p:cNvSpPr/>
          <p:nvPr/>
        </p:nvSpPr>
        <p:spPr>
          <a:xfrm>
            <a:off x="6813866" y="1203767"/>
            <a:ext cx="1712863" cy="1541991"/>
          </a:xfrm>
          <a:prstGeom prst="rect">
            <a:avLst/>
          </a:prstGeom>
          <a:solidFill>
            <a:srgbClr val="65BB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656EFCE6-7335-4BDB-9399-8ACE14D07B18}"/>
              </a:ext>
            </a:extLst>
          </p:cNvPr>
          <p:cNvSpPr/>
          <p:nvPr/>
        </p:nvSpPr>
        <p:spPr>
          <a:xfrm>
            <a:off x="435104" y="1203767"/>
            <a:ext cx="1712863" cy="1541991"/>
          </a:xfrm>
          <a:prstGeom prst="rect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Прямоугольник 13">
            <a:extLst>
              <a:ext uri="{FF2B5EF4-FFF2-40B4-BE49-F238E27FC236}">
                <a16:creationId xmlns:a16="http://schemas.microsoft.com/office/drawing/2014/main" id="{EEE8AD33-774C-4A79-8EA1-69DF96953614}"/>
              </a:ext>
            </a:extLst>
          </p:cNvPr>
          <p:cNvSpPr/>
          <p:nvPr/>
        </p:nvSpPr>
        <p:spPr>
          <a:xfrm>
            <a:off x="47481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1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9" name="Прямоугольник 17">
            <a:extLst>
              <a:ext uri="{FF2B5EF4-FFF2-40B4-BE49-F238E27FC236}">
                <a16:creationId xmlns:a16="http://schemas.microsoft.com/office/drawing/2014/main" id="{54BFDCDA-B448-4727-B7D2-0F8918B4FA09}"/>
              </a:ext>
            </a:extLst>
          </p:cNvPr>
          <p:cNvSpPr/>
          <p:nvPr/>
        </p:nvSpPr>
        <p:spPr>
          <a:xfrm>
            <a:off x="258553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2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2" name="Прямоугольник 20">
            <a:extLst>
              <a:ext uri="{FF2B5EF4-FFF2-40B4-BE49-F238E27FC236}">
                <a16:creationId xmlns:a16="http://schemas.microsoft.com/office/drawing/2014/main" id="{C8AAE6E9-DC14-41C2-B040-2166C8C89CD9}"/>
              </a:ext>
            </a:extLst>
          </p:cNvPr>
          <p:cNvSpPr/>
          <p:nvPr/>
        </p:nvSpPr>
        <p:spPr>
          <a:xfrm>
            <a:off x="4743873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3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5" name="Прямоугольник 23">
            <a:extLst>
              <a:ext uri="{FF2B5EF4-FFF2-40B4-BE49-F238E27FC236}">
                <a16:creationId xmlns:a16="http://schemas.microsoft.com/office/drawing/2014/main" id="{A85D6D4B-E77B-4246-9BC0-C77A93BEE9CB}"/>
              </a:ext>
            </a:extLst>
          </p:cNvPr>
          <p:cNvSpPr/>
          <p:nvPr/>
        </p:nvSpPr>
        <p:spPr>
          <a:xfrm>
            <a:off x="686764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4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6" name="Треугольник 2">
            <a:extLst>
              <a:ext uri="{FF2B5EF4-FFF2-40B4-BE49-F238E27FC236}">
                <a16:creationId xmlns:a16="http://schemas.microsoft.com/office/drawing/2014/main" id="{CDE19D12-D53A-4453-9052-0D4C4627E3C4}"/>
              </a:ext>
            </a:extLst>
          </p:cNvPr>
          <p:cNvSpPr/>
          <p:nvPr/>
        </p:nvSpPr>
        <p:spPr>
          <a:xfrm rot="5400000">
            <a:off x="2058032" y="1406863"/>
            <a:ext cx="359323" cy="191582"/>
          </a:xfrm>
          <a:prstGeom prst="triangle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7" name="Треугольник 24">
            <a:extLst>
              <a:ext uri="{FF2B5EF4-FFF2-40B4-BE49-F238E27FC236}">
                <a16:creationId xmlns:a16="http://schemas.microsoft.com/office/drawing/2014/main" id="{D433C6B3-5DE0-40FB-B028-C61DFFEA39E5}"/>
              </a:ext>
            </a:extLst>
          </p:cNvPr>
          <p:cNvSpPr/>
          <p:nvPr/>
        </p:nvSpPr>
        <p:spPr>
          <a:xfrm rot="5400000">
            <a:off x="4167036" y="1406863"/>
            <a:ext cx="359323" cy="191582"/>
          </a:xfrm>
          <a:prstGeom prst="triangle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8" name="Треугольник 25">
            <a:extLst>
              <a:ext uri="{FF2B5EF4-FFF2-40B4-BE49-F238E27FC236}">
                <a16:creationId xmlns:a16="http://schemas.microsoft.com/office/drawing/2014/main" id="{6E2E79B7-63FA-46C8-93B0-C10955A9B661}"/>
              </a:ext>
            </a:extLst>
          </p:cNvPr>
          <p:cNvSpPr/>
          <p:nvPr/>
        </p:nvSpPr>
        <p:spPr>
          <a:xfrm rot="5400000">
            <a:off x="6332412" y="1406863"/>
            <a:ext cx="359323" cy="191582"/>
          </a:xfrm>
          <a:prstGeom prst="triangle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1964B-5742-47D3-B28B-20D075FBF5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104" y="2094838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B9CF0C-D9F3-4CA5-942A-22B49094BD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2165" y="2093930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D7D0175-D3FD-4A0C-9B8B-39D4ADB1DB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8056" y="2093931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F8873CF-9A96-481B-BAF2-7ABEC56BE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6246" y="2006287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A88E3F70-ACB9-E247-AF03-B61C7D623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6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13CFA1C-BBDA-45A1-A943-B5790F30DE1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5104" y="1231976"/>
            <a:ext cx="8219997" cy="2923889"/>
          </a:xfrm>
          <a:prstGeom prst="rect">
            <a:avLst/>
          </a:prstGeom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5B4B8ACF-6B44-3B4E-B7C2-29DFE9708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698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18E2B12D-0230-48F5-934D-AEA2BED9668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697936" y="985581"/>
            <a:ext cx="4112062" cy="3681928"/>
          </a:xfrm>
          <a:prstGeom prst="rect">
            <a:avLst/>
          </a:prstGeom>
        </p:spPr>
        <p:txBody>
          <a:bodyPr anchor="b" anchorCtr="1"/>
          <a:lstStyle>
            <a:lvl1pPr marL="0" indent="0" algn="ct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6128D1-849B-1B46-B793-6EDE1EA6D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880BE3AF-AC26-E548-9A40-E1DA1B333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6A25AB8-8BA2-470C-932E-C31EBA09C974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428368" y="1096168"/>
            <a:ext cx="8226734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BB7411CB-48D6-9748-B220-D4EF5B68A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187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2E0083F-874C-43F9-8135-355E38DE3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 b="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597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AFCCBC-A38D-E940-AE46-05C95C3F58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3CCB78C-5CB4-0247-9E85-FCE786706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E82338DC-503D-834B-8219-13EADBD77F47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4697936" y="1231900"/>
            <a:ext cx="3957166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54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7944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9D8A9E-D6F0-4BF5-A928-E9C1A8796D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48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«Ростелеком», – национальный провайдер сервисов и технологий для защиты информационных активов, целевого мониторинга и управления информационной безопасностью.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343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78B5A76-6B83-4DB9-AA78-4ECE37F26C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248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7712489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19B877-55C4-493E-9769-F50F6A784A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48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«Ростелеком», – национальный провайдер сервисов и технологий для защиты информационных активов, целевого мониторинга и управления информационной безопасностью.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7160822-E55F-4F84-BA95-478C92121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00482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«Ростелеком», – национальный провайдер сервисов и технологий для защиты информационных активов, целевого мониторинга и управления информационной безопасностью. 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</a:t>
            </a:r>
          </a:p>
        </p:txBody>
      </p:sp>
    </p:spTree>
    <p:extLst>
      <p:ext uri="{BB962C8B-B14F-4D97-AF65-F5344CB8AC3E}">
        <p14:creationId xmlns:p14="http://schemas.microsoft.com/office/powerpoint/2010/main" val="10647705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78B5A76-6B83-4DB9-AA78-4ECE37F26C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247" y="1592580"/>
            <a:ext cx="3909565" cy="2263140"/>
          </a:xfrm>
          <a:prstGeom prst="rect">
            <a:avLst/>
          </a:prstGeom>
        </p:spPr>
        <p:txBody>
          <a:bodyPr wrap="square" lIns="0" tIns="90000" anchor="t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716589-4BD9-4538-A9BB-44CC14BF41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38342" y="1592580"/>
            <a:ext cx="3909565" cy="2263140"/>
          </a:xfrm>
          <a:prstGeom prst="rect">
            <a:avLst/>
          </a:prstGeom>
        </p:spPr>
        <p:txBody>
          <a:bodyPr wrap="square" lIns="0" tIns="90000" anchor="t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8818448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241C3CA-C0BA-4B58-BAA3-E8DD09D45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95" y="1865313"/>
            <a:ext cx="3504275" cy="124504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Основное сообщение слайда, более важную мысль и идею можно выделить дополнительно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D078E182-02B6-4867-9C95-B38AEA273B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378" y="1174654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AA816E-9534-4007-B47B-559D9C6A88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881" y="1865313"/>
            <a:ext cx="3882819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фрагмент текста или  подводку к расположенному ниже маркированному/нумерованному списку</a:t>
            </a:r>
          </a:p>
        </p:txBody>
      </p:sp>
    </p:spTree>
    <p:extLst>
      <p:ext uri="{BB962C8B-B14F-4D97-AF65-F5344CB8AC3E}">
        <p14:creationId xmlns:p14="http://schemas.microsoft.com/office/powerpoint/2010/main" val="21630550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226C2E9-05F2-4F05-8399-ED92089B83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7147" y="102387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1A748D4-F024-4CA7-AC05-819DB79F7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248" y="102020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57ED9BE-EBD3-420E-B346-DD09B047CE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7147" y="2692921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62A5414-7A33-4437-95A4-2C58831342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248" y="2698429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5EC6603E-F999-4C52-89CB-DDE06516EB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88" y="1595419"/>
            <a:ext cx="3337784" cy="891645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1.</a:t>
            </a:r>
            <a:br>
              <a:rPr lang="ru-RU" dirty="0"/>
            </a:br>
            <a:r>
              <a:rPr lang="ru-RU" dirty="0"/>
              <a:t>На этом месте разместите небольшой фрагмент текста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9AD8914C-2D16-470E-844E-3E77E80378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77147" y="1595419"/>
            <a:ext cx="3337784" cy="891645"/>
          </a:xfrm>
          <a:prstGeom prst="rect">
            <a:avLst/>
          </a:prstGeom>
        </p:spPr>
        <p:txBody>
          <a:bodyPr lIns="0" tIns="90000"/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Опция 2.</a:t>
            </a:r>
            <a:br>
              <a:rPr lang="ru-RU" dirty="0"/>
            </a:br>
            <a:r>
              <a:rPr lang="ru-RU" dirty="0"/>
              <a:t>На этом месте разместите небольшой фрагмент текста</a:t>
            </a:r>
          </a:p>
          <a:p>
            <a:pPr marL="0" lvl="0" indent="0">
              <a:lnSpc>
                <a:spcPct val="130000"/>
              </a:lnSpc>
              <a:buNone/>
            </a:pPr>
            <a:endParaRPr lang="ru-RU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043AFE4-1EDC-4AB1-977C-720449429C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8988" y="3274581"/>
            <a:ext cx="3337784" cy="891645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</a:t>
            </a:r>
            <a:r>
              <a:rPr lang="en-US" dirty="0"/>
              <a:t>3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На этом месте разместите небольшой фрагмент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BF1A8D3E-7A98-4359-8BAC-61A6E65EE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77147" y="3274581"/>
            <a:ext cx="3337784" cy="891645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</a:t>
            </a:r>
            <a:r>
              <a:rPr lang="en-US" dirty="0"/>
              <a:t>4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На этом месте разместите небольшой фрагмент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6284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51F41FE-66EA-4DEF-AACD-F2FA52D32D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2920" y="130941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E3CFA9-B384-44D0-B6BD-42ED7A9FA5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2248" y="130574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4CF19DD-9F1D-40DA-AB99-93CDCECB32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0473" y="1309447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76A466-4CB3-44E4-8AA8-28A0AAF96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248" y="2012974"/>
            <a:ext cx="2022374" cy="1328002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1.</a:t>
            </a:r>
            <a:br>
              <a:rPr lang="ru-RU" dirty="0"/>
            </a:b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427DF68-F571-4C15-BCBC-085C5DBFEE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02920" y="2012974"/>
            <a:ext cx="2022374" cy="1328002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2.</a:t>
            </a:r>
            <a:br>
              <a:rPr lang="ru-RU" dirty="0"/>
            </a:b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411007B6-7337-4AF2-B470-2911CB451F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0473" y="2012974"/>
            <a:ext cx="2022374" cy="1328002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3.</a:t>
            </a:r>
            <a:br>
              <a:rPr lang="ru-RU" dirty="0"/>
            </a:b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21677906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cxnSp>
        <p:nvCxnSpPr>
          <p:cNvPr id="6" name="Прямая соединительная линия 2">
            <a:extLst>
              <a:ext uri="{FF2B5EF4-FFF2-40B4-BE49-F238E27FC236}">
                <a16:creationId xmlns:a16="http://schemas.microsoft.com/office/drawing/2014/main" id="{4EADB666-6495-4C37-AF46-2843BA3D8685}"/>
              </a:ext>
            </a:extLst>
          </p:cNvPr>
          <p:cNvCxnSpPr/>
          <p:nvPr userDrawn="1"/>
        </p:nvCxnSpPr>
        <p:spPr>
          <a:xfrm>
            <a:off x="447608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cxnSp>
        <p:nvCxnSpPr>
          <p:cNvPr id="7" name="Прямая соединительная линия 16">
            <a:extLst>
              <a:ext uri="{FF2B5EF4-FFF2-40B4-BE49-F238E27FC236}">
                <a16:creationId xmlns:a16="http://schemas.microsoft.com/office/drawing/2014/main" id="{4E6AE5E7-0072-4A10-BCEC-1C579EE16A8C}"/>
              </a:ext>
            </a:extLst>
          </p:cNvPr>
          <p:cNvCxnSpPr/>
          <p:nvPr userDrawn="1"/>
        </p:nvCxnSpPr>
        <p:spPr>
          <a:xfrm>
            <a:off x="3327102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cxnSp>
        <p:nvCxnSpPr>
          <p:cNvPr id="8" name="Прямая соединительная линия 22">
            <a:extLst>
              <a:ext uri="{FF2B5EF4-FFF2-40B4-BE49-F238E27FC236}">
                <a16:creationId xmlns:a16="http://schemas.microsoft.com/office/drawing/2014/main" id="{E2E6FC76-BF90-46AC-A4B9-940835F8BE6D}"/>
              </a:ext>
            </a:extLst>
          </p:cNvPr>
          <p:cNvCxnSpPr/>
          <p:nvPr userDrawn="1"/>
        </p:nvCxnSpPr>
        <p:spPr>
          <a:xfrm>
            <a:off x="6212641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sp>
        <p:nvSpPr>
          <p:cNvPr id="18" name="Текст 2">
            <a:extLst>
              <a:ext uri="{FF2B5EF4-FFF2-40B4-BE49-F238E27FC236}">
                <a16:creationId xmlns:a16="http://schemas.microsoft.com/office/drawing/2014/main" id="{ECE1ACA9-6F36-4439-9BD8-B2F48564F8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07499" y="1310787"/>
            <a:ext cx="2439780" cy="1563587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881C6F65-D115-494D-AB06-C2E0CC7EA2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4655" y="1310787"/>
            <a:ext cx="2439780" cy="1563587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CC656EB1-B1FC-42DE-9BFC-A30C5BB2BD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2248" y="1310787"/>
            <a:ext cx="2439780" cy="1563587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24512140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1">
            <a:extLst>
              <a:ext uri="{FF2B5EF4-FFF2-40B4-BE49-F238E27FC236}">
                <a16:creationId xmlns:a16="http://schemas.microsoft.com/office/drawing/2014/main" id="{432058D7-0CDD-4594-9CB0-7A77086A5F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BCA787DA-A3DE-47EB-A857-D05CDEA53D83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65B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532E21D-1451-2741-BE0C-891390FA1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1C3D3B-4C5E-F54D-843F-6DA264429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1166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4B61793-CC4F-4E69-B7E2-A4C083E65C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248" y="1539875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1 задача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5EBC88A-847E-4E8C-879F-04FF284BE6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19121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2 задача</a:t>
            </a:r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66A2F8E-5340-4E83-90B5-765CB2A792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127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3 задача</a:t>
            </a:r>
            <a:endParaRPr lang="en-US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1571612F-D129-4D84-ACDA-421AA8312E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07499" y="2030020"/>
            <a:ext cx="2439780" cy="1083459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75C5F212-C471-4A71-A773-17972425A6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4655" y="2030020"/>
            <a:ext cx="2439780" cy="1083459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4944730C-04B8-442F-809F-B2D01557590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748" y="2030020"/>
            <a:ext cx="2439780" cy="1083459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40330699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cxnSp>
        <p:nvCxnSpPr>
          <p:cNvPr id="28" name="Прямая соединительная линия 9">
            <a:extLst>
              <a:ext uri="{FF2B5EF4-FFF2-40B4-BE49-F238E27FC236}">
                <a16:creationId xmlns:a16="http://schemas.microsoft.com/office/drawing/2014/main" id="{4A308787-4CE2-4E62-9D37-BF439C826E0E}"/>
              </a:ext>
            </a:extLst>
          </p:cNvPr>
          <p:cNvCxnSpPr>
            <a:cxnSpLocks/>
          </p:cNvCxnSpPr>
          <p:nvPr userDrawn="1"/>
        </p:nvCxnSpPr>
        <p:spPr>
          <a:xfrm>
            <a:off x="442248" y="2057661"/>
            <a:ext cx="8206452" cy="0"/>
          </a:xfrm>
          <a:prstGeom prst="line">
            <a:avLst/>
          </a:prstGeom>
          <a:noFill/>
          <a:ln w="25400" cap="rnd" cmpd="sng" algn="ctr">
            <a:solidFill>
              <a:sysClr val="window" lastClr="FFFFFF">
                <a:lumMod val="85000"/>
              </a:sysClr>
            </a:solidFill>
            <a:prstDash val="sysDot"/>
            <a:miter lim="800000"/>
          </a:ln>
          <a:effectLst/>
        </p:spPr>
      </p:cxnSp>
      <p:sp>
        <p:nvSpPr>
          <p:cNvPr id="29" name="Капля 28">
            <a:extLst>
              <a:ext uri="{FF2B5EF4-FFF2-40B4-BE49-F238E27FC236}">
                <a16:creationId xmlns:a16="http://schemas.microsoft.com/office/drawing/2014/main" id="{C1439CAA-3119-41EB-8671-18A771B107B0}"/>
              </a:ext>
            </a:extLst>
          </p:cNvPr>
          <p:cNvSpPr/>
          <p:nvPr userDrawn="1"/>
        </p:nvSpPr>
        <p:spPr>
          <a:xfrm rot="8100000">
            <a:off x="437318" y="1304968"/>
            <a:ext cx="623386" cy="623386"/>
          </a:xfrm>
          <a:prstGeom prst="teardrop">
            <a:avLst/>
          </a:prstGeom>
          <a:solidFill>
            <a:srgbClr val="C2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Капля 31">
            <a:extLst>
              <a:ext uri="{FF2B5EF4-FFF2-40B4-BE49-F238E27FC236}">
                <a16:creationId xmlns:a16="http://schemas.microsoft.com/office/drawing/2014/main" id="{BBF6AFE5-D8D1-45D6-8A32-5AFF1A29DE13}"/>
              </a:ext>
            </a:extLst>
          </p:cNvPr>
          <p:cNvSpPr/>
          <p:nvPr userDrawn="1"/>
        </p:nvSpPr>
        <p:spPr>
          <a:xfrm rot="8100000">
            <a:off x="3280531" y="1304968"/>
            <a:ext cx="623386" cy="623386"/>
          </a:xfrm>
          <a:prstGeom prst="teardrop">
            <a:avLst/>
          </a:prstGeom>
          <a:solidFill>
            <a:srgbClr val="A4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Капля 33">
            <a:extLst>
              <a:ext uri="{FF2B5EF4-FFF2-40B4-BE49-F238E27FC236}">
                <a16:creationId xmlns:a16="http://schemas.microsoft.com/office/drawing/2014/main" id="{ABA17959-1705-4EBE-A203-34DF5124A7FE}"/>
              </a:ext>
            </a:extLst>
          </p:cNvPr>
          <p:cNvSpPr/>
          <p:nvPr userDrawn="1"/>
        </p:nvSpPr>
        <p:spPr>
          <a:xfrm rot="8100000">
            <a:off x="6152319" y="1304968"/>
            <a:ext cx="623386" cy="623386"/>
          </a:xfrm>
          <a:prstGeom prst="teardrop">
            <a:avLst/>
          </a:prstGeom>
          <a:solidFill>
            <a:srgbClr val="8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F4812764-23F1-4EDC-B4BD-223C14B4D0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07499" y="2126141"/>
            <a:ext cx="2439780" cy="1083459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CF9901EB-D00A-465E-B562-4B4AE4F132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4655" y="2126141"/>
            <a:ext cx="2439780" cy="1083459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B020822B-3997-4FF2-9B0F-05C5BC7C56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748" y="2126141"/>
            <a:ext cx="2439780" cy="1083459"/>
          </a:xfrm>
          <a:prstGeom prst="rect">
            <a:avLst/>
          </a:prstGeom>
        </p:spPr>
        <p:txBody>
          <a:bodyPr lIns="0" tIns="90000"/>
          <a:lstStyle>
            <a:lvl1pPr marL="0" indent="0">
              <a:lnSpc>
                <a:spcPct val="130000"/>
              </a:lnSpc>
              <a:buFontTx/>
              <a:buNone/>
              <a:defRPr sz="1200" baseline="0"/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На этом месте разместите небольшой фрагмент текста или маркированный/нумерованный список</a:t>
            </a:r>
          </a:p>
        </p:txBody>
      </p:sp>
      <p:sp>
        <p:nvSpPr>
          <p:cNvPr id="36" name="Текст 13">
            <a:extLst>
              <a:ext uri="{FF2B5EF4-FFF2-40B4-BE49-F238E27FC236}">
                <a16:creationId xmlns:a16="http://schemas.microsoft.com/office/drawing/2014/main" id="{9C4496A3-89C2-4C1C-BE94-EC8D129629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075" y="1408599"/>
            <a:ext cx="377873" cy="586800"/>
          </a:xfrm>
          <a:prstGeom prst="rect">
            <a:avLst/>
          </a:prstGeom>
          <a:noFill/>
        </p:spPr>
        <p:txBody>
          <a:bodyPr tIns="36000" bIns="36000" anchor="t" anchorCtr="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37" name="Текст 13">
            <a:extLst>
              <a:ext uri="{FF2B5EF4-FFF2-40B4-BE49-F238E27FC236}">
                <a16:creationId xmlns:a16="http://schemas.microsoft.com/office/drawing/2014/main" id="{B28B3B27-5237-4FFC-AC6C-1E03F5754E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3288" y="1408599"/>
            <a:ext cx="377873" cy="586800"/>
          </a:xfrm>
          <a:prstGeom prst="rect">
            <a:avLst/>
          </a:prstGeom>
          <a:noFill/>
        </p:spPr>
        <p:txBody>
          <a:bodyPr tIns="36000" bIns="36000" anchor="t" anchorCtr="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8" name="Текст 13">
            <a:extLst>
              <a:ext uri="{FF2B5EF4-FFF2-40B4-BE49-F238E27FC236}">
                <a16:creationId xmlns:a16="http://schemas.microsoft.com/office/drawing/2014/main" id="{F49D2F9C-E418-4734-A8E8-6D9390C255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5076" y="1408599"/>
            <a:ext cx="377873" cy="586800"/>
          </a:xfrm>
          <a:prstGeom prst="rect">
            <a:avLst/>
          </a:prstGeom>
          <a:noFill/>
        </p:spPr>
        <p:txBody>
          <a:bodyPr tIns="36000" bIns="36000" anchor="t" anchorCtr="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79098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9A7DD64-CF74-4383-BA47-9F8F32C84B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403" y="2700979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Константин Петров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1F33A7B-29E3-434D-8705-A0310602C2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403" y="3117578"/>
            <a:ext cx="3014704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Старший специалист по упаковке рождественских подарков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A74DE9D-2F66-4E1C-9997-D397AE8772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46400" y="2705546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603030604040103" pitchFamily="34" charset="0"/>
              </a:defRPr>
            </a:lvl1pPr>
          </a:lstStyle>
          <a:p>
            <a:pPr lvl="0"/>
            <a:r>
              <a:rPr lang="ru-RU" dirty="0"/>
              <a:t>Анастасия Петрова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EE0F941-F0DC-43BF-B101-BBF4DA9654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6399" y="3122145"/>
            <a:ext cx="3815065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Младший помощник старшего специалиста по упаковке рождественских подарков</a:t>
            </a:r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4C9E9C72-B1D6-4112-9452-575E191A01F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4403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D056503-88F3-43CC-91AC-DD6C26D7B98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46399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Добавьте фото</a:t>
            </a:r>
          </a:p>
        </p:txBody>
      </p:sp>
    </p:spTree>
    <p:extLst>
      <p:ext uri="{BB962C8B-B14F-4D97-AF65-F5344CB8AC3E}">
        <p14:creationId xmlns:p14="http://schemas.microsoft.com/office/powerpoint/2010/main" val="25172326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088DC5-D3B3-4DEA-9DB5-B4C847672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248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  <a:endParaRPr lang="en-US" dirty="0"/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6EFB7AF6-0856-467B-A3B6-0585D42085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</p:spPr>
        <p:txBody>
          <a:bodyPr bIns="1836000" anchor="b" anchorCtr="1"/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Кликните иконку для вставки изображения.</a:t>
            </a:r>
            <a:br>
              <a:rPr lang="ru-RU" dirty="0"/>
            </a:br>
            <a:r>
              <a:rPr lang="ru-RU" dirty="0"/>
              <a:t>Кадрировать, перемещать – в режиме «Обрезать»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079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>
            <a:extLst>
              <a:ext uri="{FF2B5EF4-FFF2-40B4-BE49-F238E27FC236}">
                <a16:creationId xmlns:a16="http://schemas.microsoft.com/office/drawing/2014/main" id="{71200222-AFAA-499B-8D1C-ACAED95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6988" y="0"/>
            <a:ext cx="3847011" cy="5143500"/>
          </a:xfrm>
          <a:prstGeom prst="rect">
            <a:avLst/>
          </a:prstGeom>
          <a:solidFill>
            <a:schemeClr val="bg2"/>
          </a:solidFill>
        </p:spPr>
        <p:txBody>
          <a:bodyPr bIns="1836000" anchor="b" anchorCtr="1"/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Кликните иконку для вставки изображения.</a:t>
            </a:r>
            <a:br>
              <a:rPr lang="ru-RU" dirty="0"/>
            </a:br>
            <a:r>
              <a:rPr lang="ru-RU" dirty="0"/>
              <a:t>Кадрировать, перемещать – в режиме «Обрезать»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088DC5-D3B3-4DEA-9DB5-B4C847672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248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  <a:endParaRPr lang="en-US" dirty="0"/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0D2DB9C8-79C6-4A36-BF64-7573466C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248" y="230066"/>
            <a:ext cx="8205659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6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820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B1FB57E-131F-4893-8D6B-726E09AF30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</p:spPr>
        <p:txBody>
          <a:bodyPr bIns="1836000" anchor="b" anchorCtr="1"/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Кликните иконку для вставки изображения.</a:t>
            </a:r>
            <a:br>
              <a:rPr lang="ru-RU" dirty="0"/>
            </a:br>
            <a:r>
              <a:rPr lang="ru-RU" dirty="0"/>
              <a:t>Кадрировать, перемещать – в режиме «Обрезать»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39519E3E-4A6C-4102-8D34-6DC55D5B7D90}"/>
              </a:ext>
            </a:extLst>
          </p:cNvPr>
          <p:cNvSpPr txBox="1">
            <a:spLocks/>
          </p:cNvSpPr>
          <p:nvPr userDrawn="1"/>
        </p:nvSpPr>
        <p:spPr>
          <a:xfrm>
            <a:off x="442248" y="230065"/>
            <a:ext cx="3249332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24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rPr>
              <a:t>Контакты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DC02D6-A340-4695-9045-26815C05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36" y="1167188"/>
            <a:ext cx="3248025" cy="2631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Офис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B0CB5595-302C-4309-A402-BF23675837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336" y="1437613"/>
            <a:ext cx="3248025" cy="54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b="0" i="0" kern="1200" dirty="0">
                <a:solidFill>
                  <a:schemeClr val="tx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3FB1F0BF-D6E1-404F-8687-9622CD0CB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36" y="1991831"/>
            <a:ext cx="3248025" cy="2631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Телефон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29AD8BA0-B3C4-462E-B805-A911280ACE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336" y="2282349"/>
            <a:ext cx="3248025" cy="2631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>
                <a:solidFill>
                  <a:srgbClr val="FF4F12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 smtClean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Почта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216103AF-0486-46B6-A86A-3015B4CE75C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9336" y="2642269"/>
            <a:ext cx="1280548" cy="127896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800" kern="1200" dirty="0" smtClean="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QR code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421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B1FB57E-131F-4893-8D6B-726E09AF30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</p:spPr>
        <p:txBody>
          <a:bodyPr bIns="1836000" anchor="b" anchorCtr="1"/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Кликните иконку для вставки изображения.</a:t>
            </a:r>
            <a:br>
              <a:rPr lang="ru-RU" dirty="0"/>
            </a:br>
            <a:r>
              <a:rPr lang="ru-RU" dirty="0"/>
              <a:t>Кадрировать, перемещать – в режиме «Обрезать»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EE5BD0-91BC-4598-AA57-540F01468B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611" y="2664381"/>
            <a:ext cx="1286054" cy="1286054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5A46F1D8-9571-4A32-AF4E-90EF2795B3A6}"/>
              </a:ext>
            </a:extLst>
          </p:cNvPr>
          <p:cNvSpPr txBox="1">
            <a:spLocks/>
          </p:cNvSpPr>
          <p:nvPr userDrawn="1"/>
        </p:nvSpPr>
        <p:spPr>
          <a:xfrm>
            <a:off x="442248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Центральный</a:t>
            </a:r>
            <a:r>
              <a:rPr lang="ru-RU" sz="1200" dirty="0">
                <a:solidFill>
                  <a:schemeClr val="tx1"/>
                </a:solidFill>
              </a:rPr>
              <a:t> офис</a:t>
            </a:r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D4F3326-BFEE-4285-B31B-662A88EF98BD}"/>
              </a:ext>
            </a:extLst>
          </p:cNvPr>
          <p:cNvSpPr txBox="1">
            <a:spLocks/>
          </p:cNvSpPr>
          <p:nvPr userDrawn="1"/>
        </p:nvSpPr>
        <p:spPr>
          <a:xfrm>
            <a:off x="442248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125009 г. </a:t>
            </a:r>
            <a:r>
              <a:rPr lang="ru-RU" sz="160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Москва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Никитский переулок, 7с1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0719EC83-A867-4007-871C-C395354F379C}"/>
              </a:ext>
            </a:extLst>
          </p:cNvPr>
          <p:cNvSpPr txBox="1">
            <a:spLocks/>
          </p:cNvSpPr>
          <p:nvPr userDrawn="1"/>
        </p:nvSpPr>
        <p:spPr>
          <a:xfrm>
            <a:off x="442248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+7 (499) 755-07-70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960B0A1-48EE-412F-9032-AD699EECF9F4}"/>
              </a:ext>
            </a:extLst>
          </p:cNvPr>
          <p:cNvSpPr txBox="1">
            <a:spLocks/>
          </p:cNvSpPr>
          <p:nvPr userDrawn="1"/>
        </p:nvSpPr>
        <p:spPr>
          <a:xfrm>
            <a:off x="442248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  <a:latin typeface="Rostelecom Basis Medium" panose="020B0603030604040103" pitchFamily="34" charset="0"/>
              </a:rPr>
              <a:t>info@rt-solar.ru 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39519E3E-4A6C-4102-8D34-6DC55D5B7D90}"/>
              </a:ext>
            </a:extLst>
          </p:cNvPr>
          <p:cNvSpPr txBox="1">
            <a:spLocks/>
          </p:cNvSpPr>
          <p:nvPr userDrawn="1"/>
        </p:nvSpPr>
        <p:spPr>
          <a:xfrm>
            <a:off x="442248" y="230065"/>
            <a:ext cx="3249332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24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27617077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B1FB57E-131F-4893-8D6B-726E09AF30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94314" y="0"/>
            <a:ext cx="5649686" cy="5143500"/>
          </a:xfrm>
          <a:prstGeom prst="rect">
            <a:avLst/>
          </a:prstGeom>
          <a:solidFill>
            <a:schemeClr val="bg2"/>
          </a:solidFill>
        </p:spPr>
        <p:txBody>
          <a:bodyPr bIns="1836000" anchor="b" anchorCtr="1"/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Кликните иконку для вставки изображения.</a:t>
            </a:r>
            <a:br>
              <a:rPr lang="ru-RU" dirty="0"/>
            </a:br>
            <a:r>
              <a:rPr lang="ru-RU" dirty="0"/>
              <a:t>Кадрировать, перемещать – в режиме «Обрезать»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F9E53-953B-41ED-8566-B1DB64D38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EE5BD0-91BC-4598-AA57-540F01468B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611" y="2664381"/>
            <a:ext cx="1286054" cy="1286054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5A46F1D8-9571-4A32-AF4E-90EF2795B3A6}"/>
              </a:ext>
            </a:extLst>
          </p:cNvPr>
          <p:cNvSpPr txBox="1">
            <a:spLocks/>
          </p:cNvSpPr>
          <p:nvPr userDrawn="1"/>
        </p:nvSpPr>
        <p:spPr>
          <a:xfrm>
            <a:off x="442248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Центральный</a:t>
            </a:r>
            <a:r>
              <a:rPr lang="ru-RU" sz="1200" dirty="0">
                <a:solidFill>
                  <a:schemeClr val="tx1"/>
                </a:solidFill>
              </a:rPr>
              <a:t> офис</a:t>
            </a:r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D4F3326-BFEE-4285-B31B-662A88EF98BD}"/>
              </a:ext>
            </a:extLst>
          </p:cNvPr>
          <p:cNvSpPr txBox="1">
            <a:spLocks/>
          </p:cNvSpPr>
          <p:nvPr userDrawn="1"/>
        </p:nvSpPr>
        <p:spPr>
          <a:xfrm>
            <a:off x="442248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125009 г. </a:t>
            </a:r>
            <a:r>
              <a:rPr lang="ru-RU" sz="160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Москва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Никитский переулок, 7с1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0719EC83-A867-4007-871C-C395354F379C}"/>
              </a:ext>
            </a:extLst>
          </p:cNvPr>
          <p:cNvSpPr txBox="1">
            <a:spLocks/>
          </p:cNvSpPr>
          <p:nvPr userDrawn="1"/>
        </p:nvSpPr>
        <p:spPr>
          <a:xfrm>
            <a:off x="442248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+7 (499) 755-07-70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960B0A1-48EE-412F-9032-AD699EECF9F4}"/>
              </a:ext>
            </a:extLst>
          </p:cNvPr>
          <p:cNvSpPr txBox="1">
            <a:spLocks/>
          </p:cNvSpPr>
          <p:nvPr userDrawn="1"/>
        </p:nvSpPr>
        <p:spPr>
          <a:xfrm>
            <a:off x="442248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  <a:latin typeface="Rostelecom Basis Medium" panose="020B0603030604040103" pitchFamily="34" charset="0"/>
              </a:rPr>
              <a:t>info@rt-solar.ru 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39519E3E-4A6C-4102-8D34-6DC55D5B7D90}"/>
              </a:ext>
            </a:extLst>
          </p:cNvPr>
          <p:cNvSpPr txBox="1">
            <a:spLocks/>
          </p:cNvSpPr>
          <p:nvPr userDrawn="1"/>
        </p:nvSpPr>
        <p:spPr>
          <a:xfrm>
            <a:off x="442248" y="230065"/>
            <a:ext cx="3249332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2400" b="0" i="0" kern="1200" dirty="0">
                <a:solidFill>
                  <a:schemeClr val="tx1"/>
                </a:solidFill>
                <a:latin typeface="Rostelecom Basis Medium" panose="020B0603030604040103" pitchFamily="34" charset="0"/>
                <a:ea typeface="+mj-ea"/>
                <a:cs typeface="+mj-cs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8255014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8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D7006A6-3B35-4FCC-B3C0-E1AF32DF5F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74202" y="0"/>
            <a:ext cx="4695509" cy="5143499"/>
          </a:xfrm>
          <a:custGeom>
            <a:avLst/>
            <a:gdLst>
              <a:gd name="connsiteX0" fmla="*/ 0 w 4695509"/>
              <a:gd name="connsiteY0" fmla="*/ 0 h 5143500"/>
              <a:gd name="connsiteX1" fmla="*/ 4695509 w 4695509"/>
              <a:gd name="connsiteY1" fmla="*/ 0 h 5143500"/>
              <a:gd name="connsiteX2" fmla="*/ 4695509 w 4695509"/>
              <a:gd name="connsiteY2" fmla="*/ 5143500 h 5143500"/>
              <a:gd name="connsiteX3" fmla="*/ 0 w 4695509"/>
              <a:gd name="connsiteY3" fmla="*/ 5143500 h 5143500"/>
              <a:gd name="connsiteX4" fmla="*/ 0 w 4695509"/>
              <a:gd name="connsiteY4" fmla="*/ 0 h 5143500"/>
              <a:gd name="connsiteX0" fmla="*/ 3688080 w 4695509"/>
              <a:gd name="connsiteY0" fmla="*/ 1120140 h 5143500"/>
              <a:gd name="connsiteX1" fmla="*/ 4695509 w 4695509"/>
              <a:gd name="connsiteY1" fmla="*/ 0 h 5143500"/>
              <a:gd name="connsiteX2" fmla="*/ 4695509 w 4695509"/>
              <a:gd name="connsiteY2" fmla="*/ 5143500 h 5143500"/>
              <a:gd name="connsiteX3" fmla="*/ 0 w 4695509"/>
              <a:gd name="connsiteY3" fmla="*/ 5143500 h 5143500"/>
              <a:gd name="connsiteX4" fmla="*/ 3688080 w 4695509"/>
              <a:gd name="connsiteY4" fmla="*/ 1120140 h 5143500"/>
              <a:gd name="connsiteX0" fmla="*/ 1897380 w 4695509"/>
              <a:gd name="connsiteY0" fmla="*/ 0 h 5143500"/>
              <a:gd name="connsiteX1" fmla="*/ 4695509 w 4695509"/>
              <a:gd name="connsiteY1" fmla="*/ 0 h 5143500"/>
              <a:gd name="connsiteX2" fmla="*/ 4695509 w 4695509"/>
              <a:gd name="connsiteY2" fmla="*/ 5143500 h 5143500"/>
              <a:gd name="connsiteX3" fmla="*/ 0 w 4695509"/>
              <a:gd name="connsiteY3" fmla="*/ 5143500 h 5143500"/>
              <a:gd name="connsiteX4" fmla="*/ 1897380 w 4695509"/>
              <a:gd name="connsiteY4" fmla="*/ 0 h 5143500"/>
              <a:gd name="connsiteX0" fmla="*/ 1893370 w 4695509"/>
              <a:gd name="connsiteY0" fmla="*/ 0 h 5143500"/>
              <a:gd name="connsiteX1" fmla="*/ 4695509 w 4695509"/>
              <a:gd name="connsiteY1" fmla="*/ 0 h 5143500"/>
              <a:gd name="connsiteX2" fmla="*/ 4695509 w 4695509"/>
              <a:gd name="connsiteY2" fmla="*/ 5143500 h 5143500"/>
              <a:gd name="connsiteX3" fmla="*/ 0 w 4695509"/>
              <a:gd name="connsiteY3" fmla="*/ 5143500 h 5143500"/>
              <a:gd name="connsiteX4" fmla="*/ 1893370 w 4695509"/>
              <a:gd name="connsiteY4" fmla="*/ 0 h 5143500"/>
              <a:gd name="connsiteX0" fmla="*/ 1941497 w 4695509"/>
              <a:gd name="connsiteY0" fmla="*/ 20053 h 5143500"/>
              <a:gd name="connsiteX1" fmla="*/ 4695509 w 4695509"/>
              <a:gd name="connsiteY1" fmla="*/ 0 h 5143500"/>
              <a:gd name="connsiteX2" fmla="*/ 4695509 w 4695509"/>
              <a:gd name="connsiteY2" fmla="*/ 5143500 h 5143500"/>
              <a:gd name="connsiteX3" fmla="*/ 0 w 4695509"/>
              <a:gd name="connsiteY3" fmla="*/ 5143500 h 5143500"/>
              <a:gd name="connsiteX4" fmla="*/ 1941497 w 4695509"/>
              <a:gd name="connsiteY4" fmla="*/ 20053 h 5143500"/>
              <a:gd name="connsiteX0" fmla="*/ 1889360 w 4695509"/>
              <a:gd name="connsiteY0" fmla="*/ 0 h 5143500"/>
              <a:gd name="connsiteX1" fmla="*/ 4695509 w 4695509"/>
              <a:gd name="connsiteY1" fmla="*/ 0 h 5143500"/>
              <a:gd name="connsiteX2" fmla="*/ 4695509 w 4695509"/>
              <a:gd name="connsiteY2" fmla="*/ 5143500 h 5143500"/>
              <a:gd name="connsiteX3" fmla="*/ 0 w 4695509"/>
              <a:gd name="connsiteY3" fmla="*/ 5143500 h 5143500"/>
              <a:gd name="connsiteX4" fmla="*/ 1889360 w 4695509"/>
              <a:gd name="connsiteY4" fmla="*/ 0 h 5143500"/>
              <a:gd name="connsiteX0" fmla="*/ 1886503 w 4695509"/>
              <a:gd name="connsiteY0" fmla="*/ 0 h 5143500"/>
              <a:gd name="connsiteX1" fmla="*/ 4695509 w 4695509"/>
              <a:gd name="connsiteY1" fmla="*/ 0 h 5143500"/>
              <a:gd name="connsiteX2" fmla="*/ 4695509 w 4695509"/>
              <a:gd name="connsiteY2" fmla="*/ 5143500 h 5143500"/>
              <a:gd name="connsiteX3" fmla="*/ 0 w 4695509"/>
              <a:gd name="connsiteY3" fmla="*/ 5143500 h 5143500"/>
              <a:gd name="connsiteX4" fmla="*/ 1886503 w 469550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509" h="5143500">
                <a:moveTo>
                  <a:pt x="1886503" y="0"/>
                </a:moveTo>
                <a:lnTo>
                  <a:pt x="4695509" y="0"/>
                </a:lnTo>
                <a:lnTo>
                  <a:pt x="4695509" y="5143500"/>
                </a:lnTo>
                <a:lnTo>
                  <a:pt x="0" y="5143500"/>
                </a:lnTo>
                <a:lnTo>
                  <a:pt x="188650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tIns="432000" bIns="288000" anchor="b" anchorCtr="1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>
                    <a:lumMod val="50000"/>
                  </a:schemeClr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Кликните иконку для вставки изображения.</a:t>
            </a:r>
            <a:br>
              <a:rPr lang="ru-RU" dirty="0"/>
            </a:br>
            <a:r>
              <a:rPr lang="ru-RU" dirty="0"/>
              <a:t>Кадрировать, перемещать – в режиме «Обрезать»</a:t>
            </a:r>
          </a:p>
        </p:txBody>
      </p:sp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id="{3D02D76C-1A8B-4B2F-84FD-FC3D9DC5DD35}"/>
              </a:ext>
            </a:extLst>
          </p:cNvPr>
          <p:cNvSpPr/>
          <p:nvPr userDrawn="1"/>
        </p:nvSpPr>
        <p:spPr>
          <a:xfrm>
            <a:off x="0" y="1"/>
            <a:ext cx="6363429" cy="51435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5A46F1D8-9571-4A32-AF4E-90EF2795B3A6}"/>
              </a:ext>
            </a:extLst>
          </p:cNvPr>
          <p:cNvSpPr txBox="1">
            <a:spLocks/>
          </p:cNvSpPr>
          <p:nvPr userDrawn="1"/>
        </p:nvSpPr>
        <p:spPr>
          <a:xfrm>
            <a:off x="442248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Центральный</a:t>
            </a:r>
            <a:r>
              <a:rPr lang="ru-RU" sz="1200" dirty="0">
                <a:solidFill>
                  <a:schemeClr val="bg1"/>
                </a:solidFill>
              </a:rPr>
              <a:t> офис</a:t>
            </a:r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D4F3326-BFEE-4285-B31B-662A88EF98BD}"/>
              </a:ext>
            </a:extLst>
          </p:cNvPr>
          <p:cNvSpPr txBox="1">
            <a:spLocks/>
          </p:cNvSpPr>
          <p:nvPr userDrawn="1"/>
        </p:nvSpPr>
        <p:spPr>
          <a:xfrm>
            <a:off x="442248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125009 г. </a:t>
            </a:r>
            <a:r>
              <a:rPr lang="ru-RU" sz="16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Москва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Никитский переулок, 7с1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0719EC83-A867-4007-871C-C395354F379C}"/>
              </a:ext>
            </a:extLst>
          </p:cNvPr>
          <p:cNvSpPr txBox="1">
            <a:spLocks/>
          </p:cNvSpPr>
          <p:nvPr userDrawn="1"/>
        </p:nvSpPr>
        <p:spPr>
          <a:xfrm>
            <a:off x="442248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+7 (499) 755-07-70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960B0A1-48EE-412F-9032-AD699EECF9F4}"/>
              </a:ext>
            </a:extLst>
          </p:cNvPr>
          <p:cNvSpPr txBox="1">
            <a:spLocks/>
          </p:cNvSpPr>
          <p:nvPr userDrawn="1"/>
        </p:nvSpPr>
        <p:spPr>
          <a:xfrm>
            <a:off x="442248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  <a:latin typeface="Rostelecom Basis Medium" panose="020B0603030604040103" pitchFamily="34" charset="0"/>
              </a:rPr>
              <a:t>info@rt-solar.ru 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D023BC-5304-4EC1-B1EF-B26BD13C9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67" y="2664381"/>
            <a:ext cx="1286054" cy="128605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99E220-FF04-4D5B-B2DF-F400C3C056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6BC68004-4776-4079-92E5-255AE33F1268}"/>
              </a:ext>
            </a:extLst>
          </p:cNvPr>
          <p:cNvSpPr txBox="1">
            <a:spLocks/>
          </p:cNvSpPr>
          <p:nvPr userDrawn="1"/>
        </p:nvSpPr>
        <p:spPr>
          <a:xfrm>
            <a:off x="442248" y="230065"/>
            <a:ext cx="3249332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2400" b="0" i="0" kern="1200" dirty="0">
                <a:solidFill>
                  <a:schemeClr val="bg1"/>
                </a:solidFill>
                <a:latin typeface="Rostelecom Basis Medium" panose="020B0603030604040103" pitchFamily="34" charset="0"/>
                <a:ea typeface="+mj-ea"/>
                <a:cs typeface="+mj-cs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28127983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9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3DC169-2E71-4839-8747-C9020F220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84" y="-1"/>
            <a:ext cx="4779748" cy="5143500"/>
          </a:xfrm>
          <a:prstGeom prst="rect">
            <a:avLst/>
          </a:prstGeom>
        </p:spPr>
      </p:pic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id="{3D02D76C-1A8B-4B2F-84FD-FC3D9DC5DD35}"/>
              </a:ext>
            </a:extLst>
          </p:cNvPr>
          <p:cNvSpPr/>
          <p:nvPr userDrawn="1"/>
        </p:nvSpPr>
        <p:spPr>
          <a:xfrm>
            <a:off x="0" y="1"/>
            <a:ext cx="6363429" cy="51435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A1EE9-3262-45FB-AEBB-906F8AF065A2}"/>
              </a:ext>
            </a:extLst>
          </p:cNvPr>
          <p:cNvSpPr txBox="1"/>
          <p:nvPr userDrawn="1"/>
        </p:nvSpPr>
        <p:spPr>
          <a:xfrm>
            <a:off x="8369737" y="468991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1100" smtClean="0">
                <a:latin typeface="Rostelecom Basis" panose="020B0503030604040103" pitchFamily="34" charset="0"/>
              </a:rPr>
              <a:t>‹#›</a:t>
            </a:fld>
            <a:endParaRPr lang="ru-RU" sz="1100" dirty="0">
              <a:latin typeface="Rostelecom Basis" panose="020B0503030604040103" pitchFamily="34" charset="0"/>
            </a:endParaRPr>
          </a:p>
        </p:txBody>
      </p:sp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5A46F1D8-9571-4A32-AF4E-90EF2795B3A6}"/>
              </a:ext>
            </a:extLst>
          </p:cNvPr>
          <p:cNvSpPr txBox="1">
            <a:spLocks/>
          </p:cNvSpPr>
          <p:nvPr userDrawn="1"/>
        </p:nvSpPr>
        <p:spPr>
          <a:xfrm>
            <a:off x="442248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Центральный</a:t>
            </a:r>
            <a:r>
              <a:rPr lang="ru-RU" sz="1200" dirty="0">
                <a:solidFill>
                  <a:schemeClr val="bg1"/>
                </a:solidFill>
              </a:rPr>
              <a:t> офис</a:t>
            </a:r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D4F3326-BFEE-4285-B31B-662A88EF98BD}"/>
              </a:ext>
            </a:extLst>
          </p:cNvPr>
          <p:cNvSpPr txBox="1">
            <a:spLocks/>
          </p:cNvSpPr>
          <p:nvPr userDrawn="1"/>
        </p:nvSpPr>
        <p:spPr>
          <a:xfrm>
            <a:off x="442248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125009 г. </a:t>
            </a:r>
            <a:r>
              <a:rPr lang="ru-RU" sz="16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Москва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Никитский переулок, 7с1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0719EC83-A867-4007-871C-C395354F379C}"/>
              </a:ext>
            </a:extLst>
          </p:cNvPr>
          <p:cNvSpPr txBox="1">
            <a:spLocks/>
          </p:cNvSpPr>
          <p:nvPr userDrawn="1"/>
        </p:nvSpPr>
        <p:spPr>
          <a:xfrm>
            <a:off x="442248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+7 (499) 755-07-70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960B0A1-48EE-412F-9032-AD699EECF9F4}"/>
              </a:ext>
            </a:extLst>
          </p:cNvPr>
          <p:cNvSpPr txBox="1">
            <a:spLocks/>
          </p:cNvSpPr>
          <p:nvPr userDrawn="1"/>
        </p:nvSpPr>
        <p:spPr>
          <a:xfrm>
            <a:off x="442248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rgbClr val="FF4F12"/>
                </a:solidFill>
                <a:latin typeface="Rostelecom Basis Medium" panose="020B0603030604040103" pitchFamily="34" charset="0"/>
              </a:rPr>
              <a:t>presale@rt-solar.ru</a:t>
            </a:r>
            <a:r>
              <a:rPr lang="en-US" sz="1200" dirty="0">
                <a:solidFill>
                  <a:srgbClr val="FF4F12"/>
                </a:solidFill>
                <a:latin typeface="Rostelecom Basis Medium" panose="020B0603030604040103" pitchFamily="34" charset="0"/>
              </a:rPr>
              <a:t> 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D023BC-5304-4EC1-B1EF-B26BD13C91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67" y="2664381"/>
            <a:ext cx="1286054" cy="128605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99E220-FF04-4D5B-B2DF-F400C3C056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3748" y="4538218"/>
            <a:ext cx="1418063" cy="364098"/>
          </a:xfrm>
          <a:prstGeom prst="rect">
            <a:avLst/>
          </a:prstGeom>
        </p:spPr>
      </p:pic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B67A1425-6308-450E-AB99-79FC48E395E0}"/>
              </a:ext>
            </a:extLst>
          </p:cNvPr>
          <p:cNvSpPr txBox="1">
            <a:spLocks/>
          </p:cNvSpPr>
          <p:nvPr userDrawn="1"/>
        </p:nvSpPr>
        <p:spPr>
          <a:xfrm>
            <a:off x="442248" y="230065"/>
            <a:ext cx="3249332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2400" b="0" i="0" kern="1200" dirty="0">
                <a:solidFill>
                  <a:schemeClr val="bg1"/>
                </a:solidFill>
                <a:latin typeface="Rostelecom Basis Medium" panose="020B0603030604040103" pitchFamily="34" charset="0"/>
                <a:ea typeface="+mj-ea"/>
                <a:cs typeface="+mj-cs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34236303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05" r:id="rId2"/>
    <p:sldLayoutId id="2147483817" r:id="rId3"/>
    <p:sldLayoutId id="2147483818" r:id="rId4"/>
    <p:sldLayoutId id="2147483823" r:id="rId5"/>
    <p:sldLayoutId id="2147483822" r:id="rId6"/>
    <p:sldLayoutId id="2147483824" r:id="rId7"/>
    <p:sldLayoutId id="2147483819" r:id="rId8"/>
    <p:sldLayoutId id="2147483733" r:id="rId9"/>
    <p:sldLayoutId id="2147483732" r:id="rId10"/>
    <p:sldLayoutId id="2147483731" r:id="rId11"/>
    <p:sldLayoutId id="2147483800" r:id="rId12"/>
    <p:sldLayoutId id="2147483709" r:id="rId13"/>
    <p:sldLayoutId id="2147483736" r:id="rId14"/>
    <p:sldLayoutId id="2147483737" r:id="rId15"/>
    <p:sldLayoutId id="2147483776" r:id="rId16"/>
    <p:sldLayoutId id="2147483801" r:id="rId17"/>
    <p:sldLayoutId id="2147483738" r:id="rId18"/>
    <p:sldLayoutId id="2147483827" r:id="rId19"/>
  </p:sldLayoutIdLst>
  <p:transition spd="med"/>
  <p:hf hdr="0" ftr="0" dt="0"/>
  <p:txStyles>
    <p:title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1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02" r:id="rId2"/>
    <p:sldLayoutId id="2147483803" r:id="rId3"/>
    <p:sldLayoutId id="2147483804" r:id="rId4"/>
    <p:sldLayoutId id="2147483805" r:id="rId5"/>
    <p:sldLayoutId id="2147483782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791" r:id="rId12"/>
    <p:sldLayoutId id="2147483811" r:id="rId13"/>
    <p:sldLayoutId id="2147483812" r:id="rId14"/>
    <p:sldLayoutId id="2147483813" r:id="rId15"/>
    <p:sldLayoutId id="2147483814" r:id="rId16"/>
    <p:sldLayoutId id="2147483783" r:id="rId17"/>
    <p:sldLayoutId id="2147483815" r:id="rId18"/>
    <p:sldLayoutId id="2147483816" r:id="rId19"/>
    <p:sldLayoutId id="2147483718" r:id="rId20"/>
    <p:sldLayoutId id="2147483820" r:id="rId21"/>
    <p:sldLayoutId id="2147483821" r:id="rId22"/>
    <p:sldLayoutId id="2147483838" r:id="rId23"/>
  </p:sldLayoutIdLst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26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85" r:id="rId2"/>
    <p:sldLayoutId id="2147483790" r:id="rId3"/>
    <p:sldLayoutId id="2147483784" r:id="rId4"/>
    <p:sldLayoutId id="2147483741" r:id="rId5"/>
    <p:sldLayoutId id="2147483786" r:id="rId6"/>
    <p:sldLayoutId id="2147483787" r:id="rId7"/>
  </p:sldLayoutIdLst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744" r:id="rId2"/>
    <p:sldLayoutId id="2147483829" r:id="rId3"/>
    <p:sldLayoutId id="2147483745" r:id="rId4"/>
    <p:sldLayoutId id="2147483830" r:id="rId5"/>
    <p:sldLayoutId id="2147483747" r:id="rId6"/>
    <p:sldLayoutId id="2147483749" r:id="rId7"/>
    <p:sldLayoutId id="2147483750" r:id="rId8"/>
    <p:sldLayoutId id="2147483751" r:id="rId9"/>
    <p:sldLayoutId id="2147483753" r:id="rId10"/>
    <p:sldLayoutId id="2147483754" r:id="rId11"/>
    <p:sldLayoutId id="2147483755" r:id="rId12"/>
    <p:sldLayoutId id="2147483756" r:id="rId13"/>
    <p:sldLayoutId id="2147483758" r:id="rId14"/>
    <p:sldLayoutId id="2147483760" r:id="rId15"/>
    <p:sldLayoutId id="2147483761" r:id="rId16"/>
    <p:sldLayoutId id="2147483762" r:id="rId17"/>
    <p:sldLayoutId id="2147483832" r:id="rId18"/>
    <p:sldLayoutId id="2147483833" r:id="rId19"/>
    <p:sldLayoutId id="214748384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69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40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91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73">
          <p15:clr>
            <a:srgbClr val="F26B43"/>
          </p15:clr>
        </p15:guide>
        <p15:guide id="4" pos="316">
          <p15:clr>
            <a:srgbClr val="F26B43"/>
          </p15:clr>
        </p15:guide>
        <p15:guide id="5" orient="horz" pos="3069">
          <p15:clr>
            <a:srgbClr val="F26B43"/>
          </p15:clr>
        </p15:guide>
        <p15:guide id="6" orient="horz" pos="2857">
          <p15:clr>
            <a:srgbClr val="F26B43"/>
          </p15:clr>
        </p15:guide>
        <p15:guide id="7" pos="5448">
          <p15:clr>
            <a:srgbClr val="F26B43"/>
          </p15:clr>
        </p15:guide>
        <p15:guide id="8" pos="2066">
          <p15:clr>
            <a:srgbClr val="F26B43"/>
          </p15:clr>
        </p15:guide>
        <p15:guide id="9" pos="387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92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</p:sldLayoutIdLst>
  <p:transition spd="med"/>
  <p:hf hdr="0" ftr="0" dt="0"/>
  <p:txStyles>
    <p:title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.proshin@rt-solar.r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0.xml"/><Relationship Id="rId57" Type="http://schemas.openxmlformats.org/officeDocument/2006/relationships/image" Target="../media/image23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cs-cert.kaspersky.ru/media/Kaspersky-ICS-CERT-Threat-Predictions-2021-RU.pdf" TargetMode="Externa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4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3.png"/><Relationship Id="rId1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39" y="1950045"/>
            <a:ext cx="4859987" cy="1076027"/>
          </a:xfrm>
        </p:spPr>
        <p:txBody>
          <a:bodyPr/>
          <a:lstStyle/>
          <a:p>
            <a:r>
              <a:rPr lang="ru-RU" sz="3000" dirty="0"/>
              <a:t>Мониторинг ИБ АСУ ТП.</a:t>
            </a:r>
            <a:br>
              <a:rPr lang="ru-RU" sz="3000" dirty="0"/>
            </a:br>
            <a:r>
              <a:rPr lang="ru-RU" sz="3000" dirty="0" smtClean="0"/>
              <a:t>Практические </a:t>
            </a:r>
            <a:r>
              <a:rPr lang="ru-RU" sz="3000" dirty="0"/>
              <a:t>аспекты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ru-RU" sz="1600" dirty="0"/>
              <a:t>Прошин Андрей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86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a.proshin@rt-solar.ru</a:t>
            </a:r>
            <a:r>
              <a:rPr lang="en-US" sz="1400" dirty="0">
                <a:solidFill>
                  <a:srgbClr val="FF4F12"/>
                </a:solidFill>
              </a:rPr>
              <a:t> </a:t>
            </a:r>
            <a:endParaRPr lang="ru-RU" sz="1400" dirty="0">
              <a:solidFill>
                <a:srgbClr val="FF4F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26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4F36F0-C78A-4E87-9852-D296449428A3}"/>
              </a:ext>
            </a:extLst>
          </p:cNvPr>
          <p:cNvSpPr/>
          <p:nvPr/>
        </p:nvSpPr>
        <p:spPr>
          <a:xfrm>
            <a:off x="0" y="2941930"/>
            <a:ext cx="9144000" cy="1353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47AB0DE-E040-4DB8-852F-08D62700C3A0}"/>
              </a:ext>
            </a:extLst>
          </p:cNvPr>
          <p:cNvCxnSpPr/>
          <p:nvPr/>
        </p:nvCxnSpPr>
        <p:spPr>
          <a:xfrm>
            <a:off x="3443020" y="3624307"/>
            <a:ext cx="5347412" cy="0"/>
          </a:xfrm>
          <a:prstGeom prst="straightConnector1">
            <a:avLst/>
          </a:prstGeom>
          <a:ln w="57150">
            <a:solidFill>
              <a:srgbClr val="FF4F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45813-3710-41EB-B90A-F8B9DC47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нашем стенде</a:t>
            </a:r>
          </a:p>
        </p:txBody>
      </p:sp>
      <p:pic>
        <p:nvPicPr>
          <p:cNvPr id="1026" name="Picture 2" descr="Title">
            <a:extLst>
              <a:ext uri="{FF2B5EF4-FFF2-40B4-BE49-F238E27FC236}">
                <a16:creationId xmlns:a16="http://schemas.microsoft.com/office/drawing/2014/main" id="{22EC0DDC-4D8C-4EB6-82E5-9888B743D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6" b="21147"/>
          <a:stretch/>
        </p:blipFill>
        <p:spPr bwMode="auto">
          <a:xfrm>
            <a:off x="5811926" y="792480"/>
            <a:ext cx="2724224" cy="7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остелеком-Солар на All-over-IP 2020">
            <a:extLst>
              <a:ext uri="{FF2B5EF4-FFF2-40B4-BE49-F238E27FC236}">
                <a16:creationId xmlns:a16="http://schemas.microsoft.com/office/drawing/2014/main" id="{7D7F4D2B-93C5-4C2D-A934-B56ED7B5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00" y="1591079"/>
            <a:ext cx="2051483" cy="7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34612D-D79E-43B1-8717-B8940990DDE7}"/>
              </a:ext>
            </a:extLst>
          </p:cNvPr>
          <p:cNvSpPr/>
          <p:nvPr/>
        </p:nvSpPr>
        <p:spPr>
          <a:xfrm>
            <a:off x="3775712" y="3295124"/>
            <a:ext cx="1345997" cy="651053"/>
          </a:xfrm>
          <a:prstGeom prst="rect">
            <a:avLst/>
          </a:prstGeom>
          <a:solidFill>
            <a:schemeClr val="bg1"/>
          </a:solidFill>
          <a:ln w="19050">
            <a:solidFill>
              <a:srgbClr val="FF4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Исследование сети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CB2177-151E-4929-B2E8-F293531ECEBE}"/>
              </a:ext>
            </a:extLst>
          </p:cNvPr>
          <p:cNvSpPr/>
          <p:nvPr/>
        </p:nvSpPr>
        <p:spPr>
          <a:xfrm>
            <a:off x="5365242" y="3295124"/>
            <a:ext cx="1345997" cy="651053"/>
          </a:xfrm>
          <a:prstGeom prst="rect">
            <a:avLst/>
          </a:prstGeom>
          <a:solidFill>
            <a:schemeClr val="bg1"/>
          </a:solidFill>
          <a:ln w="19050">
            <a:solidFill>
              <a:srgbClr val="FF4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Подбор учетных данных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1309B2-745D-4684-A917-826B85D66D2A}"/>
              </a:ext>
            </a:extLst>
          </p:cNvPr>
          <p:cNvSpPr/>
          <p:nvPr/>
        </p:nvSpPr>
        <p:spPr>
          <a:xfrm>
            <a:off x="6954772" y="3295124"/>
            <a:ext cx="1345997" cy="651053"/>
          </a:xfrm>
          <a:prstGeom prst="rect">
            <a:avLst/>
          </a:prstGeom>
          <a:solidFill>
            <a:schemeClr val="bg1"/>
          </a:solidFill>
          <a:ln w="19050">
            <a:solidFill>
              <a:srgbClr val="FF4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Взаимодействие с ПЛК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0701D-34FD-4180-9B81-B070937FA50C}"/>
              </a:ext>
            </a:extLst>
          </p:cNvPr>
          <p:cNvSpPr txBox="1"/>
          <p:nvPr/>
        </p:nvSpPr>
        <p:spPr>
          <a:xfrm>
            <a:off x="367873" y="3280028"/>
            <a:ext cx="211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dirty="0">
                <a:latin typeface="+mj-lt"/>
              </a:rPr>
              <a:t>Тестовый </a:t>
            </a:r>
            <a:r>
              <a:rPr lang="ru-RU" sz="1600" b="0" dirty="0" smtClean="0">
                <a:latin typeface="+mj-lt"/>
              </a:rPr>
              <a:t>сценарий</a:t>
            </a:r>
          </a:p>
          <a:p>
            <a:pPr algn="l"/>
            <a:r>
              <a:rPr lang="ru-RU" sz="1600" b="0" dirty="0" smtClean="0">
                <a:latin typeface="+mj-lt"/>
              </a:rPr>
              <a:t>атаки </a:t>
            </a:r>
            <a:r>
              <a:rPr lang="ru-RU" sz="1600" b="0" dirty="0">
                <a:latin typeface="+mj-lt"/>
              </a:rPr>
              <a:t>на АСУ ТП: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239BAA7-CCDF-4E1C-A8A1-6A4AE0C60273}"/>
              </a:ext>
            </a:extLst>
          </p:cNvPr>
          <p:cNvSpPr/>
          <p:nvPr/>
        </p:nvSpPr>
        <p:spPr>
          <a:xfrm>
            <a:off x="381993" y="945641"/>
            <a:ext cx="551245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Clr>
                <a:srgbClr val="FF4F12"/>
              </a:buClr>
            </a:pPr>
            <a:r>
              <a:rPr lang="ru-RU" sz="1400" b="0" dirty="0">
                <a:latin typeface="Rostelecom Basis" panose="020B0503030604040103" pitchFamily="34" charset="0"/>
              </a:rPr>
              <a:t>Организация </a:t>
            </a:r>
            <a:r>
              <a:rPr lang="ru-RU" sz="1400" dirty="0">
                <a:solidFill>
                  <a:srgbClr val="FF4F12"/>
                </a:solidFill>
                <a:latin typeface="Rostelecom Basis" panose="020B0503030604040103" pitchFamily="34" charset="0"/>
              </a:rPr>
              <a:t>сбора событий ИБ </a:t>
            </a:r>
            <a:r>
              <a:rPr lang="ru-RU" sz="1400" b="0" dirty="0">
                <a:latin typeface="Rostelecom Basis" panose="020B0503030604040103" pitchFamily="34" charset="0"/>
              </a:rPr>
              <a:t>в АСУ ТП (на базе совместного проекта со </a:t>
            </a:r>
            <a:r>
              <a:rPr lang="en-US" sz="1400" b="0" dirty="0">
                <a:latin typeface="Rostelecom Basis" panose="020B0503030604040103" pitchFamily="34" charset="0"/>
              </a:rPr>
              <a:t>Schneider Electric</a:t>
            </a:r>
            <a:r>
              <a:rPr lang="en-US" sz="1400" b="0" dirty="0" smtClean="0">
                <a:latin typeface="Rostelecom Basis" panose="020B0503030604040103" pitchFamily="34" charset="0"/>
              </a:rPr>
              <a:t>)</a:t>
            </a:r>
            <a:endParaRPr lang="ru-RU" sz="1400" b="0" dirty="0" smtClean="0">
              <a:latin typeface="Rostelecom Basis" panose="020B0503030604040103" pitchFamily="34" charset="0"/>
            </a:endParaRP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endParaRPr lang="en-US" sz="1400" b="0" dirty="0">
              <a:latin typeface="Rostelecom Basis" panose="020B0503030604040103" pitchFamily="34" charset="0"/>
            </a:endParaRPr>
          </a:p>
          <a:p>
            <a:pPr algn="l">
              <a:spcAft>
                <a:spcPts val="600"/>
              </a:spcAft>
              <a:buClr>
                <a:srgbClr val="FF4F12"/>
              </a:buClr>
            </a:pPr>
            <a:r>
              <a:rPr lang="ru-RU" sz="1400" dirty="0" smtClean="0">
                <a:solidFill>
                  <a:srgbClr val="FF4F12"/>
                </a:solidFill>
                <a:latin typeface="Rostelecom Basis" panose="020B0503030604040103" pitchFamily="34" charset="0"/>
              </a:rPr>
              <a:t>Демосценарий</a:t>
            </a:r>
            <a:r>
              <a:rPr lang="ru-RU" sz="1400" b="0" dirty="0" smtClean="0">
                <a:latin typeface="Rostelecom Basis" panose="020B0503030604040103" pitchFamily="34" charset="0"/>
              </a:rPr>
              <a:t> </a:t>
            </a:r>
            <a:r>
              <a:rPr lang="ru-RU" sz="1400" b="0" dirty="0">
                <a:latin typeface="Rostelecom Basis" panose="020B0503030604040103" pitchFamily="34" charset="0"/>
              </a:rPr>
              <a:t>активности </a:t>
            </a:r>
            <a:r>
              <a:rPr lang="ru-RU" sz="1400" b="0" dirty="0" smtClean="0">
                <a:latin typeface="Rostelecom Basis" panose="020B0503030604040103" pitchFamily="34" charset="0"/>
              </a:rPr>
              <a:t>злоумышленника</a:t>
            </a: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endParaRPr lang="ru-RU" sz="1400" b="0" dirty="0">
              <a:latin typeface="Rostelecom Basis" panose="020B0503030604040103" pitchFamily="34" charset="0"/>
            </a:endParaRPr>
          </a:p>
          <a:p>
            <a:pPr algn="l">
              <a:spcAft>
                <a:spcPts val="600"/>
              </a:spcAft>
              <a:buClr>
                <a:srgbClr val="FF4F12"/>
              </a:buClr>
            </a:pPr>
            <a:r>
              <a:rPr lang="ru-RU" sz="1400" dirty="0">
                <a:solidFill>
                  <a:srgbClr val="FF4F12"/>
                </a:solidFill>
                <a:latin typeface="Rostelecom Basis" panose="020B0503030604040103" pitchFamily="34" charset="0"/>
              </a:rPr>
              <a:t>Правила</a:t>
            </a:r>
            <a:r>
              <a:rPr lang="ru-RU" sz="1400" b="0" dirty="0">
                <a:latin typeface="Rostelecom Basis" panose="020B0503030604040103" pitchFamily="34" charset="0"/>
              </a:rPr>
              <a:t> детектирования и </a:t>
            </a:r>
            <a:r>
              <a:rPr lang="ru-RU" sz="1400" dirty="0">
                <a:solidFill>
                  <a:srgbClr val="FF4F12"/>
                </a:solidFill>
                <a:latin typeface="Rostelecom Basis" panose="020B0503030604040103" pitchFamily="34" charset="0"/>
              </a:rPr>
              <a:t>работа</a:t>
            </a:r>
            <a:r>
              <a:rPr lang="ru-RU" sz="1400" b="0" dirty="0">
                <a:latin typeface="Rostelecom Basis" panose="020B0503030604040103" pitchFamily="34" charset="0"/>
              </a:rPr>
              <a:t> </a:t>
            </a:r>
            <a:r>
              <a:rPr lang="en-US" sz="1400" b="0" dirty="0" smtClean="0">
                <a:latin typeface="Rostelecom Basis" panose="020B0503030604040103" pitchFamily="34" charset="0"/>
              </a:rPr>
              <a:t>Solar JSOC</a:t>
            </a:r>
            <a:endParaRPr lang="ru-RU" sz="1400" b="0" dirty="0">
              <a:latin typeface="Rostelecom Basis" panose="020B0503030604040103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60960" y="1035263"/>
            <a:ext cx="428833" cy="93553"/>
            <a:chOff x="0" y="1698203"/>
            <a:chExt cx="428833" cy="93553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1744980"/>
              <a:ext cx="33528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/>
            <p:cNvSpPr/>
            <p:nvPr/>
          </p:nvSpPr>
          <p:spPr>
            <a:xfrm>
              <a:off x="335280" y="1698203"/>
              <a:ext cx="93553" cy="93553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60960" y="1835363"/>
            <a:ext cx="428833" cy="93553"/>
            <a:chOff x="0" y="1698203"/>
            <a:chExt cx="428833" cy="93553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1744980"/>
              <a:ext cx="33528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Овал 22"/>
            <p:cNvSpPr/>
            <p:nvPr/>
          </p:nvSpPr>
          <p:spPr>
            <a:xfrm>
              <a:off x="335280" y="1698203"/>
              <a:ext cx="93553" cy="93553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-60960" y="2403299"/>
            <a:ext cx="428833" cy="93553"/>
            <a:chOff x="0" y="1698203"/>
            <a:chExt cx="428833" cy="93553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0" y="1744980"/>
              <a:ext cx="33528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/>
            <p:cNvSpPr/>
            <p:nvPr/>
          </p:nvSpPr>
          <p:spPr>
            <a:xfrm>
              <a:off x="335280" y="1698203"/>
              <a:ext cx="93553" cy="93553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Овал 3"/>
          <p:cNvSpPr/>
          <p:nvPr/>
        </p:nvSpPr>
        <p:spPr>
          <a:xfrm>
            <a:off x="2682240" y="3234308"/>
            <a:ext cx="781432" cy="781432"/>
          </a:xfrm>
          <a:prstGeom prst="ellipse">
            <a:avLst/>
          </a:prstGeom>
          <a:solidFill>
            <a:srgbClr val="FF4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14" y="3295124"/>
            <a:ext cx="579084" cy="53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6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110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104" y="230066"/>
            <a:ext cx="4944616" cy="745692"/>
          </a:xfrm>
        </p:spPr>
        <p:txBody>
          <a:bodyPr/>
          <a:lstStyle/>
          <a:p>
            <a:r>
              <a:rPr lang="ru-RU" dirty="0"/>
              <a:t>Проблематика. </a:t>
            </a:r>
            <a:br>
              <a:rPr lang="ru-RU" dirty="0"/>
            </a:br>
            <a:r>
              <a:rPr lang="ru-RU" dirty="0"/>
              <a:t>Риски промышленных компаний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5600" y="1602433"/>
            <a:ext cx="3334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solidFill>
                  <a:srgbClr val="FF4F12"/>
                </a:solidFill>
                <a:latin typeface="Rostelecom Basis" panose="020B0604020202020204" charset="0"/>
              </a:rPr>
              <a:t>Информационная безопасность</a:t>
            </a:r>
            <a:endParaRPr lang="en-US" sz="1600" dirty="0">
              <a:solidFill>
                <a:srgbClr val="FF4F12"/>
              </a:solidFill>
              <a:latin typeface="Rostelecom Basis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600" y="1970484"/>
            <a:ext cx="4660250" cy="1127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604020202020204" charset="0"/>
              </a:rPr>
              <a:t>Вирусное заражение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604020202020204" charset="0"/>
              </a:rPr>
              <a:t>Несанкционированный доступ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604020202020204" charset="0"/>
              </a:rPr>
              <a:t>Перехват управления технологическим процессом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604020202020204" charset="0"/>
              </a:rPr>
              <a:t>Шпионаж и кража уникальных технологий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>
              <a:latin typeface="Rostelecom Basis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103" y="3050059"/>
            <a:ext cx="415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solidFill>
                  <a:srgbClr val="FF4F12"/>
                </a:solidFill>
                <a:latin typeface="Rostelecom Basis" panose="020B0604020202020204" charset="0"/>
              </a:rPr>
              <a:t>Невыполнение требований регуляторов</a:t>
            </a:r>
            <a:endParaRPr lang="en-US" sz="1600" dirty="0">
              <a:solidFill>
                <a:srgbClr val="FF4F12"/>
              </a:solidFill>
              <a:latin typeface="Rostelecom Basis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103" y="3502913"/>
            <a:ext cx="2709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 smtClean="0">
                <a:solidFill>
                  <a:srgbClr val="FF4F12"/>
                </a:solidFill>
                <a:latin typeface="Rostelecom Basis" panose="020B0604020202020204" charset="0"/>
              </a:rPr>
              <a:t>Нарушение </a:t>
            </a:r>
            <a:r>
              <a:rPr lang="ru-RU" sz="1600" dirty="0">
                <a:solidFill>
                  <a:srgbClr val="FF4F12"/>
                </a:solidFill>
                <a:latin typeface="Rostelecom Basis" panose="020B0604020202020204" charset="0"/>
              </a:rPr>
              <a:t>деятельности</a:t>
            </a:r>
            <a:endParaRPr lang="en-US" sz="1600" dirty="0">
              <a:solidFill>
                <a:srgbClr val="FF4F12"/>
              </a:solidFill>
              <a:latin typeface="Rostelecom Basis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460" y="3971007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solidFill>
                  <a:srgbClr val="FF4F12"/>
                </a:solidFill>
                <a:latin typeface="Rostelecom Basis" panose="020B0604020202020204" charset="0"/>
              </a:rPr>
              <a:t>Репутационные потери</a:t>
            </a:r>
            <a:endParaRPr lang="en-US" sz="1600" dirty="0">
              <a:solidFill>
                <a:srgbClr val="FF4F12"/>
              </a:solidFill>
              <a:latin typeface="Rostelecom Basis" panose="020B060402020202020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6" b="13266"/>
          <a:stretch>
            <a:fillRect/>
          </a:stretch>
        </p:blipFill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63A2BD-C2C5-4172-B6C4-C1EB02FAC83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58460" y="975758"/>
            <a:ext cx="699780" cy="657155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0" y="1744980"/>
            <a:ext cx="3352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335280" y="1698203"/>
            <a:ext cx="93553" cy="9355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3204096"/>
            <a:ext cx="3352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35280" y="3157319"/>
            <a:ext cx="93553" cy="9355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3659589"/>
            <a:ext cx="3352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335280" y="3612812"/>
            <a:ext cx="93553" cy="9355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4125044"/>
            <a:ext cx="3352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35280" y="4078267"/>
            <a:ext cx="93553" cy="9355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123F0-84F3-4440-8B35-409D93F3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Rostelecom Basis Medium" panose="020B0603030604040103" pitchFamily="34" charset="0"/>
              </a:rPr>
              <a:t>Киберугрозы</a:t>
            </a:r>
            <a:r>
              <a:rPr lang="ru-RU" dirty="0">
                <a:latin typeface="Rostelecom Basis Medium" panose="020B0603030604040103" pitchFamily="34" charset="0"/>
              </a:rPr>
              <a:t> для промышленных предприятий в 2021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D119B3-3E4E-468F-ACA8-EBCA97B1BD0A}"/>
              </a:ext>
            </a:extLst>
          </p:cNvPr>
          <p:cNvSpPr/>
          <p:nvPr/>
        </p:nvSpPr>
        <p:spPr>
          <a:xfrm>
            <a:off x="361934" y="4151958"/>
            <a:ext cx="67675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latin typeface="Rostelecom Basis" panose="020B0503030604040103" pitchFamily="34" charset="0"/>
              </a:rPr>
              <a:t>Источник:</a:t>
            </a:r>
            <a:r>
              <a:rPr lang="ru-RU" sz="1000" dirty="0">
                <a:latin typeface="Rostelecom Basis" panose="020B0503030604040103" pitchFamily="34" charset="0"/>
              </a:rPr>
              <a:t> </a:t>
            </a:r>
            <a:r>
              <a:rPr lang="ru-RU" sz="1000" dirty="0">
                <a:solidFill>
                  <a:srgbClr val="8600FF"/>
                </a:solidFill>
                <a:latin typeface="Rostelecom Basis" panose="020B05030306040401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https://ics-cert.kaspersky.ru/media/Kaspersky-ICS-CERT-Threat-Predictions-2021-RU.pdf</a:t>
            </a:r>
            <a:r>
              <a:rPr lang="ru-RU" sz="1000" dirty="0">
                <a:solidFill>
                  <a:srgbClr val="8600FF"/>
                </a:solidFill>
                <a:latin typeface="Rostelecom Basis" panose="020B0503030604040103" pitchFamily="34" charset="0"/>
              </a:rPr>
              <a:t>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8079E9-8F17-488F-B850-0E7201032689}"/>
              </a:ext>
            </a:extLst>
          </p:cNvPr>
          <p:cNvSpPr/>
          <p:nvPr/>
        </p:nvSpPr>
        <p:spPr>
          <a:xfrm>
            <a:off x="479502" y="2219240"/>
            <a:ext cx="2792019" cy="1822704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stelecom Basis" panose="020B05030306040401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DEC5CA-4488-4B48-82FD-0DA9736A3EB8}"/>
              </a:ext>
            </a:extLst>
          </p:cNvPr>
          <p:cNvSpPr/>
          <p:nvPr/>
        </p:nvSpPr>
        <p:spPr>
          <a:xfrm>
            <a:off x="1780018" y="817881"/>
            <a:ext cx="2792019" cy="1338579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stelecom Basis" panose="020B05030306040401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4A896C-A40E-4640-87BE-B9C71AD28F29}"/>
              </a:ext>
            </a:extLst>
          </p:cNvPr>
          <p:cNvSpPr/>
          <p:nvPr/>
        </p:nvSpPr>
        <p:spPr>
          <a:xfrm>
            <a:off x="4640904" y="817881"/>
            <a:ext cx="2872559" cy="1338579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stelecom Basis" panose="020B05030306040401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170D98-C01A-46D0-88EF-BDAA42FD1E7D}"/>
              </a:ext>
            </a:extLst>
          </p:cNvPr>
          <p:cNvSpPr/>
          <p:nvPr/>
        </p:nvSpPr>
        <p:spPr>
          <a:xfrm>
            <a:off x="3340389" y="2213764"/>
            <a:ext cx="2699876" cy="1822704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stelecom Basis" panose="020B05030306040401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546D604-96E1-4064-9457-A656F02B39D4}"/>
              </a:ext>
            </a:extLst>
          </p:cNvPr>
          <p:cNvSpPr/>
          <p:nvPr/>
        </p:nvSpPr>
        <p:spPr>
          <a:xfrm>
            <a:off x="6109835" y="2213764"/>
            <a:ext cx="2637926" cy="1822704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stelecom Basis" panose="020B05030306040401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B64AD9-1678-4157-B41B-805C33FA84DB}"/>
              </a:ext>
            </a:extLst>
          </p:cNvPr>
          <p:cNvSpPr/>
          <p:nvPr/>
        </p:nvSpPr>
        <p:spPr>
          <a:xfrm>
            <a:off x="479502" y="2219240"/>
            <a:ext cx="2792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4F12"/>
                </a:solidFill>
                <a:latin typeface="Rostelecom Basis" panose="020B0503030604040103" pitchFamily="34" charset="0"/>
              </a:rPr>
              <a:t>Случайные заражения</a:t>
            </a:r>
            <a:endParaRPr lang="ru-RU" sz="1200" b="1" i="0" dirty="0">
              <a:solidFill>
                <a:srgbClr val="FF4F12"/>
              </a:solidFill>
              <a:effectLst/>
              <a:latin typeface="Rostelecom Basis" panose="020B05030306040401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D3F2597-A077-4A92-933C-3582A7239072}"/>
              </a:ext>
            </a:extLst>
          </p:cNvPr>
          <p:cNvSpPr/>
          <p:nvPr/>
        </p:nvSpPr>
        <p:spPr>
          <a:xfrm>
            <a:off x="1780018" y="817880"/>
            <a:ext cx="2792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FF4F12"/>
                </a:solidFill>
                <a:latin typeface="Rostelecom Basis" panose="020B0503030604040103" pitchFamily="34" charset="0"/>
              </a:rPr>
              <a:t>Атаки вымогателей</a:t>
            </a:r>
            <a:endParaRPr lang="ru-RU" sz="1200" i="0" dirty="0">
              <a:solidFill>
                <a:srgbClr val="FF4F12"/>
              </a:solidFill>
              <a:effectLst/>
              <a:latin typeface="Rostelecom Basis" panose="020B0503030604040103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41AF2D-D9D8-488C-8EA4-6ACAB5976BE8}"/>
              </a:ext>
            </a:extLst>
          </p:cNvPr>
          <p:cNvSpPr/>
          <p:nvPr/>
        </p:nvSpPr>
        <p:spPr>
          <a:xfrm>
            <a:off x="4640904" y="817880"/>
            <a:ext cx="2792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4F12"/>
                </a:solidFill>
                <a:latin typeface="Rostelecom Basis" panose="020B0503030604040103" pitchFamily="34" charset="0"/>
              </a:rPr>
              <a:t>Кибершпионаж</a:t>
            </a:r>
            <a:endParaRPr lang="ru-RU" sz="1200" b="1" i="0" dirty="0">
              <a:solidFill>
                <a:srgbClr val="FF4F12"/>
              </a:solidFill>
              <a:effectLst/>
              <a:latin typeface="Rostelecom Basis" panose="020B05030306040401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3F7635-B685-4B75-A598-09B1E9D05335}"/>
              </a:ext>
            </a:extLst>
          </p:cNvPr>
          <p:cNvSpPr/>
          <p:nvPr/>
        </p:nvSpPr>
        <p:spPr>
          <a:xfrm>
            <a:off x="3294317" y="2213764"/>
            <a:ext cx="2792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rgbClr val="FF4F12"/>
                </a:solidFill>
                <a:effectLst/>
                <a:latin typeface="Rostelecom Basis" panose="020B0503030604040103" pitchFamily="34" charset="0"/>
              </a:rPr>
              <a:t>APT</a:t>
            </a:r>
            <a:endParaRPr lang="ru-RU" sz="1200" b="1" i="0" dirty="0">
              <a:solidFill>
                <a:srgbClr val="FF4F12"/>
              </a:solidFill>
              <a:effectLst/>
              <a:latin typeface="Rostelecom Basis" panose="020B05030306040401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71A736-8ECE-4902-BED9-44046ECF9B11}"/>
              </a:ext>
            </a:extLst>
          </p:cNvPr>
          <p:cNvSpPr/>
          <p:nvPr/>
        </p:nvSpPr>
        <p:spPr>
          <a:xfrm>
            <a:off x="6323311" y="2213764"/>
            <a:ext cx="2157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FF4F12"/>
                </a:solidFill>
                <a:effectLst/>
                <a:latin typeface="Rostelecom Basis" panose="020B0503030604040103" pitchFamily="34" charset="0"/>
              </a:rPr>
              <a:t>Последствия </a:t>
            </a:r>
            <a:r>
              <a:rPr lang="en-US" sz="1200" b="1" i="0" dirty="0">
                <a:solidFill>
                  <a:srgbClr val="FF4F12"/>
                </a:solidFill>
                <a:effectLst/>
                <a:latin typeface="Rostelecom Basis" panose="020B0503030604040103" pitchFamily="34" charset="0"/>
              </a:rPr>
              <a:t>COVID-19</a:t>
            </a:r>
            <a:endParaRPr lang="ru-RU" sz="1200" b="1" i="0" dirty="0">
              <a:solidFill>
                <a:srgbClr val="FF4F12"/>
              </a:solidFill>
              <a:effectLst/>
              <a:latin typeface="Rostelecom Basis" panose="020B05030306040401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D95775-74D0-423E-959F-2BD26D32EF52}"/>
              </a:ext>
            </a:extLst>
          </p:cNvPr>
          <p:cNvSpPr txBox="1"/>
          <p:nvPr/>
        </p:nvSpPr>
        <p:spPr>
          <a:xfrm>
            <a:off x="6163292" y="2473872"/>
            <a:ext cx="2477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b="0" dirty="0">
                <a:latin typeface="Rostelecom Basis Medium" panose="020B0603030604040103" pitchFamily="34" charset="0"/>
              </a:rPr>
              <a:t>Remote </a:t>
            </a:r>
            <a:r>
              <a:rPr lang="en-US" sz="1000" b="0" dirty="0" smtClean="0">
                <a:latin typeface="Rostelecom Basis Medium" panose="020B0603030604040103" pitchFamily="34" charset="0"/>
              </a:rPr>
              <a:t>Access:</a:t>
            </a:r>
            <a:endParaRPr lang="ru-RU" sz="1000" b="0" dirty="0" smtClean="0">
              <a:latin typeface="Rostelecom Basis Medium" panose="020B0603030604040103" pitchFamily="34" charset="0"/>
            </a:endParaRPr>
          </a:p>
          <a:p>
            <a:pPr algn="l"/>
            <a:r>
              <a:rPr lang="ru-RU" sz="1000" b="0" dirty="0" smtClean="0">
                <a:latin typeface="Rostelecom Basis Medium" panose="020B0603030604040103" pitchFamily="34" charset="0"/>
              </a:rPr>
              <a:t>     повышение </a:t>
            </a:r>
            <a:r>
              <a:rPr lang="ru-RU" sz="1000" b="0" dirty="0">
                <a:latin typeface="Rostelecom Basis Medium" panose="020B0603030604040103" pitchFamily="34" charset="0"/>
              </a:rPr>
              <a:t>уязвимости АСУ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ТП</a:t>
            </a:r>
          </a:p>
          <a:p>
            <a:pPr algn="l"/>
            <a:r>
              <a:rPr lang="ru-RU" sz="1000" b="0" dirty="0" smtClean="0">
                <a:latin typeface="Rostelecom Basis Medium" panose="020B0603030604040103" pitchFamily="34" charset="0"/>
              </a:rPr>
              <a:t>     из </a:t>
            </a:r>
            <a:r>
              <a:rPr lang="ru-RU" sz="1000" b="0" dirty="0">
                <a:latin typeface="Rostelecom Basis Medium" panose="020B0603030604040103" pitchFamily="34" charset="0"/>
              </a:rPr>
              <a:t>внешних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сетей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Меньше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персонала</a:t>
            </a:r>
          </a:p>
          <a:p>
            <a:pPr algn="l"/>
            <a:r>
              <a:rPr lang="ru-RU" sz="1000" b="0" dirty="0" smtClean="0">
                <a:latin typeface="Rostelecom Basis Medium" panose="020B0603030604040103" pitchFamily="34" charset="0"/>
              </a:rPr>
              <a:t>     для реагирования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Сокращение бюджетов, задержка проектов по защите АСУ ТП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069148-35B3-411F-BB88-EE2B47DB0ACD}"/>
              </a:ext>
            </a:extLst>
          </p:cNvPr>
          <p:cNvSpPr txBox="1"/>
          <p:nvPr/>
        </p:nvSpPr>
        <p:spPr>
          <a:xfrm>
            <a:off x="3449462" y="2473872"/>
            <a:ext cx="2478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Рост кол-ва и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зрелости</a:t>
            </a:r>
          </a:p>
          <a:p>
            <a:pPr algn="l"/>
            <a:r>
              <a:rPr lang="ru-RU" sz="1000" b="0" dirty="0" smtClean="0">
                <a:latin typeface="Rostelecom Basis Medium" panose="020B0603030604040103" pitchFamily="34" charset="0"/>
              </a:rPr>
              <a:t>     </a:t>
            </a:r>
            <a:r>
              <a:rPr lang="en-US" sz="1000" b="0" dirty="0" smtClean="0">
                <a:latin typeface="Rostelecom Basis Medium" panose="020B0603030604040103" pitchFamily="34" charset="0"/>
              </a:rPr>
              <a:t>APT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группировок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Геополитическая ситуация и возросшие риски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атак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ОКИИ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Цели: </a:t>
            </a:r>
            <a:r>
              <a:rPr lang="ru-RU" sz="1000" b="0" dirty="0" err="1" smtClean="0">
                <a:latin typeface="Rostelecom Basis Medium" panose="020B0603030604040103" pitchFamily="34" charset="0"/>
              </a:rPr>
              <a:t>кибершпионаж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,</a:t>
            </a:r>
          </a:p>
          <a:p>
            <a:pPr algn="l"/>
            <a:r>
              <a:rPr lang="ru-RU" sz="1000" b="0" dirty="0">
                <a:latin typeface="Rostelecom Basis Medium" panose="020B0603030604040103" pitchFamily="34" charset="0"/>
              </a:rPr>
              <a:t>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    закрепление в инфраструктуре</a:t>
            </a:r>
          </a:p>
          <a:p>
            <a:pPr algn="l"/>
            <a:r>
              <a:rPr lang="ru-RU" sz="1000" b="0" dirty="0" smtClean="0">
                <a:latin typeface="Rostelecom Basis Medium" panose="020B0603030604040103" pitchFamily="34" charset="0"/>
              </a:rPr>
              <a:t>     и нанесение ущерба</a:t>
            </a:r>
            <a:endParaRPr lang="ru-RU" sz="1000" b="0" dirty="0">
              <a:latin typeface="Rostelecom Basis Medium" panose="020B06030306040401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08401F-DE95-4094-A592-0EE334DC0032}"/>
              </a:ext>
            </a:extLst>
          </p:cNvPr>
          <p:cNvSpPr txBox="1"/>
          <p:nvPr/>
        </p:nvSpPr>
        <p:spPr>
          <a:xfrm>
            <a:off x="4718483" y="1072512"/>
            <a:ext cx="271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Полное отсутствие или недостаточность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сегментации ИТ</a:t>
            </a:r>
            <a:r>
              <a:rPr lang="en-US" sz="1000" b="0" dirty="0">
                <a:latin typeface="Rostelecom Basis Medium" panose="020B0603030604040103" pitchFamily="34" charset="0"/>
              </a:rPr>
              <a:t>/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ОТ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Недостаточная реализация мер по защите АСУ ТП делает их удобной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мишенью</a:t>
            </a:r>
            <a:endParaRPr lang="ru-RU" sz="1000" b="0" dirty="0">
              <a:latin typeface="Rostelecom Basis Medium" panose="020B06030306040401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20587B-83E3-4DB0-A3A1-6054F2698691}"/>
              </a:ext>
            </a:extLst>
          </p:cNvPr>
          <p:cNvSpPr txBox="1"/>
          <p:nvPr/>
        </p:nvSpPr>
        <p:spPr>
          <a:xfrm>
            <a:off x="1818808" y="1072512"/>
            <a:ext cx="2644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Легкая монетизация и высокий шанс получить выкуп для преступников при атаках на АСУ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ТП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Разработка шифровальщиков для АСУ ТП (аналог </a:t>
            </a:r>
            <a:r>
              <a:rPr lang="en-US" sz="1000" b="0" dirty="0">
                <a:latin typeface="Rostelecom Basis Medium" panose="020B0603030604040103" pitchFamily="34" charset="0"/>
              </a:rPr>
              <a:t>Snake</a:t>
            </a:r>
            <a:r>
              <a:rPr lang="en-US" sz="1000" b="0" dirty="0" smtClean="0">
                <a:latin typeface="Rostelecom Basis Medium" panose="020B0603030604040103" pitchFamily="34" charset="0"/>
              </a:rPr>
              <a:t>)</a:t>
            </a:r>
            <a:endParaRPr lang="ru-RU" sz="1000" b="0" dirty="0">
              <a:latin typeface="Rostelecom Basis Medium" panose="020B06030306040401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EC136D-95F7-4BBA-AA4F-B33F11B13EE4}"/>
              </a:ext>
            </a:extLst>
          </p:cNvPr>
          <p:cNvSpPr txBox="1"/>
          <p:nvPr/>
        </p:nvSpPr>
        <p:spPr>
          <a:xfrm>
            <a:off x="560054" y="2473872"/>
            <a:ext cx="2644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Перепродажа доступа к зараженным хостам в АСУ ТП более квалифицированным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группировкам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Снятие с поддержки </a:t>
            </a:r>
            <a:r>
              <a:rPr lang="en-US" sz="1000" b="0" dirty="0">
                <a:latin typeface="Rostelecom Basis Medium" panose="020B0603030604040103" pitchFamily="34" charset="0"/>
              </a:rPr>
              <a:t>Windows 7 </a:t>
            </a:r>
            <a:r>
              <a:rPr lang="ru-RU" sz="1000" b="0" dirty="0">
                <a:latin typeface="Rostelecom Basis Medium" panose="020B0603030604040103" pitchFamily="34" charset="0"/>
              </a:rPr>
              <a:t>и </a:t>
            </a:r>
            <a:r>
              <a:rPr lang="en-US" sz="1000" b="0" dirty="0">
                <a:latin typeface="Rostelecom Basis Medium" panose="020B0603030604040103" pitchFamily="34" charset="0"/>
              </a:rPr>
              <a:t>Server 2008</a:t>
            </a:r>
            <a:r>
              <a:rPr lang="ru-RU" sz="1000" b="0" dirty="0">
                <a:latin typeface="Rostelecom Basis Medium" panose="020B0603030604040103" pitchFamily="34" charset="0"/>
              </a:rPr>
              <a:t>, которые активно применяются в</a:t>
            </a:r>
            <a:r>
              <a:rPr lang="en-US" sz="1000" b="0" dirty="0">
                <a:latin typeface="Rostelecom Basis Medium" panose="020B0603030604040103" pitchFamily="34" charset="0"/>
              </a:rPr>
              <a:t> </a:t>
            </a:r>
            <a:r>
              <a:rPr lang="ru-RU" sz="1000" b="0" dirty="0">
                <a:latin typeface="Rostelecom Basis Medium" panose="020B0603030604040103" pitchFamily="34" charset="0"/>
              </a:rPr>
              <a:t>АСУ </a:t>
            </a:r>
            <a:r>
              <a:rPr lang="ru-RU" sz="1000" b="0" dirty="0" smtClean="0">
                <a:latin typeface="Rostelecom Basis Medium" panose="020B0603030604040103" pitchFamily="34" charset="0"/>
              </a:rPr>
              <a:t>ТП </a:t>
            </a:r>
            <a:endParaRPr lang="ru-RU" sz="1000" b="0" dirty="0" smtClean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000" b="0" dirty="0">
              <a:latin typeface="Rostelecom Basis Medium" panose="020B06030306040401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 Medium" panose="020B0603030604040103" pitchFamily="34" charset="0"/>
              </a:rPr>
              <a:t>Утечка исходного кода </a:t>
            </a:r>
            <a:r>
              <a:rPr lang="en-US" sz="1000" b="0" dirty="0">
                <a:latin typeface="Rostelecom Basis Medium" panose="020B0603030604040103" pitchFamily="34" charset="0"/>
              </a:rPr>
              <a:t>Win XP</a:t>
            </a:r>
            <a:endParaRPr lang="ru-RU" sz="1000" b="0" dirty="0">
              <a:latin typeface="Rostelecom Basis Medium" panose="020B06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2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D820533-4354-4244-A8CE-8FF6AE800C18}"/>
              </a:ext>
            </a:extLst>
          </p:cNvPr>
          <p:cNvSpPr/>
          <p:nvPr/>
        </p:nvSpPr>
        <p:spPr>
          <a:xfrm>
            <a:off x="382092" y="3666035"/>
            <a:ext cx="1614796" cy="573831"/>
          </a:xfrm>
          <a:prstGeom prst="rect">
            <a:avLst/>
          </a:prstGeom>
          <a:solidFill>
            <a:srgbClr val="FF4F1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0DB50C3-6245-41C0-AE30-EAD809FF9D0C}"/>
              </a:ext>
            </a:extLst>
          </p:cNvPr>
          <p:cNvSpPr/>
          <p:nvPr/>
        </p:nvSpPr>
        <p:spPr>
          <a:xfrm>
            <a:off x="-1" y="3666035"/>
            <a:ext cx="45719" cy="573831"/>
          </a:xfrm>
          <a:prstGeom prst="rect">
            <a:avLst/>
          </a:prstGeom>
          <a:solidFill>
            <a:srgbClr val="FF4F1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04C1CAC-19B3-442A-9B47-DA76B46A9929}"/>
              </a:ext>
            </a:extLst>
          </p:cNvPr>
          <p:cNvSpPr/>
          <p:nvPr/>
        </p:nvSpPr>
        <p:spPr>
          <a:xfrm>
            <a:off x="382092" y="2960156"/>
            <a:ext cx="1614796" cy="573831"/>
          </a:xfrm>
          <a:prstGeom prst="rect">
            <a:avLst/>
          </a:prstGeom>
          <a:solidFill>
            <a:srgbClr val="FF8B1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3D489141-D09C-418F-B7F3-A24C6BA7EE60}"/>
              </a:ext>
            </a:extLst>
          </p:cNvPr>
          <p:cNvSpPr/>
          <p:nvPr/>
        </p:nvSpPr>
        <p:spPr>
          <a:xfrm>
            <a:off x="-1" y="2960156"/>
            <a:ext cx="45719" cy="573831"/>
          </a:xfrm>
          <a:prstGeom prst="rect">
            <a:avLst/>
          </a:prstGeom>
          <a:solidFill>
            <a:srgbClr val="FF8B1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E507B6D-3519-47E6-A64E-7402F311F414}"/>
              </a:ext>
            </a:extLst>
          </p:cNvPr>
          <p:cNvSpPr/>
          <p:nvPr/>
        </p:nvSpPr>
        <p:spPr>
          <a:xfrm>
            <a:off x="382092" y="2245462"/>
            <a:ext cx="1614796" cy="573831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BD8CA38-92A8-44D4-95CF-329CA965D349}"/>
              </a:ext>
            </a:extLst>
          </p:cNvPr>
          <p:cNvSpPr/>
          <p:nvPr/>
        </p:nvSpPr>
        <p:spPr>
          <a:xfrm>
            <a:off x="382092" y="1754707"/>
            <a:ext cx="1614796" cy="374255"/>
          </a:xfrm>
          <a:prstGeom prst="rect">
            <a:avLst/>
          </a:prstGeom>
          <a:solidFill>
            <a:srgbClr val="0041A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7BC4C48-6983-47C1-B1EC-38DA2222C69C}"/>
              </a:ext>
            </a:extLst>
          </p:cNvPr>
          <p:cNvSpPr/>
          <p:nvPr/>
        </p:nvSpPr>
        <p:spPr>
          <a:xfrm>
            <a:off x="0" y="1754707"/>
            <a:ext cx="45719" cy="374255"/>
          </a:xfrm>
          <a:prstGeom prst="rect">
            <a:avLst/>
          </a:prstGeom>
          <a:solidFill>
            <a:srgbClr val="0041A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C9AFABD-4EC5-47CE-8272-78D2D529DB65}"/>
              </a:ext>
            </a:extLst>
          </p:cNvPr>
          <p:cNvSpPr/>
          <p:nvPr/>
        </p:nvSpPr>
        <p:spPr>
          <a:xfrm>
            <a:off x="382092" y="1260494"/>
            <a:ext cx="1614796" cy="374255"/>
          </a:xfrm>
          <a:prstGeom prst="rect">
            <a:avLst/>
          </a:prstGeom>
          <a:solidFill>
            <a:srgbClr val="417ED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C37DED-E141-47A3-AE47-B7BA0E7BD46E}"/>
              </a:ext>
            </a:extLst>
          </p:cNvPr>
          <p:cNvSpPr txBox="1">
            <a:spLocks/>
          </p:cNvSpPr>
          <p:nvPr/>
        </p:nvSpPr>
        <p:spPr>
          <a:xfrm>
            <a:off x="2397584" y="780800"/>
            <a:ext cx="1959257" cy="412455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3900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ТИПОВЫЕ ЦЕЛИ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 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stelecom Basis"/>
              <a:cs typeface="Helvetica Neue"/>
              <a:sym typeface="Helvetica Neue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96562AC-EF13-48B2-B89C-266D45F2DE02}"/>
              </a:ext>
            </a:extLst>
          </p:cNvPr>
          <p:cNvSpPr txBox="1">
            <a:spLocks/>
          </p:cNvSpPr>
          <p:nvPr/>
        </p:nvSpPr>
        <p:spPr>
          <a:xfrm>
            <a:off x="5694828" y="782858"/>
            <a:ext cx="3014071" cy="244985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3900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ВОЗМОЖНОСТИ НАРУШИТЕЛЯ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6C7E642-D41D-43DA-AD9E-8ADBF76124F0}"/>
              </a:ext>
            </a:extLst>
          </p:cNvPr>
          <p:cNvSpPr txBox="1">
            <a:spLocks/>
          </p:cNvSpPr>
          <p:nvPr/>
        </p:nvSpPr>
        <p:spPr>
          <a:xfrm>
            <a:off x="402261" y="798829"/>
            <a:ext cx="1890455" cy="461665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УСЛОВНАЯ КАТЕГОРИЯ НАРУШИТЕЛЯ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37C7B31-7CDD-4D86-85CD-9939F06CC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ym typeface="Helvetica Neue"/>
              </a:rPr>
              <a:t>Уровни злоумышленников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BB69075-7AE8-47B3-AF4D-9AD229545240}"/>
              </a:ext>
            </a:extLst>
          </p:cNvPr>
          <p:cNvSpPr txBox="1">
            <a:spLocks/>
          </p:cNvSpPr>
          <p:nvPr/>
        </p:nvSpPr>
        <p:spPr>
          <a:xfrm>
            <a:off x="2397584" y="1173084"/>
            <a:ext cx="3156049" cy="630749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Взлом устройств и инфраструктур с низким     уровнем защиты для дальнейшей перепродажи       или использования в массовых атаках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stelecom Basis"/>
              <a:ea typeface="Calibri" panose="020F0502020204030204" pitchFamily="34" charset="0"/>
              <a:cs typeface="Helvetica Neue"/>
              <a:sym typeface="Helvetica Neue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D482B90-FC52-4F75-A49C-90ABCE5C692A}"/>
              </a:ext>
            </a:extLst>
          </p:cNvPr>
          <p:cNvSpPr txBox="1">
            <a:spLocks/>
          </p:cNvSpPr>
          <p:nvPr/>
        </p:nvSpPr>
        <p:spPr>
          <a:xfrm>
            <a:off x="5708274" y="1173084"/>
            <a:ext cx="1958478" cy="461665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Автоматизированное      сканирование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C0D1D0E5-053B-4CE0-8BDD-2D6CE84AE648}"/>
              </a:ext>
            </a:extLst>
          </p:cNvPr>
          <p:cNvSpPr txBox="1">
            <a:spLocks/>
          </p:cNvSpPr>
          <p:nvPr/>
        </p:nvSpPr>
        <p:spPr>
          <a:xfrm>
            <a:off x="2397585" y="1764101"/>
            <a:ext cx="2281990" cy="506128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Хулиганство, нарушение целостности инфраструктуры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A57D7632-ADEA-4151-9F49-6116674C385F}"/>
              </a:ext>
            </a:extLst>
          </p:cNvPr>
          <p:cNvSpPr txBox="1">
            <a:spLocks/>
          </p:cNvSpPr>
          <p:nvPr/>
        </p:nvSpPr>
        <p:spPr>
          <a:xfrm>
            <a:off x="5708274" y="1764101"/>
            <a:ext cx="2628899" cy="377507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Официальные и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open-source</a:t>
            </a:r>
            <a:r>
              <a:rPr kumimoji="0" lang="en-US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-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инструменты для анализа защищенности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33E65852-65F6-48C5-A9E6-B85E34B6B984}"/>
              </a:ext>
            </a:extLst>
          </p:cNvPr>
          <p:cNvSpPr txBox="1">
            <a:spLocks/>
          </p:cNvSpPr>
          <p:nvPr/>
        </p:nvSpPr>
        <p:spPr>
          <a:xfrm>
            <a:off x="2397584" y="2285343"/>
            <a:ext cx="2281991" cy="506128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Приоритетная монетизация                             атаки – шифрование, майнинг,                        вывод денежных средств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98AF6535-3415-4BD1-AD4E-B692B08E5B3F}"/>
              </a:ext>
            </a:extLst>
          </p:cNvPr>
          <p:cNvSpPr txBox="1">
            <a:spLocks/>
          </p:cNvSpPr>
          <p:nvPr/>
        </p:nvSpPr>
        <p:spPr>
          <a:xfrm>
            <a:off x="5708273" y="2285343"/>
            <a:ext cx="3383868" cy="597881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Кастомизированные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 инструменты, доступное вредоносное ПО (приобретение,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обфускация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 или разработка), доступные уязвимости, соц. инжиниринг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E99001B3-DB00-4B07-BDD1-0528107E4E5F}"/>
              </a:ext>
            </a:extLst>
          </p:cNvPr>
          <p:cNvSpPr txBox="1">
            <a:spLocks/>
          </p:cNvSpPr>
          <p:nvPr/>
        </p:nvSpPr>
        <p:spPr>
          <a:xfrm>
            <a:off x="2397583" y="2913424"/>
            <a:ext cx="3001409" cy="660732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Нацеленность на заказные работы – сбор информации, шпионаж в интересах конкурентов, последующая крупная монетизация,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хактивизм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, деструктивные действия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68FBAEA-AE7D-4D5D-9816-6257DAC43416}"/>
              </a:ext>
            </a:extLst>
          </p:cNvPr>
          <p:cNvSpPr txBox="1">
            <a:spLocks/>
          </p:cNvSpPr>
          <p:nvPr/>
        </p:nvSpPr>
        <p:spPr>
          <a:xfrm>
            <a:off x="5708273" y="2913424"/>
            <a:ext cx="2193804" cy="660731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Самостоятельно разработанные         инструменты, приобретенные                        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zero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-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day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-уязвимости ПО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F0F87C04-C847-4A5A-B233-C8290D345E72}"/>
              </a:ext>
            </a:extLst>
          </p:cNvPr>
          <p:cNvSpPr txBox="1">
            <a:spLocks/>
          </p:cNvSpPr>
          <p:nvPr/>
        </p:nvSpPr>
        <p:spPr>
          <a:xfrm>
            <a:off x="2397584" y="3684272"/>
            <a:ext cx="3156050" cy="588097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Кибершпионаж, полный захват инфраструктуры        для возможности контроля и применения любых действий и подходов,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хактивизм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stelecom Basis"/>
              <a:cs typeface="Helvetica Neue"/>
              <a:sym typeface="Helvetica Neue"/>
            </a:endParaRP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A82FE16-64E5-49F8-99E6-7DB3BF86EF03}"/>
              </a:ext>
            </a:extLst>
          </p:cNvPr>
          <p:cNvSpPr txBox="1">
            <a:spLocks/>
          </p:cNvSpPr>
          <p:nvPr/>
        </p:nvSpPr>
        <p:spPr>
          <a:xfrm>
            <a:off x="5708273" y="3684273"/>
            <a:ext cx="2939328" cy="595762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Самостоятельно найденные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zero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-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day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-уязвимости ПО и АО, разработанные и внедренные </a:t>
            </a:r>
            <a:r>
              <a:rPr kumimoji="0" lang="ru-RU" sz="9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telecom Basis"/>
                <a:cs typeface="Helvetica Neue"/>
                <a:sym typeface="Helvetica Neue"/>
              </a:rPr>
              <a:t>«закладки»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stelecom Basis"/>
              <a:cs typeface="Helvetica Neue"/>
              <a:sym typeface="Helvetica Neue"/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16603AE-F7DC-403C-98F3-C823ACAC03A9}"/>
              </a:ext>
            </a:extLst>
          </p:cNvPr>
          <p:cNvSpPr txBox="1">
            <a:spLocks/>
          </p:cNvSpPr>
          <p:nvPr/>
        </p:nvSpPr>
        <p:spPr>
          <a:xfrm>
            <a:off x="402261" y="1233598"/>
            <a:ext cx="1803049" cy="509834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Автоматизированные системы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CDFDB0F2-3200-4AEF-BB9A-CE8CF32627C5}"/>
              </a:ext>
            </a:extLst>
          </p:cNvPr>
          <p:cNvSpPr txBox="1">
            <a:spLocks/>
          </p:cNvSpPr>
          <p:nvPr/>
        </p:nvSpPr>
        <p:spPr>
          <a:xfrm>
            <a:off x="402262" y="1736483"/>
            <a:ext cx="1513936" cy="509834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Киберхулиган/ энтузиаст-одиночка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77C9924-8F66-47B4-B55B-A3E03E963CA7}"/>
              </a:ext>
            </a:extLst>
          </p:cNvPr>
          <p:cNvSpPr txBox="1">
            <a:spLocks/>
          </p:cNvSpPr>
          <p:nvPr/>
        </p:nvSpPr>
        <p:spPr>
          <a:xfrm>
            <a:off x="402261" y="2252361"/>
            <a:ext cx="1493768" cy="614000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Киберкриминал/ организованные группировки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5DC77336-36FF-4942-AF5B-B84D0DB5AC71}"/>
              </a:ext>
            </a:extLst>
          </p:cNvPr>
          <p:cNvSpPr txBox="1">
            <a:spLocks/>
          </p:cNvSpPr>
          <p:nvPr/>
        </p:nvSpPr>
        <p:spPr>
          <a:xfrm>
            <a:off x="402261" y="2960156"/>
            <a:ext cx="1493768" cy="614000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Кибернаемники/ Продвинутые группировки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6C1DCFDA-E72F-4382-9F7C-D0CA801F4201}"/>
              </a:ext>
            </a:extLst>
          </p:cNvPr>
          <p:cNvSpPr txBox="1">
            <a:spLocks/>
          </p:cNvSpPr>
          <p:nvPr/>
        </p:nvSpPr>
        <p:spPr>
          <a:xfrm>
            <a:off x="402260" y="3666035"/>
            <a:ext cx="1668581" cy="614000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Кибервойска/ </a:t>
            </a:r>
            <a:r>
              <a:rPr kumimoji="0" lang="ru-RU" sz="1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Прогосударственные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stelecom Basis Medium" panose="020B0603030604040103" pitchFamily="34" charset="0"/>
                <a:cs typeface="Helvetica Neue"/>
                <a:sym typeface="Helvetica Neue"/>
              </a:rPr>
              <a:t> группировки 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43FB492-1F4A-4791-B78C-FF455EB11ED1}"/>
              </a:ext>
            </a:extLst>
          </p:cNvPr>
          <p:cNvSpPr/>
          <p:nvPr/>
        </p:nvSpPr>
        <p:spPr>
          <a:xfrm>
            <a:off x="0" y="1260494"/>
            <a:ext cx="45719" cy="374255"/>
          </a:xfrm>
          <a:prstGeom prst="rect">
            <a:avLst/>
          </a:prstGeom>
          <a:solidFill>
            <a:srgbClr val="417ED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78772D3-7236-4CBC-A797-86649B1EA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3127" y="1332919"/>
            <a:ext cx="76200" cy="200025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5B770BC-C207-4D06-9DB2-6D05B529A339}"/>
              </a:ext>
            </a:extLst>
          </p:cNvPr>
          <p:cNvSpPr/>
          <p:nvPr/>
        </p:nvSpPr>
        <p:spPr>
          <a:xfrm>
            <a:off x="-1" y="2245462"/>
            <a:ext cx="45719" cy="573831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stelecom Basis"/>
              <a:ea typeface="+mn-ea"/>
              <a:cs typeface="Helvetica Neue"/>
              <a:sym typeface="Helvetica Neue Medium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4B030A3-7103-4B92-8159-01169E583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1723" y="1841821"/>
            <a:ext cx="133350" cy="2000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9888FD-FB88-4380-9F05-CEA3CD325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6960" y="2427602"/>
            <a:ext cx="142875" cy="20955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0694651-EE66-4820-A03D-EDA5B0829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8744" y="3143776"/>
            <a:ext cx="152400" cy="20002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EEEE23F-2F60-4E03-B80C-CC7172DD90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2956" y="3845994"/>
            <a:ext cx="142875" cy="20002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7448A7C-CEF1-421F-88B8-13875F22A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1689788"/>
            <a:ext cx="9144000" cy="709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D0575FB-80B5-4679-B19A-EEF153C80F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2173219"/>
            <a:ext cx="9144000" cy="7099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04ADC25-E831-4553-A223-93B7E59B0F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2879674"/>
            <a:ext cx="9144000" cy="709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0CF503-E0EF-4036-A8BD-90980A58D1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3592823"/>
            <a:ext cx="9144000" cy="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46E878-B968-4DEE-923E-4177C280805A}"/>
              </a:ext>
            </a:extLst>
          </p:cNvPr>
          <p:cNvSpPr/>
          <p:nvPr/>
        </p:nvSpPr>
        <p:spPr>
          <a:xfrm>
            <a:off x="2476500" y="949756"/>
            <a:ext cx="6455359" cy="19312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D0ACEE5-0910-407B-AA20-D192A14E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Типовая атака на АСУ ТП</a:t>
            </a:r>
          </a:p>
        </p:txBody>
      </p:sp>
      <p:pic>
        <p:nvPicPr>
          <p:cNvPr id="1026" name="Picture 2" descr="https://lh3.googleusercontent.com/Hkx3kx8nUD3bk6Ls0tYV6mt_MhUzYyIEr79PH4bCh78Ja6ecU08FAf9PsaV1jt3-j_MqbjJ3sXrz7tPG9dbNpDg_3p3wXmRJ10UH1Ws2J2LJCi3VBUY8cacJ_IZABdagBlVlxTA8">
            <a:extLst>
              <a:ext uri="{FF2B5EF4-FFF2-40B4-BE49-F238E27FC236}">
                <a16:creationId xmlns:a16="http://schemas.microsoft.com/office/drawing/2014/main" id="{40C5B368-A85F-4D3D-8398-CC9F7DC4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02" y="1167649"/>
            <a:ext cx="59436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26FB1-D601-462F-94F1-732320819B71}"/>
              </a:ext>
            </a:extLst>
          </p:cNvPr>
          <p:cNvSpPr txBox="1"/>
          <p:nvPr/>
        </p:nvSpPr>
        <p:spPr>
          <a:xfrm>
            <a:off x="446742" y="2147246"/>
            <a:ext cx="18468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b="0" dirty="0">
                <a:solidFill>
                  <a:schemeClr val="bg1">
                    <a:lumMod val="65000"/>
                  </a:schemeClr>
                </a:solidFill>
                <a:latin typeface="Rostelecom Basis Medium" panose="020B0603030604040103" pitchFamily="34" charset="0"/>
              </a:rPr>
              <a:t>Украина, 2016 </a:t>
            </a:r>
            <a:r>
              <a:rPr lang="ru-RU" sz="1100" b="0" dirty="0" smtClean="0">
                <a:solidFill>
                  <a:schemeClr val="bg1">
                    <a:lumMod val="65000"/>
                  </a:schemeClr>
                </a:solidFill>
                <a:latin typeface="Rostelecom Basis Medium" panose="020B0603030604040103" pitchFamily="34" charset="0"/>
              </a:rPr>
              <a:t>год</a:t>
            </a:r>
          </a:p>
          <a:p>
            <a:pPr algn="l"/>
            <a:endParaRPr lang="ru-RU" sz="1100" dirty="0">
              <a:latin typeface="Rostelecom Basis" panose="020B0503030604040103" pitchFamily="34" charset="0"/>
            </a:endParaRPr>
          </a:p>
          <a:p>
            <a:pPr algn="l"/>
            <a:r>
              <a:rPr lang="ru-RU" sz="1200" dirty="0" smtClean="0">
                <a:solidFill>
                  <a:srgbClr val="FF4F12"/>
                </a:solidFill>
                <a:latin typeface="Rostelecom Basis" panose="020B0503030604040103" pitchFamily="34" charset="0"/>
              </a:rPr>
              <a:t>Атака </a:t>
            </a:r>
            <a:r>
              <a:rPr lang="en-US" sz="1200" dirty="0" smtClean="0">
                <a:solidFill>
                  <a:srgbClr val="FF4F12"/>
                </a:solidFill>
                <a:latin typeface="Rostelecom Basis" panose="020B0503030604040103" pitchFamily="34" charset="0"/>
              </a:rPr>
              <a:t>INDUSTROYER</a:t>
            </a:r>
            <a:endParaRPr lang="ru-RU" sz="1200" dirty="0">
              <a:latin typeface="Rostelecom Basis" panose="020B0503030604040103" pitchFamily="34" charset="0"/>
            </a:endParaRPr>
          </a:p>
          <a:p>
            <a:pPr algn="l"/>
            <a:r>
              <a:rPr lang="ru-RU" sz="1200" dirty="0" smtClean="0">
                <a:latin typeface="Rostelecom Basis" panose="020B0503030604040103" pitchFamily="34" charset="0"/>
              </a:rPr>
              <a:t>на </a:t>
            </a:r>
            <a:r>
              <a:rPr lang="ru-RU" sz="1200" dirty="0">
                <a:latin typeface="Rostelecom Basis" panose="020B0503030604040103" pitchFamily="34" charset="0"/>
              </a:rPr>
              <a:t>подстанцию «</a:t>
            </a:r>
            <a:r>
              <a:rPr lang="ru-RU" sz="1200" dirty="0" err="1">
                <a:latin typeface="Rostelecom Basis" panose="020B0503030604040103" pitchFamily="34" charset="0"/>
              </a:rPr>
              <a:t>Пивнична</a:t>
            </a:r>
            <a:r>
              <a:rPr lang="ru-RU" sz="1200" dirty="0">
                <a:latin typeface="Rostelecom Basis" panose="020B0503030604040103" pitchFamily="34" charset="0"/>
              </a:rPr>
              <a:t>»</a:t>
            </a:r>
          </a:p>
          <a:p>
            <a:pPr algn="l"/>
            <a:endParaRPr lang="ru-RU" sz="1100" dirty="0" smtClean="0">
              <a:latin typeface="Rostelecom Basis" panose="020B0503030604040103" pitchFamily="34" charset="0"/>
            </a:endParaRPr>
          </a:p>
          <a:p>
            <a:pPr algn="l"/>
            <a:r>
              <a:rPr lang="ru-RU" sz="1200" dirty="0" smtClean="0">
                <a:solidFill>
                  <a:srgbClr val="FF4F12"/>
                </a:solidFill>
                <a:latin typeface="Rostelecom Basis" panose="020B0503030604040103" pitchFamily="34" charset="0"/>
              </a:rPr>
              <a:t>Последствия:</a:t>
            </a:r>
          </a:p>
          <a:p>
            <a:pPr algn="l"/>
            <a:r>
              <a:rPr lang="ru-RU" sz="1200" dirty="0" smtClean="0">
                <a:latin typeface="Rostelecom Basis" panose="020B0503030604040103" pitchFamily="34" charset="0"/>
              </a:rPr>
              <a:t>отключение</a:t>
            </a:r>
          </a:p>
          <a:p>
            <a:pPr algn="l"/>
            <a:r>
              <a:rPr lang="ru-RU" sz="1200" dirty="0" smtClean="0">
                <a:latin typeface="Rostelecom Basis" panose="020B0503030604040103" pitchFamily="34" charset="0"/>
              </a:rPr>
              <a:t>электроэнергии</a:t>
            </a:r>
            <a:endParaRPr lang="ru-RU" sz="1200" dirty="0">
              <a:latin typeface="Rostelecom Basis" panose="020B05030306040401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EC6A0B-D0C2-47EA-9464-46019B27801E}"/>
              </a:ext>
            </a:extLst>
          </p:cNvPr>
          <p:cNvSpPr/>
          <p:nvPr/>
        </p:nvSpPr>
        <p:spPr>
          <a:xfrm>
            <a:off x="2476500" y="3271394"/>
            <a:ext cx="1943100" cy="817509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Проникновение в корпоративную сеть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58EE4E-CEFE-4EF4-B4C5-85F7148C47D2}"/>
              </a:ext>
            </a:extLst>
          </p:cNvPr>
          <p:cNvSpPr/>
          <p:nvPr/>
        </p:nvSpPr>
        <p:spPr>
          <a:xfrm>
            <a:off x="6720839" y="3271392"/>
            <a:ext cx="2211019" cy="817509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Нанесение ущерба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9C9049-B2EC-4932-BDEE-07A63043CA48}"/>
              </a:ext>
            </a:extLst>
          </p:cNvPr>
          <p:cNvSpPr/>
          <p:nvPr/>
        </p:nvSpPr>
        <p:spPr>
          <a:xfrm>
            <a:off x="4533900" y="3271393"/>
            <a:ext cx="2072030" cy="817509"/>
          </a:xfrm>
          <a:prstGeom prst="rect">
            <a:avLst/>
          </a:prstGeom>
          <a:solidFill>
            <a:srgbClr val="FF4F12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Закрепление в промышленной </a:t>
            </a:r>
            <a:r>
              <a:rPr lang="ru-RU" b="0" dirty="0" smtClean="0">
                <a:solidFill>
                  <a:schemeClr val="tx1"/>
                </a:solidFill>
                <a:latin typeface="Rostelecom Basis Medium" panose="020B0603030604040103" pitchFamily="34" charset="0"/>
              </a:rPr>
              <a:t>сети</a:t>
            </a:r>
          </a:p>
          <a:p>
            <a:pPr algn="ctr"/>
            <a:r>
              <a:rPr lang="ru-RU" b="0" dirty="0" smtClean="0">
                <a:solidFill>
                  <a:schemeClr val="tx1"/>
                </a:solidFill>
                <a:latin typeface="Rostelecom Basis Medium" panose="020B0603030604040103" pitchFamily="34" charset="0"/>
              </a:rPr>
              <a:t>(АСУ </a:t>
            </a:r>
            <a:r>
              <a:rPr lang="ru-RU" b="0" dirty="0">
                <a:solidFill>
                  <a:schemeClr val="tx1"/>
                </a:solidFill>
                <a:latin typeface="Rostelecom Basis Medium" panose="020B0603030604040103" pitchFamily="34" charset="0"/>
              </a:rPr>
              <a:t>ТП)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43E7FE9-F549-4F63-A3E8-F9292EBE8AFE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063240" y="2362200"/>
            <a:ext cx="384810" cy="9091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8762361-6CD0-4D0D-86D2-8A7F128DE0DD}"/>
              </a:ext>
            </a:extLst>
          </p:cNvPr>
          <p:cNvCxnSpPr/>
          <p:nvPr/>
        </p:nvCxnSpPr>
        <p:spPr>
          <a:xfrm>
            <a:off x="3698138" y="2748521"/>
            <a:ext cx="1937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824B69C-A756-4B8E-A70B-23E95A69C2FA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298830" y="2748521"/>
            <a:ext cx="271085" cy="5228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EB75FD9-4209-48EB-B987-40535F09897F}"/>
              </a:ext>
            </a:extLst>
          </p:cNvPr>
          <p:cNvCxnSpPr>
            <a:cxnSpLocks/>
          </p:cNvCxnSpPr>
          <p:nvPr/>
        </p:nvCxnSpPr>
        <p:spPr>
          <a:xfrm>
            <a:off x="5914288" y="2748521"/>
            <a:ext cx="27408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5C1E431-E484-46F7-846D-161422C7E3F9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7687973" y="2748522"/>
            <a:ext cx="138376" cy="5228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888796"/>
            <a:ext cx="747395" cy="11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123F0-84F3-4440-8B35-409D93F3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Типовая </a:t>
            </a:r>
            <a:r>
              <a:rPr lang="ru-RU" dirty="0" smtClean="0"/>
              <a:t>схема</a:t>
            </a:r>
            <a:endParaRPr lang="ru-RU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2C53470-BE3B-4CA8-B7A5-220DC23D8A21}"/>
              </a:ext>
            </a:extLst>
          </p:cNvPr>
          <p:cNvSpPr/>
          <p:nvPr/>
        </p:nvSpPr>
        <p:spPr>
          <a:xfrm>
            <a:off x="6995548" y="788976"/>
            <a:ext cx="1915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Сбор логов со всех уровней АСУ ТП (начиная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ПЛК</a:t>
            </a: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заканчивая прикладными системами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)</a:t>
            </a: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Разные наборы сценариев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детектирования</a:t>
            </a:r>
            <a:endParaRPr lang="ru-RU" sz="1000" b="0" kern="1200" noProof="0" dirty="0" smtClean="0">
              <a:solidFill>
                <a:prstClr val="black"/>
              </a:solidFill>
              <a:latin typeface="Rostelecom Basis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(в зависимости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от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типа </a:t>
            </a:r>
            <a:r>
              <a:rPr lang="en-US" sz="1000" b="0" kern="1200" dirty="0">
                <a:solidFill>
                  <a:prstClr val="black"/>
                </a:solidFill>
                <a:latin typeface="Rostelecom Basis"/>
                <a:ea typeface="+mn-ea"/>
                <a:cs typeface="+mn-cs"/>
              </a:rPr>
              <a:t> </a:t>
            </a:r>
            <a:endParaRPr lang="en-US" sz="1000" b="0" kern="1200" dirty="0" smtClean="0">
              <a:solidFill>
                <a:prstClr val="black"/>
              </a:solidFill>
              <a:latin typeface="Rostelecom Basis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источников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событий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)</a:t>
            </a: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Выделение отдельного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сегмента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для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установки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SIEM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коллектора</a:t>
            </a: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4F12"/>
              </a:buClr>
              <a:buSzTx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Облачная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/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гибридная схема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подключения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к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Solar JSOC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F0B0C93-DA1C-4876-92E2-0A5E8B6C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866" y="772540"/>
            <a:ext cx="5340813" cy="375095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32419" y="835470"/>
            <a:ext cx="5727418" cy="3621217"/>
            <a:chOff x="332419" y="835470"/>
            <a:chExt cx="5727418" cy="3621217"/>
          </a:xfrm>
        </p:grpSpPr>
        <p:cxnSp>
          <p:nvCxnSpPr>
            <p:cNvPr id="88" name="Соединительная линия уступом 87"/>
            <p:cNvCxnSpPr/>
            <p:nvPr/>
          </p:nvCxnSpPr>
          <p:spPr>
            <a:xfrm>
              <a:off x="1416014" y="929946"/>
              <a:ext cx="1195450" cy="743871"/>
            </a:xfrm>
            <a:prstGeom prst="bentConnector3">
              <a:avLst>
                <a:gd name="adj1" fmla="val 83707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3632DE6-F1D7-4AD7-A63F-F9513DE3AAC7}"/>
                </a:ext>
              </a:extLst>
            </p:cNvPr>
            <p:cNvSpPr/>
            <p:nvPr/>
          </p:nvSpPr>
          <p:spPr>
            <a:xfrm>
              <a:off x="333762" y="4068679"/>
              <a:ext cx="1105684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Удаленный доступ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8B6DFE2-F912-4FCA-9A2A-3862C9151587}"/>
                </a:ext>
              </a:extLst>
            </p:cNvPr>
            <p:cNvSpPr/>
            <p:nvPr/>
          </p:nvSpPr>
          <p:spPr>
            <a:xfrm>
              <a:off x="333762" y="1280666"/>
              <a:ext cx="735623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Логи</a:t>
              </a: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СЗИ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4656F70-03B0-4FB9-B658-DC3799337F64}"/>
                </a:ext>
              </a:extLst>
            </p:cNvPr>
            <p:cNvSpPr/>
            <p:nvPr/>
          </p:nvSpPr>
          <p:spPr>
            <a:xfrm>
              <a:off x="333762" y="1742524"/>
              <a:ext cx="1006844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Аутентификация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6325830-3EEC-4B09-A1DA-D6B01FD4299C}"/>
                </a:ext>
              </a:extLst>
            </p:cNvPr>
            <p:cNvSpPr/>
            <p:nvPr/>
          </p:nvSpPr>
          <p:spPr>
            <a:xfrm>
              <a:off x="333762" y="835470"/>
              <a:ext cx="1082252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События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Historian</a:t>
              </a:r>
              <a:endPara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9DFD0748-6447-498A-9EFA-A0891CB4176C}"/>
                </a:ext>
              </a:extLst>
            </p:cNvPr>
            <p:cNvSpPr/>
            <p:nvPr/>
          </p:nvSpPr>
          <p:spPr>
            <a:xfrm>
              <a:off x="333762" y="2190560"/>
              <a:ext cx="890614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События АРМ</a:t>
              </a:r>
            </a:p>
          </p:txBody>
        </p:sp>
        <p:cxnSp>
          <p:nvCxnSpPr>
            <p:cNvPr id="32" name="Соединительная линия уступом 31"/>
            <p:cNvCxnSpPr/>
            <p:nvPr/>
          </p:nvCxnSpPr>
          <p:spPr>
            <a:xfrm>
              <a:off x="2221926" y="929946"/>
              <a:ext cx="1195450" cy="743871"/>
            </a:xfrm>
            <a:prstGeom prst="bentConnector3">
              <a:avLst>
                <a:gd name="adj1" fmla="val 83707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Соединительная линия уступом 32"/>
            <p:cNvCxnSpPr/>
            <p:nvPr/>
          </p:nvCxnSpPr>
          <p:spPr>
            <a:xfrm>
              <a:off x="1069385" y="1375188"/>
              <a:ext cx="3394127" cy="367336"/>
            </a:xfrm>
            <a:prstGeom prst="bentConnector3">
              <a:avLst>
                <a:gd name="adj1" fmla="val 11872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Соединительная линия уступом 43"/>
            <p:cNvCxnSpPr/>
            <p:nvPr/>
          </p:nvCxnSpPr>
          <p:spPr>
            <a:xfrm rot="5400000" flipH="1" flipV="1">
              <a:off x="4003504" y="1282519"/>
              <a:ext cx="570263" cy="349753"/>
            </a:xfrm>
            <a:prstGeom prst="bentConnector3">
              <a:avLst>
                <a:gd name="adj1" fmla="val 100278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Соединительная линия уступом 48"/>
            <p:cNvCxnSpPr>
              <a:stCxn id="24" idx="3"/>
            </p:cNvCxnSpPr>
            <p:nvPr/>
          </p:nvCxnSpPr>
          <p:spPr>
            <a:xfrm flipV="1">
              <a:off x="1340606" y="1375141"/>
              <a:ext cx="4285279" cy="461858"/>
            </a:xfrm>
            <a:prstGeom prst="bentConnector3">
              <a:avLst>
                <a:gd name="adj1" fmla="val 97197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Соединительная линия уступом 59"/>
            <p:cNvCxnSpPr/>
            <p:nvPr/>
          </p:nvCxnSpPr>
          <p:spPr>
            <a:xfrm flipV="1">
              <a:off x="1224376" y="1931474"/>
              <a:ext cx="789363" cy="338514"/>
            </a:xfrm>
            <a:prstGeom prst="bentConnector3">
              <a:avLst>
                <a:gd name="adj1" fmla="val 100067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Соединительная линия уступом 62"/>
            <p:cNvCxnSpPr/>
            <p:nvPr/>
          </p:nvCxnSpPr>
          <p:spPr>
            <a:xfrm rot="16200000" flipH="1">
              <a:off x="1375223" y="2506598"/>
              <a:ext cx="705688" cy="232466"/>
            </a:xfrm>
            <a:prstGeom prst="bentConnector3">
              <a:avLst>
                <a:gd name="adj1" fmla="val -513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Соединительная линия уступом 66"/>
            <p:cNvCxnSpPr/>
            <p:nvPr/>
          </p:nvCxnSpPr>
          <p:spPr>
            <a:xfrm flipV="1">
              <a:off x="1532866" y="2190560"/>
              <a:ext cx="2279717" cy="885304"/>
            </a:xfrm>
            <a:prstGeom prst="bentConnector3">
              <a:avLst>
                <a:gd name="adj1" fmla="val 106766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Соединительная линия уступом 68"/>
            <p:cNvCxnSpPr/>
            <p:nvPr/>
          </p:nvCxnSpPr>
          <p:spPr>
            <a:xfrm rot="16200000" flipH="1">
              <a:off x="1271202" y="3021762"/>
              <a:ext cx="834763" cy="311434"/>
            </a:xfrm>
            <a:prstGeom prst="bentConnector3">
              <a:avLst>
                <a:gd name="adj1" fmla="val 37932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8F5BC4E2-8C62-4BA7-A947-3E0D72037D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4376" y="2760097"/>
              <a:ext cx="308491" cy="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63E36D-C9EA-4DD9-B8ED-DE4FC29AA347}"/>
                </a:ext>
              </a:extLst>
            </p:cNvPr>
            <p:cNvSpPr/>
            <p:nvPr/>
          </p:nvSpPr>
          <p:spPr>
            <a:xfrm>
              <a:off x="333762" y="2665623"/>
              <a:ext cx="1006844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Сетевой трафик</a:t>
              </a:r>
            </a:p>
          </p:txBody>
        </p:sp>
        <p:cxnSp>
          <p:nvCxnSpPr>
            <p:cNvPr id="93" name="Соединительная линия уступом 92"/>
            <p:cNvCxnSpPr/>
            <p:nvPr/>
          </p:nvCxnSpPr>
          <p:spPr>
            <a:xfrm>
              <a:off x="1361226" y="3227525"/>
              <a:ext cx="793038" cy="662550"/>
            </a:xfrm>
            <a:prstGeom prst="bentConnector3">
              <a:avLst>
                <a:gd name="adj1" fmla="val 46091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9699B5B-7D0C-417C-A76D-572051503CD5}"/>
                </a:ext>
              </a:extLst>
            </p:cNvPr>
            <p:cNvSpPr/>
            <p:nvPr/>
          </p:nvSpPr>
          <p:spPr>
            <a:xfrm>
              <a:off x="332419" y="3133442"/>
              <a:ext cx="1070822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События на ПЛК</a:t>
              </a:r>
            </a:p>
          </p:txBody>
        </p:sp>
        <p:cxnSp>
          <p:nvCxnSpPr>
            <p:cNvPr id="96" name="Соединительная линия уступом 95"/>
            <p:cNvCxnSpPr/>
            <p:nvPr/>
          </p:nvCxnSpPr>
          <p:spPr>
            <a:xfrm>
              <a:off x="1728067" y="3783811"/>
              <a:ext cx="1224360" cy="199253"/>
            </a:xfrm>
            <a:prstGeom prst="bentConnector3">
              <a:avLst>
                <a:gd name="adj1" fmla="val 79747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8F5BC4E2-8C62-4BA7-A947-3E0D72037D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2516" y="3221223"/>
              <a:ext cx="1" cy="118122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Соединительная линия уступом 108"/>
            <p:cNvCxnSpPr/>
            <p:nvPr/>
          </p:nvCxnSpPr>
          <p:spPr>
            <a:xfrm rot="10800000">
              <a:off x="1146880" y="3689337"/>
              <a:ext cx="3285637" cy="713107"/>
            </a:xfrm>
            <a:prstGeom prst="bentConnector3">
              <a:avLst>
                <a:gd name="adj1" fmla="val 89151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45E5478-2944-48DB-934D-3AA274204C8C}"/>
                </a:ext>
              </a:extLst>
            </p:cNvPr>
            <p:cNvSpPr/>
            <p:nvPr/>
          </p:nvSpPr>
          <p:spPr>
            <a:xfrm>
              <a:off x="333762" y="3594861"/>
              <a:ext cx="930642" cy="1889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События МЭ</a:t>
              </a:r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8F5BC4E2-8C62-4BA7-A947-3E0D72037D0A}"/>
                </a:ext>
              </a:extLst>
            </p:cNvPr>
            <p:cNvCxnSpPr>
              <a:cxnSpLocks/>
            </p:cNvCxnSpPr>
            <p:nvPr/>
          </p:nvCxnSpPr>
          <p:spPr>
            <a:xfrm>
              <a:off x="4432517" y="3983064"/>
              <a:ext cx="1627320" cy="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Соединительная линия уступом 118"/>
            <p:cNvCxnSpPr>
              <a:stCxn id="18" idx="2"/>
            </p:cNvCxnSpPr>
            <p:nvPr/>
          </p:nvCxnSpPr>
          <p:spPr>
            <a:xfrm rot="16200000" flipH="1">
              <a:off x="2920366" y="2223867"/>
              <a:ext cx="199058" cy="4266582"/>
            </a:xfrm>
            <a:prstGeom prst="bentConnector2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Прямая соединительная линия 124"/>
          <p:cNvCxnSpPr/>
          <p:nvPr/>
        </p:nvCxnSpPr>
        <p:spPr>
          <a:xfrm>
            <a:off x="7113723" y="1742524"/>
            <a:ext cx="17125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7113723" y="2728065"/>
            <a:ext cx="17125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7113723" y="3528167"/>
            <a:ext cx="17125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7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123F0-84F3-4440-8B35-409D93F3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JSOC </a:t>
            </a:r>
            <a:r>
              <a:rPr lang="en-US" dirty="0"/>
              <a:t>OT: </a:t>
            </a:r>
            <a:r>
              <a:rPr lang="ru-RU" dirty="0"/>
              <a:t>пакеты сценариев детектирования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4748EC-4BC6-4FBF-BA75-1686C9523122}"/>
              </a:ext>
            </a:extLst>
          </p:cNvPr>
          <p:cNvSpPr/>
          <p:nvPr/>
        </p:nvSpPr>
        <p:spPr>
          <a:xfrm>
            <a:off x="1423273" y="1240196"/>
            <a:ext cx="1850103" cy="11765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Брутфорс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Контроль учетных данных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Профилирование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Внешние атаки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 т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. д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429FCF-0F50-475E-ADCF-FDF56DB4DD3E}"/>
              </a:ext>
            </a:extLst>
          </p:cNvPr>
          <p:cNvSpPr/>
          <p:nvPr/>
        </p:nvSpPr>
        <p:spPr>
          <a:xfrm>
            <a:off x="1422398" y="900179"/>
            <a:ext cx="1850103" cy="279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Начальный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57F96A-04F7-4931-A2DD-485E1830E05C}"/>
              </a:ext>
            </a:extLst>
          </p:cNvPr>
          <p:cNvSpPr/>
          <p:nvPr/>
        </p:nvSpPr>
        <p:spPr>
          <a:xfrm>
            <a:off x="1422398" y="3081361"/>
            <a:ext cx="7566025" cy="199356"/>
          </a:xfrm>
          <a:prstGeom prst="rect">
            <a:avLst/>
          </a:prstGeom>
          <a:solidFill>
            <a:srgbClr val="FF4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kern="1200" dirty="0">
                <a:solidFill>
                  <a:prstClr val="white"/>
                </a:solidFill>
                <a:latin typeface="Rostelecom Basis"/>
              </a:rPr>
              <a:t>Уровень 5. К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ибервойска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899E41-42CF-49E8-84AB-C422DB6BE2CD}"/>
              </a:ext>
            </a:extLst>
          </p:cNvPr>
          <p:cNvSpPr/>
          <p:nvPr/>
        </p:nvSpPr>
        <p:spPr>
          <a:xfrm>
            <a:off x="1422399" y="3319257"/>
            <a:ext cx="5663187" cy="199356"/>
          </a:xfrm>
          <a:prstGeom prst="rect">
            <a:avLst/>
          </a:prstGeom>
          <a:solidFill>
            <a:srgbClr val="FF4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defTabSz="685800" hangingPunct="1">
              <a:defRPr/>
            </a:pPr>
            <a:r>
              <a:rPr lang="ru-RU" sz="1100" b="0" kern="1200" dirty="0">
                <a:solidFill>
                  <a:prstClr val="white"/>
                </a:solidFill>
              </a:rPr>
              <a:t>Уровень 4. </a:t>
            </a:r>
            <a:r>
              <a:rPr lang="ru-RU" sz="1100" b="0" kern="1200" dirty="0">
                <a:solidFill>
                  <a:prstClr val="white"/>
                </a:solidFill>
                <a:latin typeface="Rostelecom Basis"/>
              </a:rPr>
              <a:t>К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ибернаемники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80F923-BC9D-4EE3-9DFA-33EE40BBB420}"/>
              </a:ext>
            </a:extLst>
          </p:cNvPr>
          <p:cNvSpPr/>
          <p:nvPr/>
        </p:nvSpPr>
        <p:spPr>
          <a:xfrm>
            <a:off x="1422399" y="3549779"/>
            <a:ext cx="3757082" cy="199356"/>
          </a:xfrm>
          <a:prstGeom prst="rect">
            <a:avLst/>
          </a:prstGeom>
          <a:solidFill>
            <a:srgbClr val="FF4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defTabSz="685800" hangingPunct="1">
              <a:defRPr/>
            </a:pPr>
            <a:r>
              <a:rPr lang="ru-RU" sz="1100" b="0" kern="1200" dirty="0">
                <a:solidFill>
                  <a:prstClr val="white"/>
                </a:solidFill>
              </a:rPr>
              <a:t>Уровень 3. </a:t>
            </a:r>
            <a:r>
              <a:rPr lang="ru-RU" sz="1100" b="0" kern="1200" dirty="0" err="1">
                <a:solidFill>
                  <a:prstClr val="white"/>
                </a:solidFill>
                <a:latin typeface="Rostelecom Basis"/>
              </a:rPr>
              <a:t>Киберкриминал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B2A8B4-DCBC-41AE-BDA9-42865C7FD0DF}"/>
              </a:ext>
            </a:extLst>
          </p:cNvPr>
          <p:cNvSpPr/>
          <p:nvPr/>
        </p:nvSpPr>
        <p:spPr>
          <a:xfrm>
            <a:off x="1422398" y="3780301"/>
            <a:ext cx="2832102" cy="199356"/>
          </a:xfrm>
          <a:prstGeom prst="rect">
            <a:avLst/>
          </a:prstGeom>
          <a:solidFill>
            <a:srgbClr val="FF4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defTabSz="685800" hangingPunct="1">
              <a:defRPr/>
            </a:pPr>
            <a:r>
              <a:rPr lang="ru-RU" sz="1100" b="0" kern="1200" dirty="0">
                <a:solidFill>
                  <a:prstClr val="white"/>
                </a:solidFill>
              </a:rPr>
              <a:t>Уровень 2. </a:t>
            </a:r>
            <a:r>
              <a:rPr lang="ru-RU" sz="1100" b="0" kern="1200" dirty="0">
                <a:solidFill>
                  <a:prstClr val="white"/>
                </a:solidFill>
                <a:latin typeface="Rostelecom Basis"/>
              </a:rPr>
              <a:t>К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иберхулиганы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B800D3F-8561-4388-AA70-8048C2164DDE}"/>
              </a:ext>
            </a:extLst>
          </p:cNvPr>
          <p:cNvSpPr/>
          <p:nvPr/>
        </p:nvSpPr>
        <p:spPr>
          <a:xfrm>
            <a:off x="1422398" y="4017643"/>
            <a:ext cx="1850103" cy="199356"/>
          </a:xfrm>
          <a:prstGeom prst="rect">
            <a:avLst/>
          </a:prstGeom>
          <a:solidFill>
            <a:srgbClr val="FF4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defTabSz="685800" hangingPunct="1">
              <a:defRPr/>
            </a:pPr>
            <a:r>
              <a:rPr lang="ru-RU" sz="1100" b="0" kern="1200" dirty="0">
                <a:solidFill>
                  <a:prstClr val="white"/>
                </a:solidFill>
              </a:rPr>
              <a:t>Уровень 1. Боты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A1C5B-E049-485D-898C-E7B5DE368C7E}"/>
              </a:ext>
            </a:extLst>
          </p:cNvPr>
          <p:cNvSpPr txBox="1"/>
          <p:nvPr/>
        </p:nvSpPr>
        <p:spPr>
          <a:xfrm>
            <a:off x="270403" y="3065422"/>
            <a:ext cx="11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latin typeface="Rostelecom Basis"/>
                <a:ea typeface="+mn-ea"/>
                <a:cs typeface="+mn-cs"/>
              </a:rPr>
              <a:t>Уровень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 злоумышленника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9F386A-1C4B-4269-9B81-A5973AF301B9}"/>
              </a:ext>
            </a:extLst>
          </p:cNvPr>
          <p:cNvSpPr txBox="1"/>
          <p:nvPr/>
        </p:nvSpPr>
        <p:spPr>
          <a:xfrm>
            <a:off x="271278" y="855213"/>
            <a:ext cx="115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Набор сценариев детектирования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2C2C13-260D-4D3C-BF4A-DC2F262BA576}"/>
              </a:ext>
            </a:extLst>
          </p:cNvPr>
          <p:cNvSpPr txBox="1"/>
          <p:nvPr/>
        </p:nvSpPr>
        <p:spPr>
          <a:xfrm>
            <a:off x="271278" y="1577396"/>
            <a:ext cx="97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Описание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сценариев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EB5628-35E2-4FE5-AFB0-8FB5A39889EE}"/>
              </a:ext>
            </a:extLst>
          </p:cNvPr>
          <p:cNvSpPr txBox="1"/>
          <p:nvPr/>
        </p:nvSpPr>
        <p:spPr>
          <a:xfrm>
            <a:off x="270401" y="2457657"/>
            <a:ext cx="8497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Типовые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источники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событий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6E85F1D-B6D7-4705-83BA-D7EC3D48328A}"/>
              </a:ext>
            </a:extLst>
          </p:cNvPr>
          <p:cNvSpPr/>
          <p:nvPr/>
        </p:nvSpPr>
        <p:spPr>
          <a:xfrm>
            <a:off x="1422398" y="2467807"/>
            <a:ext cx="1850103" cy="492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АРМ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персонала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Серверы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SCADA/Historian/AD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Сетевое оборудование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5EFD265-6DBE-4268-95DC-30C503A52D25}"/>
              </a:ext>
            </a:extLst>
          </p:cNvPr>
          <p:cNvSpPr/>
          <p:nvPr/>
        </p:nvSpPr>
        <p:spPr>
          <a:xfrm>
            <a:off x="3329379" y="900179"/>
            <a:ext cx="1850103" cy="279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Стандартный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A261E9-9172-4B4F-B12F-18F0D984EF94}"/>
              </a:ext>
            </a:extLst>
          </p:cNvPr>
          <p:cNvSpPr/>
          <p:nvPr/>
        </p:nvSpPr>
        <p:spPr>
          <a:xfrm>
            <a:off x="3329378" y="1240195"/>
            <a:ext cx="1850103" cy="1176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Подключение съемных носителей информации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Контроль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доступа</a:t>
            </a:r>
            <a:endParaRPr lang="en-US" sz="1000" b="0" kern="1200" dirty="0">
              <a:solidFill>
                <a:prstClr val="black"/>
              </a:solidFill>
              <a:latin typeface="Rostelecom Basis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0" kern="1200" dirty="0" smtClean="0">
                <a:solidFill>
                  <a:prstClr val="black"/>
                </a:solidFill>
                <a:latin typeface="Rostelecom Basis"/>
              </a:rPr>
              <a:t>    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(ИТ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/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ОТ)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Сканирование сети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Вредоносное ПО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2E35AE6-A4AD-4647-AD74-5BA117CF9807}"/>
              </a:ext>
            </a:extLst>
          </p:cNvPr>
          <p:cNvSpPr/>
          <p:nvPr/>
        </p:nvSpPr>
        <p:spPr>
          <a:xfrm>
            <a:off x="5236360" y="900179"/>
            <a:ext cx="1850103" cy="279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Продвинутый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AB518E0-4DA8-4DDC-BD76-7B6847E9CA6E}"/>
              </a:ext>
            </a:extLst>
          </p:cNvPr>
          <p:cNvSpPr/>
          <p:nvPr/>
        </p:nvSpPr>
        <p:spPr>
          <a:xfrm>
            <a:off x="3329377" y="2467807"/>
            <a:ext cx="1850103" cy="492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МСЭ, СОВ, САЗ,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Дата-диоды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PAM, </a:t>
            </a:r>
            <a:r>
              <a:rPr lang="ru-RU" sz="900" b="0" kern="1200" dirty="0">
                <a:solidFill>
                  <a:prstClr val="black"/>
                </a:solidFill>
                <a:latin typeface="Rostelecom Basis"/>
              </a:rPr>
              <a:t>с</a:t>
            </a:r>
            <a:r>
              <a:rPr kumimoji="0" lang="ru-R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редства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контроля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целостности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 т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. д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475ABF0-1967-40C9-A30F-C70BA8E95834}"/>
              </a:ext>
            </a:extLst>
          </p:cNvPr>
          <p:cNvSpPr/>
          <p:nvPr/>
        </p:nvSpPr>
        <p:spPr>
          <a:xfrm>
            <a:off x="5235483" y="1240195"/>
            <a:ext cx="1850103" cy="1176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Рестарт процесса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Рестарт контроллера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Изменение критичного параметра в конфигурации оборудования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Контрольные суммы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75F318E-AEA7-4014-BF27-85EBAA50B468}"/>
              </a:ext>
            </a:extLst>
          </p:cNvPr>
          <p:cNvSpPr/>
          <p:nvPr/>
        </p:nvSpPr>
        <p:spPr>
          <a:xfrm>
            <a:off x="5236360" y="2467807"/>
            <a:ext cx="1850103" cy="492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Журналы событий ПЛК</a:t>
            </a:r>
            <a:r>
              <a:rPr lang="ru-RU" sz="900" b="0" kern="1200" dirty="0">
                <a:solidFill>
                  <a:prstClr val="black"/>
                </a:solidFill>
                <a:latin typeface="Rostelecom Basis"/>
              </a:rPr>
              <a:t>, РСУ, ПАЗ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FAC8C9E-20BD-439D-BC39-71E166A437A9}"/>
              </a:ext>
            </a:extLst>
          </p:cNvPr>
          <p:cNvSpPr/>
          <p:nvPr/>
        </p:nvSpPr>
        <p:spPr>
          <a:xfrm>
            <a:off x="7130370" y="1254269"/>
            <a:ext cx="1850103" cy="1162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Отклонение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системы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0" kern="1200" dirty="0">
                <a:solidFill>
                  <a:prstClr val="black"/>
                </a:solidFill>
                <a:latin typeface="Rostelecom Basis"/>
              </a:rPr>
              <a:t> </a:t>
            </a:r>
            <a:r>
              <a:rPr lang="en-US" sz="1000" b="0" kern="1200" dirty="0" smtClean="0">
                <a:solidFill>
                  <a:prstClr val="black"/>
                </a:solidFill>
                <a:latin typeface="Rostelecom Basis"/>
              </a:rPr>
              <a:t>   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от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нормального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0" kern="1200" dirty="0">
                <a:solidFill>
                  <a:prstClr val="black"/>
                </a:solidFill>
                <a:latin typeface="Rostelecom Basis"/>
              </a:rPr>
              <a:t> </a:t>
            </a:r>
            <a:r>
              <a:rPr lang="en-US" sz="1000" b="0" kern="1200" dirty="0" smtClean="0">
                <a:solidFill>
                  <a:prstClr val="black"/>
                </a:solidFill>
                <a:latin typeface="Rostelecom Basis"/>
              </a:rPr>
              <a:t>   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профиля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работы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0" kern="1200" dirty="0">
                <a:solidFill>
                  <a:prstClr val="black"/>
                </a:solidFill>
                <a:latin typeface="Rostelecom Basis"/>
              </a:rPr>
              <a:t>Изменение критичных параметров проектов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0" kern="1200" dirty="0">
                <a:solidFill>
                  <a:prstClr val="black"/>
                </a:solidFill>
                <a:latin typeface="Rostelecom Basis"/>
              </a:rPr>
              <a:t>И т</a:t>
            </a:r>
            <a:r>
              <a:rPr lang="ru-RU" sz="1000" b="0" kern="1200" dirty="0" smtClean="0">
                <a:solidFill>
                  <a:prstClr val="black"/>
                </a:solidFill>
                <a:latin typeface="Rostelecom Basis"/>
              </a:rPr>
              <a:t>. д</a:t>
            </a:r>
            <a:r>
              <a:rPr lang="ru-RU" sz="1000" b="0" kern="1200" dirty="0">
                <a:solidFill>
                  <a:prstClr val="black"/>
                </a:solidFill>
                <a:latin typeface="Rostelecom Basis"/>
              </a:rPr>
              <a:t>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telecom Basis"/>
              <a:ea typeface="+mn-ea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C6FFAAB-31BE-41B2-A62F-01C7AB647B8D}"/>
              </a:ext>
            </a:extLst>
          </p:cNvPr>
          <p:cNvSpPr/>
          <p:nvPr/>
        </p:nvSpPr>
        <p:spPr>
          <a:xfrm>
            <a:off x="7143341" y="900179"/>
            <a:ext cx="1850103" cy="279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Полный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CCECB47-4C7B-41CA-9200-EA35992A3310}"/>
              </a:ext>
            </a:extLst>
          </p:cNvPr>
          <p:cNvSpPr/>
          <p:nvPr/>
        </p:nvSpPr>
        <p:spPr>
          <a:xfrm>
            <a:off x="7143341" y="2467807"/>
            <a:ext cx="1850103" cy="492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telecom Basis"/>
                <a:ea typeface="+mn-ea"/>
                <a:cs typeface="+mn-cs"/>
              </a:rPr>
              <a:t>Журналы событий прикладного программного обеспечения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58" y="3514568"/>
            <a:ext cx="787294" cy="73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8A0FBF-EDFA-4498-8B3B-DDB128D72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8" y="751966"/>
            <a:ext cx="709685" cy="663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CD4350-2F78-41C1-97D1-590598F53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2248" y="2751634"/>
            <a:ext cx="709685" cy="6630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45813-3710-41EB-B90A-F8B9DC47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48" y="230066"/>
            <a:ext cx="8205659" cy="433965"/>
          </a:xfrm>
        </p:spPr>
        <p:txBody>
          <a:bodyPr/>
          <a:lstStyle/>
          <a:p>
            <a:r>
              <a:rPr lang="ru-RU" dirty="0"/>
              <a:t>Взаимодействие с НКЦКИ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CDB80F-1DC3-4447-9B38-E80B0841B297}"/>
              </a:ext>
            </a:extLst>
          </p:cNvPr>
          <p:cNvSpPr/>
          <p:nvPr/>
        </p:nvSpPr>
        <p:spPr>
          <a:xfrm>
            <a:off x="442248" y="1002125"/>
            <a:ext cx="73063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40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             Отчетность </a:t>
            </a:r>
            <a:r>
              <a:rPr lang="ru-RU" sz="1400" dirty="0">
                <a:solidFill>
                  <a:schemeClr val="tx1"/>
                </a:solidFill>
                <a:latin typeface="Rostelecom Basis" panose="020B0503030604040103" pitchFamily="34" charset="0"/>
              </a:rPr>
              <a:t>перед </a:t>
            </a:r>
            <a:r>
              <a:rPr lang="ru-RU" sz="140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НКЦКИ</a:t>
            </a:r>
          </a:p>
          <a:p>
            <a:pPr algn="l">
              <a:spcAft>
                <a:spcPts val="600"/>
              </a:spcAft>
            </a:pPr>
            <a:endParaRPr lang="ru-RU" sz="30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latin typeface="Rostelecom Basis" panose="020B0503030604040103" pitchFamily="34" charset="0"/>
              </a:rPr>
              <a:t>Отправка информации об активах: расширенная информация о периметре</a:t>
            </a: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latin typeface="Rostelecom Basis" panose="020B0503030604040103" pitchFamily="34" charset="0"/>
              </a:rPr>
              <a:t>Отправка информации о состоянии защищенности</a:t>
            </a: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latin typeface="Rostelecom Basis" panose="020B0503030604040103" pitchFamily="34" charset="0"/>
              </a:rPr>
              <a:t>Отправка информации по инцидентам: выявление, разбор, противодействие</a:t>
            </a: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latin typeface="Rostelecom Basis" panose="020B0503030604040103" pitchFamily="34" charset="0"/>
              </a:rPr>
              <a:t>Направление в НКЦКИ предложений по совершенствованию средств ГосСОПКА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281C61-DAF0-41C7-B638-0060AAAEB075}"/>
              </a:ext>
            </a:extLst>
          </p:cNvPr>
          <p:cNvSpPr/>
          <p:nvPr/>
        </p:nvSpPr>
        <p:spPr>
          <a:xfrm>
            <a:off x="442248" y="3036604"/>
            <a:ext cx="6551212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40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             Ответы </a:t>
            </a:r>
            <a:r>
              <a:rPr lang="ru-RU" sz="1400" dirty="0">
                <a:solidFill>
                  <a:schemeClr val="tx1"/>
                </a:solidFill>
                <a:latin typeface="Rostelecom Basis" panose="020B0503030604040103" pitchFamily="34" charset="0"/>
              </a:rPr>
              <a:t>на запросы </a:t>
            </a:r>
            <a:r>
              <a:rPr lang="ru-RU" sz="140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НКЦКИ</a:t>
            </a:r>
          </a:p>
          <a:p>
            <a:pPr algn="l">
              <a:spcAft>
                <a:spcPts val="600"/>
              </a:spcAft>
            </a:pPr>
            <a:endParaRPr lang="ru-RU" sz="30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latin typeface="Rostelecom Basis" panose="020B0503030604040103" pitchFamily="34" charset="0"/>
              </a:rPr>
              <a:t>Актуальная информация о периметре</a:t>
            </a: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latin typeface="Rostelecom Basis" panose="020B0503030604040103" pitchFamily="34" charset="0"/>
              </a:rPr>
              <a:t>Проверка наличия индикаторов в инфраструктуре</a:t>
            </a:r>
          </a:p>
          <a:p>
            <a:pPr marL="171450" indent="-171450" algn="l">
              <a:spcAft>
                <a:spcPts val="600"/>
              </a:spcAft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latin typeface="Rostelecom Basis" panose="020B0503030604040103" pitchFamily="34" charset="0"/>
              </a:rPr>
              <a:t>Оперативное принятие мер для противодействия новому вектору</a:t>
            </a:r>
          </a:p>
        </p:txBody>
      </p:sp>
    </p:spTree>
    <p:extLst>
      <p:ext uri="{BB962C8B-B14F-4D97-AF65-F5344CB8AC3E}">
        <p14:creationId xmlns:p14="http://schemas.microsoft.com/office/powerpoint/2010/main" val="6166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20F566-3756-4F8B-9E18-E327D8B87C31}"/>
              </a:ext>
            </a:extLst>
          </p:cNvPr>
          <p:cNvSpPr/>
          <p:nvPr/>
        </p:nvSpPr>
        <p:spPr>
          <a:xfrm>
            <a:off x="3156380" y="2686135"/>
            <a:ext cx="2457450" cy="1739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91A0EBF-03D6-4511-AA08-9AC1224F5AB6}"/>
              </a:ext>
            </a:extLst>
          </p:cNvPr>
          <p:cNvSpPr/>
          <p:nvPr/>
        </p:nvSpPr>
        <p:spPr>
          <a:xfrm>
            <a:off x="5696829" y="2686135"/>
            <a:ext cx="2457450" cy="1739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73D72D3-3003-4A7D-A156-8A50BF716570}"/>
              </a:ext>
            </a:extLst>
          </p:cNvPr>
          <p:cNvSpPr/>
          <p:nvPr/>
        </p:nvSpPr>
        <p:spPr>
          <a:xfrm>
            <a:off x="590820" y="2686135"/>
            <a:ext cx="2457450" cy="1739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D060184-17ED-4FC2-B0B9-DF4C367D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48" y="230066"/>
            <a:ext cx="8205659" cy="433965"/>
          </a:xfrm>
        </p:spPr>
        <p:txBody>
          <a:bodyPr/>
          <a:lstStyle/>
          <a:p>
            <a:r>
              <a:rPr lang="ru-RU" dirty="0"/>
              <a:t>Чем и как мы можем помочь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89181C-514D-4431-89AE-07FCFFAB9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02" y="1042671"/>
            <a:ext cx="969486" cy="9107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D0C6AF-AFCD-4724-9CBE-17DE321BA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264" y="956265"/>
            <a:ext cx="1159681" cy="10835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EB7A9E-B1D7-4EC7-957C-E263B5982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811" y="1047568"/>
            <a:ext cx="969485" cy="90583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06FD09B-88D1-46DC-8DB5-08B4D697328B}"/>
              </a:ext>
            </a:extLst>
          </p:cNvPr>
          <p:cNvSpPr/>
          <p:nvPr/>
        </p:nvSpPr>
        <p:spPr>
          <a:xfrm>
            <a:off x="1108453" y="2039804"/>
            <a:ext cx="1422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4F12"/>
                </a:solidFill>
                <a:latin typeface="+mj-lt"/>
              </a:rPr>
              <a:t>SOC </a:t>
            </a:r>
            <a:r>
              <a:rPr lang="ru-RU" sz="1200" dirty="0">
                <a:solidFill>
                  <a:srgbClr val="FF4F12"/>
                </a:solidFill>
                <a:latin typeface="+mj-lt"/>
              </a:rPr>
              <a:t>как сервис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7C0E781-07FC-4D75-8B4F-8EFC8944FAE6}"/>
              </a:ext>
            </a:extLst>
          </p:cNvPr>
          <p:cNvSpPr/>
          <p:nvPr/>
        </p:nvSpPr>
        <p:spPr>
          <a:xfrm>
            <a:off x="5709514" y="2039804"/>
            <a:ext cx="2432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FF4F12"/>
                </a:solidFill>
                <a:latin typeface="+mj-lt"/>
              </a:rPr>
              <a:t>Помощь в эксплуатации </a:t>
            </a:r>
            <a:r>
              <a:rPr lang="en-US" sz="1200" dirty="0">
                <a:solidFill>
                  <a:srgbClr val="FF4F12"/>
                </a:solidFill>
                <a:latin typeface="+mj-lt"/>
              </a:rPr>
              <a:t>SOC</a:t>
            </a:r>
            <a:endParaRPr lang="ru-RU" sz="1200" dirty="0">
              <a:solidFill>
                <a:srgbClr val="FF4F12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D027093-9C57-4C9B-801A-9FDBFEE40DC9}"/>
              </a:ext>
            </a:extLst>
          </p:cNvPr>
          <p:cNvSpPr/>
          <p:nvPr/>
        </p:nvSpPr>
        <p:spPr>
          <a:xfrm>
            <a:off x="3507648" y="2039804"/>
            <a:ext cx="1754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4F12"/>
                </a:solidFill>
                <a:latin typeface="+mj-lt"/>
              </a:rPr>
              <a:t>Проектирование и создание вашего </a:t>
            </a:r>
            <a:r>
              <a:rPr lang="en-US" sz="1200" dirty="0">
                <a:solidFill>
                  <a:srgbClr val="FF4F12"/>
                </a:solidFill>
                <a:latin typeface="+mj-lt"/>
              </a:rPr>
              <a:t>SOC</a:t>
            </a:r>
            <a:endParaRPr lang="ru-RU" sz="1200" dirty="0">
              <a:solidFill>
                <a:srgbClr val="FF4F12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8C9BFA6-C3C8-4C43-B0A7-FC3E83CBA34F}"/>
              </a:ext>
            </a:extLst>
          </p:cNvPr>
          <p:cNvSpPr/>
          <p:nvPr/>
        </p:nvSpPr>
        <p:spPr>
          <a:xfrm>
            <a:off x="590820" y="2830955"/>
            <a:ext cx="24574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dirty="0">
                <a:latin typeface="+mj-lt"/>
                <a:cs typeface="Segoe UI" panose="020B0502040204020203" pitchFamily="34" charset="0"/>
              </a:rPr>
              <a:t>Мы уже запустили и успешно эксплуатируем </a:t>
            </a:r>
            <a:r>
              <a:rPr lang="en-US" sz="1100" b="0" dirty="0">
                <a:latin typeface="+mj-lt"/>
                <a:cs typeface="Segoe UI" panose="020B0502040204020203" pitchFamily="34" charset="0"/>
              </a:rPr>
              <a:t>SOC</a:t>
            </a:r>
            <a:r>
              <a:rPr lang="ru-RU" sz="1100" b="0" dirty="0">
                <a:latin typeface="+mj-lt"/>
                <a:cs typeface="Segoe UI" panose="020B0502040204020203" pitchFamily="34" charset="0"/>
              </a:rPr>
              <a:t> для компаний из разных отраслей экономики, </a:t>
            </a:r>
            <a:r>
              <a:rPr lang="ru-RU" sz="1100" b="0" dirty="0" smtClean="0">
                <a:latin typeface="+mj-lt"/>
                <a:cs typeface="Segoe UI" panose="020B0502040204020203" pitchFamily="34" charset="0"/>
              </a:rPr>
              <a:t>являющихся </a:t>
            </a:r>
            <a:r>
              <a:rPr lang="ru-RU" sz="1100" b="0" dirty="0">
                <a:latin typeface="+mj-lt"/>
                <a:cs typeface="Segoe UI" panose="020B0502040204020203" pitchFamily="34" charset="0"/>
              </a:rPr>
              <a:t>субъектами КИИ</a:t>
            </a:r>
            <a:endParaRPr lang="ru-RU" sz="1100" dirty="0"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D7ECA62-A325-4A4B-8558-6E60B6B43721}"/>
              </a:ext>
            </a:extLst>
          </p:cNvPr>
          <p:cNvSpPr/>
          <p:nvPr/>
        </p:nvSpPr>
        <p:spPr>
          <a:xfrm>
            <a:off x="3156380" y="2830955"/>
            <a:ext cx="24574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dirty="0">
                <a:latin typeface="+mj-lt"/>
                <a:cs typeface="Times New Roman" panose="02020603050405020304" pitchFamily="18" charset="0"/>
              </a:rPr>
              <a:t>Имея многолетний опыт эксплуатации </a:t>
            </a:r>
            <a:r>
              <a:rPr lang="en-US" sz="1100" b="0" dirty="0">
                <a:latin typeface="+mj-lt"/>
                <a:cs typeface="Times New Roman" panose="02020603050405020304" pitchFamily="18" charset="0"/>
              </a:rPr>
              <a:t>SIEM </a:t>
            </a:r>
            <a:r>
              <a:rPr lang="ru-RU" sz="1100" b="0" dirty="0">
                <a:latin typeface="+mj-lt"/>
                <a:cs typeface="Times New Roman" panose="02020603050405020304" pitchFamily="18" charset="0"/>
              </a:rPr>
              <a:t>и самый большой штат </a:t>
            </a:r>
            <a:r>
              <a:rPr lang="ru-RU" sz="1100" b="0" dirty="0" smtClean="0">
                <a:latin typeface="+mj-lt"/>
                <a:cs typeface="Times New Roman" panose="02020603050405020304" pitchFamily="18" charset="0"/>
              </a:rPr>
              <a:t>экспертов, </a:t>
            </a:r>
            <a:r>
              <a:rPr lang="ru-RU" sz="1100" b="0" dirty="0">
                <a:latin typeface="+mj-lt"/>
                <a:cs typeface="Times New Roman" panose="02020603050405020304" pitchFamily="18" charset="0"/>
              </a:rPr>
              <a:t>мы готовы спроектировать </a:t>
            </a:r>
            <a:r>
              <a:rPr lang="en-US" sz="1100" b="0" dirty="0" smtClean="0">
                <a:latin typeface="+mj-lt"/>
                <a:cs typeface="Times New Roman" panose="02020603050405020304" pitchFamily="18" charset="0"/>
              </a:rPr>
              <a:t>SOC</a:t>
            </a:r>
            <a:r>
              <a:rPr lang="ru-RU" sz="1100" b="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100" b="0" dirty="0">
                <a:latin typeface="+mj-lt"/>
                <a:cs typeface="Times New Roman" panose="02020603050405020304" pitchFamily="18" charset="0"/>
              </a:rPr>
              <a:t>для вашей инфраструктуры и обучить ваших специалистов</a:t>
            </a:r>
            <a:endParaRPr lang="ru-RU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7B28441-9DA7-4492-BC80-98A2E5C2F4E7}"/>
              </a:ext>
            </a:extLst>
          </p:cNvPr>
          <p:cNvSpPr/>
          <p:nvPr/>
        </p:nvSpPr>
        <p:spPr>
          <a:xfrm>
            <a:off x="5696829" y="2777857"/>
            <a:ext cx="248093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dirty="0">
                <a:latin typeface="+mj-lt"/>
                <a:cs typeface="Times New Roman" panose="02020603050405020304" pitchFamily="18" charset="0"/>
              </a:rPr>
              <a:t>Понимая, что настоящая информационная безопасность возможна только через непрерывный процесс мониторинга, мы готовы поддержать экспертизой ваш </a:t>
            </a:r>
            <a:r>
              <a:rPr lang="en-US" sz="1100" b="0" dirty="0">
                <a:latin typeface="+mj-lt"/>
                <a:cs typeface="Times New Roman" panose="02020603050405020304" pitchFamily="18" charset="0"/>
              </a:rPr>
              <a:t>SOC </a:t>
            </a:r>
            <a:r>
              <a:rPr lang="ru-RU" sz="1100" b="0" dirty="0">
                <a:latin typeface="+mj-lt"/>
                <a:cs typeface="Times New Roman" panose="02020603050405020304" pitchFamily="18" charset="0"/>
              </a:rPr>
              <a:t>там, где это </a:t>
            </a:r>
            <a:r>
              <a:rPr lang="ru-RU" sz="1100" b="0" dirty="0" smtClean="0">
                <a:latin typeface="+mj-lt"/>
                <a:cs typeface="Times New Roman" panose="02020603050405020304" pitchFamily="18" charset="0"/>
              </a:rPr>
              <a:t>необходимо </a:t>
            </a:r>
            <a:r>
              <a:rPr lang="ru-RU" sz="1100" b="0" dirty="0">
                <a:latin typeface="+mj-lt"/>
                <a:cs typeface="Times New Roman" panose="02020603050405020304" pitchFamily="18" charset="0"/>
              </a:rPr>
              <a:t>(форензика, </a:t>
            </a:r>
            <a:r>
              <a:rPr lang="en-US" sz="1100" b="0" dirty="0">
                <a:latin typeface="+mj-lt"/>
                <a:cs typeface="Times New Roman" panose="02020603050405020304" pitchFamily="18" charset="0"/>
              </a:rPr>
              <a:t>red teaming, </a:t>
            </a:r>
            <a:r>
              <a:rPr lang="ru-RU" sz="1100" b="0" dirty="0">
                <a:latin typeface="+mj-lt"/>
                <a:cs typeface="Times New Roman" panose="02020603050405020304" pitchFamily="18" charset="0"/>
              </a:rPr>
              <a:t>обучение и т</a:t>
            </a:r>
            <a:r>
              <a:rPr lang="ru-RU" sz="1100" b="0" dirty="0" smtClean="0">
                <a:latin typeface="+mj-lt"/>
                <a:cs typeface="Times New Roman" panose="02020603050405020304" pitchFamily="18" charset="0"/>
              </a:rPr>
              <a:t>.</a:t>
            </a:r>
            <a:r>
              <a:rPr lang="en-US" sz="1100" b="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100" b="0" dirty="0" smtClean="0">
                <a:latin typeface="+mj-lt"/>
                <a:cs typeface="Times New Roman" panose="02020603050405020304" pitchFamily="18" charset="0"/>
              </a:rPr>
              <a:t>д</a:t>
            </a:r>
            <a:r>
              <a:rPr lang="ru-RU" sz="1100" b="0" dirty="0">
                <a:latin typeface="+mj-lt"/>
                <a:cs typeface="Times New Roman" panose="02020603050405020304" pitchFamily="18" charset="0"/>
              </a:rPr>
              <a:t>.)</a:t>
            </a:r>
            <a:endParaRPr lang="ru-RU" sz="11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582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и презентаций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Шаблон презентации РТК-Солар основной (3)" id="{90FFFBC0-A0DD-4965-8018-F2ED53DF4935}" vid="{36CD5655-460B-4129-B10E-4B09D4F68186}"/>
    </a:ext>
  </a:extLst>
</a:theme>
</file>

<file path=ppt/theme/theme1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ы и обложки разделов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РТК-Солар основной (3)" id="{90FFFBC0-A0DD-4965-8018-F2ED53DF4935}" vid="{CF7A724E-8D34-4A8E-B29F-3E5BC7CFB7C4}"/>
    </a:ext>
  </a:extLst>
</a:theme>
</file>

<file path=ppt/theme/theme3.xml><?xml version="1.0" encoding="utf-8"?>
<a:theme xmlns:a="http://schemas.openxmlformats.org/drawingml/2006/main" name="Тезисы и цитат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90000" rtlCol="0">
        <a:spAutoFit/>
      </a:bodyPr>
      <a:lstStyle>
        <a:defPPr algn="l">
          <a:lnSpc>
            <a:spcPct val="130000"/>
          </a:lnSpc>
          <a:defRPr sz="1800" b="0" dirty="0">
            <a:solidFill>
              <a:schemeClr val="bg1"/>
            </a:solidFill>
            <a:latin typeface="Basis Grotesque Pro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Шаблон презентации РТК-Солар основной (3)" id="{90FFFBC0-A0DD-4965-8018-F2ED53DF4935}" vid="{F63DBFDB-9D95-4FB3-987C-8C7B8D16E3D8}"/>
    </a:ext>
  </a:extLst>
</a:theme>
</file>

<file path=ppt/theme/theme4.xml><?xml version="1.0" encoding="utf-8"?>
<a:theme xmlns:a="http://schemas.openxmlformats.org/drawingml/2006/main" name="Основные типы страниц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РТК-Солар основной (3)" id="{90FFFBC0-A0DD-4965-8018-F2ED53DF4935}" vid="{54185330-5514-446D-B5CE-BFA9F16C0E88}"/>
    </a:ext>
  </a:extLst>
</a:theme>
</file>

<file path=ppt/theme/theme5.xml><?xml version="1.0" encoding="utf-8"?>
<a:theme xmlns:a="http://schemas.openxmlformats.org/drawingml/2006/main" name="Инфографика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РТК-Солар основной (3)" id="{90FFFBC0-A0DD-4965-8018-F2ED53DF4935}" vid="{1A81D89B-041B-4E74-AA84-6C20593893D4}"/>
    </a:ext>
  </a:extLst>
</a:theme>
</file>

<file path=ppt/theme/theme6.xml><?xml version="1.0" encoding="utf-8"?>
<a:theme xmlns:a="http://schemas.openxmlformats.org/drawingml/2006/main" name="Таблицы и графики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РТК-Солар основной (3)" id="{90FFFBC0-A0DD-4965-8018-F2ED53DF4935}" vid="{C965837D-A13A-485E-B719-B3542ED4AF63}"/>
    </a:ext>
  </a:extLst>
</a:theme>
</file>

<file path=ppt/theme/theme7.xml><?xml version="1.0" encoding="utf-8"?>
<a:theme xmlns:a="http://schemas.openxmlformats.org/drawingml/2006/main" name="1_Основные типы страниц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stelecom Basis Medium"/>
        <a:ea typeface=""/>
        <a:cs typeface=""/>
      </a:majorFont>
      <a:minorFont>
        <a:latin typeface="Rostelecom Bas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B52C110E-5D73-46E3-B1F1-86C0929795E0}" vid="{49DB3F76-6785-46B2-9BA1-03E091DD13E3}"/>
    </a:ext>
  </a:extLst>
</a:theme>
</file>

<file path=ppt/theme/theme8.xml><?xml version="1.0" encoding="utf-8"?>
<a:theme xmlns:a="http://schemas.openxmlformats.org/drawingml/2006/main" name="1_Обложки презентаций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Другая 1">
      <a:majorFont>
        <a:latin typeface="Rostelecom Basis"/>
        <a:ea typeface=""/>
        <a:cs typeface=""/>
      </a:majorFont>
      <a:minorFont>
        <a:latin typeface="Rostelecom Basis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err="1" smtClean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проба 2 [только чтение]" id="{DC2AC89E-B0B1-4F49-BC80-D25227767324}" vid="{9D79E03A-0ED8-436B-AD50-722277C13BFD}"/>
    </a:ext>
  </a:extLst>
</a:theme>
</file>

<file path=ppt/theme/theme9.xml><?xml version="1.0" encoding="utf-8"?>
<a:theme xmlns:a="http://schemas.openxmlformats.org/drawingml/2006/main" name="2_Основные типы страниц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Другая 1">
      <a:majorFont>
        <a:latin typeface="Rostelecom Basis"/>
        <a:ea typeface=""/>
        <a:cs typeface=""/>
      </a:majorFont>
      <a:minorFont>
        <a:latin typeface="Rostelecom Ba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оба 2 [только чтение]" id="{DC2AC89E-B0B1-4F49-BC80-D25227767324}" vid="{313F709E-9469-4DB5-947F-F123083A4F3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РТК-Солар основной (3)</Template>
  <TotalTime>5977</TotalTime>
  <Words>744</Words>
  <Application>Microsoft Office PowerPoint</Application>
  <PresentationFormat>On-screen Show (16:9)</PresentationFormat>
  <Paragraphs>169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Rostelecom Basis</vt:lpstr>
      <vt:lpstr>Arial Regular</vt:lpstr>
      <vt:lpstr>Helvetica Neue</vt:lpstr>
      <vt:lpstr>Segoe UI</vt:lpstr>
      <vt:lpstr>Times New Roman</vt:lpstr>
      <vt:lpstr>Helvetica Neue Medium</vt:lpstr>
      <vt:lpstr>Chevin Pro Medium</vt:lpstr>
      <vt:lpstr>Basis Grotesque Pro</vt:lpstr>
      <vt:lpstr>Calibri</vt:lpstr>
      <vt:lpstr>Rostelecom Basis Medium</vt:lpstr>
      <vt:lpstr>Basis Grotesque Pro Medium</vt:lpstr>
      <vt:lpstr>Arial</vt:lpstr>
      <vt:lpstr>Обложки презентаций</vt:lpstr>
      <vt:lpstr>Темы и обложки разделов</vt:lpstr>
      <vt:lpstr>Тезисы и цитаты</vt:lpstr>
      <vt:lpstr>Основные типы страницы</vt:lpstr>
      <vt:lpstr>Инфографика</vt:lpstr>
      <vt:lpstr>Таблицы и графики</vt:lpstr>
      <vt:lpstr>1_Основные типы страницы</vt:lpstr>
      <vt:lpstr>1_Обложки презентаций</vt:lpstr>
      <vt:lpstr>2_Основные типы страницы</vt:lpstr>
      <vt:lpstr>Мониторинг ИБ АСУ ТП. Практические аспекты</vt:lpstr>
      <vt:lpstr>Проблематика.  Риски промышленных компаний</vt:lpstr>
      <vt:lpstr>Киберугрозы для промышленных предприятий в 2021</vt:lpstr>
      <vt:lpstr>Уровни злоумышленников</vt:lpstr>
      <vt:lpstr>Типовая атака на АСУ ТП</vt:lpstr>
      <vt:lpstr>Типовая схема</vt:lpstr>
      <vt:lpstr>Solar JSOC OT: пакеты сценариев детектирования</vt:lpstr>
      <vt:lpstr>Взаимодействие с НКЦКИ</vt:lpstr>
      <vt:lpstr>Чем и как мы можем помочь</vt:lpstr>
      <vt:lpstr>На нашем стенде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Тестирование на проникновение для  АСУ ТП и IIoT-систем</dc:title>
  <dc:creator>Прошин Андрей Владимирович</dc:creator>
  <cp:lastModifiedBy>Alexandra Alexandra</cp:lastModifiedBy>
  <cp:revision>126</cp:revision>
  <dcterms:created xsi:type="dcterms:W3CDTF">2019-12-05T14:58:00Z</dcterms:created>
  <dcterms:modified xsi:type="dcterms:W3CDTF">2021-03-17T07:36:43Z</dcterms:modified>
</cp:coreProperties>
</file>