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11" r:id="rId2"/>
    <p:sldId id="602" r:id="rId3"/>
    <p:sldId id="623" r:id="rId4"/>
    <p:sldId id="633" r:id="rId5"/>
    <p:sldId id="632" r:id="rId6"/>
    <p:sldId id="614" r:id="rId7"/>
    <p:sldId id="615" r:id="rId8"/>
    <p:sldId id="616" r:id="rId9"/>
    <p:sldId id="634" r:id="rId10"/>
    <p:sldId id="584" r:id="rId11"/>
    <p:sldId id="567" r:id="rId12"/>
    <p:sldId id="565" r:id="rId13"/>
    <p:sldId id="545" r:id="rId14"/>
    <p:sldId id="627" r:id="rId15"/>
    <p:sldId id="628" r:id="rId16"/>
    <p:sldId id="629" r:id="rId17"/>
    <p:sldId id="635" r:id="rId18"/>
    <p:sldId id="636" r:id="rId19"/>
    <p:sldId id="637" r:id="rId20"/>
    <p:sldId id="645" r:id="rId21"/>
    <p:sldId id="646" r:id="rId22"/>
    <p:sldId id="647" r:id="rId23"/>
    <p:sldId id="639" r:id="rId24"/>
    <p:sldId id="638" r:id="rId25"/>
    <p:sldId id="620" r:id="rId26"/>
    <p:sldId id="640" r:id="rId27"/>
    <p:sldId id="641" r:id="rId28"/>
    <p:sldId id="642" r:id="rId29"/>
    <p:sldId id="643" r:id="rId30"/>
    <p:sldId id="489" r:id="rId31"/>
    <p:sldId id="644" r:id="rId32"/>
    <p:sldId id="610" r:id="rId33"/>
    <p:sldId id="648" r:id="rId34"/>
    <p:sldId id="649" r:id="rId35"/>
    <p:sldId id="613" r:id="rId36"/>
    <p:sldId id="621" r:id="rId37"/>
    <p:sldId id="622" r:id="rId38"/>
    <p:sldId id="491" r:id="rId39"/>
    <p:sldId id="483" r:id="rId40"/>
  </p:sldIdLst>
  <p:sldSz cx="12192000" cy="6858000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363"/>
    <a:srgbClr val="4A7CD6"/>
    <a:srgbClr val="4B6C9F"/>
    <a:srgbClr val="E3ECFD"/>
    <a:srgbClr val="86A7E2"/>
    <a:srgbClr val="6690DC"/>
    <a:srgbClr val="5B87DA"/>
    <a:srgbClr val="9DB7E7"/>
    <a:srgbClr val="7FA2E1"/>
    <a:srgbClr val="7A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6" autoAdjust="0"/>
    <p:restoredTop sz="92011" autoAdjust="0"/>
  </p:normalViewPr>
  <p:slideViewPr>
    <p:cSldViewPr snapToGrid="0">
      <p:cViewPr varScale="1">
        <p:scale>
          <a:sx n="79" d="100"/>
          <a:sy n="79" d="100"/>
        </p:scale>
        <p:origin x="1037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6"/>
    </p:cViewPr>
  </p:sorterViewPr>
  <p:notesViewPr>
    <p:cSldViewPr snapToGrid="0">
      <p:cViewPr varScale="1">
        <p:scale>
          <a:sx n="81" d="100"/>
          <a:sy n="81" d="100"/>
        </p:scale>
        <p:origin x="399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59C322-FA51-46C8-A879-5A073C270007}" type="doc">
      <dgm:prSet loTypeId="urn:microsoft.com/office/officeart/2008/layout/Square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B9CAE77-D680-4217-9B33-B9045AB731B0}">
      <dgm:prSet phldrT="[Текст]"/>
      <dgm:spPr/>
      <dgm:t>
        <a:bodyPr/>
        <a:lstStyle/>
        <a:p>
          <a:r>
            <a:rPr lang="en-US" dirty="0"/>
            <a:t>Software</a:t>
          </a:r>
          <a:endParaRPr lang="ru-RU" dirty="0"/>
        </a:p>
      </dgm:t>
    </dgm:pt>
    <dgm:pt modelId="{22FD3C40-4407-49E7-8847-87B56A325195}" type="parTrans" cxnId="{13096CF3-1FCD-484B-B5B8-7E9160D3C2A6}">
      <dgm:prSet/>
      <dgm:spPr/>
      <dgm:t>
        <a:bodyPr/>
        <a:lstStyle/>
        <a:p>
          <a:endParaRPr lang="ru-RU"/>
        </a:p>
      </dgm:t>
    </dgm:pt>
    <dgm:pt modelId="{C0200892-44CC-4FCC-9C5A-47C9038EBFBD}" type="sibTrans" cxnId="{13096CF3-1FCD-484B-B5B8-7E9160D3C2A6}">
      <dgm:prSet/>
      <dgm:spPr/>
      <dgm:t>
        <a:bodyPr/>
        <a:lstStyle/>
        <a:p>
          <a:endParaRPr lang="ru-RU"/>
        </a:p>
      </dgm:t>
    </dgm:pt>
    <dgm:pt modelId="{2263D136-4929-4D90-B67C-F93101606B47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Уязвимость «нулевого дня» и др. уязвимости</a:t>
          </a:r>
          <a:endParaRPr lang="ru-RU" dirty="0"/>
        </a:p>
      </dgm:t>
    </dgm:pt>
    <dgm:pt modelId="{1842F429-D39F-49EF-8B64-AD1DEA8512D0}" type="parTrans" cxnId="{4E9BC925-46BD-450C-BD1A-CA61A53DCD84}">
      <dgm:prSet/>
      <dgm:spPr/>
      <dgm:t>
        <a:bodyPr/>
        <a:lstStyle/>
        <a:p>
          <a:endParaRPr lang="ru-RU"/>
        </a:p>
      </dgm:t>
    </dgm:pt>
    <dgm:pt modelId="{7C25EE93-D159-4D30-B5F3-65A571FBD6D8}" type="sibTrans" cxnId="{4E9BC925-46BD-450C-BD1A-CA61A53DCD84}">
      <dgm:prSet/>
      <dgm:spPr/>
      <dgm:t>
        <a:bodyPr/>
        <a:lstStyle/>
        <a:p>
          <a:endParaRPr lang="ru-RU"/>
        </a:p>
      </dgm:t>
    </dgm:pt>
    <dgm:pt modelId="{65CCDF77-AD94-44B8-BE98-C49C2FD5FC34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Скорость распространения атаки 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vs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скорость распространения защиты</a:t>
          </a:r>
          <a:endParaRPr lang="ru-RU" dirty="0"/>
        </a:p>
      </dgm:t>
    </dgm:pt>
    <dgm:pt modelId="{CE66DF97-85E4-4B19-B08D-A570FEE01120}" type="parTrans" cxnId="{16F2AEEF-18B3-4E71-A50F-4DC09A6B87CC}">
      <dgm:prSet/>
      <dgm:spPr/>
      <dgm:t>
        <a:bodyPr/>
        <a:lstStyle/>
        <a:p>
          <a:endParaRPr lang="ru-RU"/>
        </a:p>
      </dgm:t>
    </dgm:pt>
    <dgm:pt modelId="{F75FAA7E-67D2-473F-8A57-07C74A4BCCB2}" type="sibTrans" cxnId="{16F2AEEF-18B3-4E71-A50F-4DC09A6B87CC}">
      <dgm:prSet/>
      <dgm:spPr/>
      <dgm:t>
        <a:bodyPr/>
        <a:lstStyle/>
        <a:p>
          <a:endParaRPr lang="ru-RU"/>
        </a:p>
      </dgm:t>
    </dgm:pt>
    <dgm:pt modelId="{5180AF95-4F66-44EB-ABAA-422517BAB9D4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Общедоступность средств атаки</a:t>
          </a:r>
          <a:endParaRPr lang="ru-RU" dirty="0"/>
        </a:p>
      </dgm:t>
    </dgm:pt>
    <dgm:pt modelId="{5C89718A-C8D2-4169-A0E9-32BF8556CF43}" type="parTrans" cxnId="{7D2CDE6A-8E97-4795-BCEC-00648A7BB229}">
      <dgm:prSet/>
      <dgm:spPr/>
      <dgm:t>
        <a:bodyPr/>
        <a:lstStyle/>
        <a:p>
          <a:endParaRPr lang="ru-RU"/>
        </a:p>
      </dgm:t>
    </dgm:pt>
    <dgm:pt modelId="{54915F0D-E945-44E6-9FF6-34A4C90EEE31}" type="sibTrans" cxnId="{7D2CDE6A-8E97-4795-BCEC-00648A7BB229}">
      <dgm:prSet/>
      <dgm:spPr/>
      <dgm:t>
        <a:bodyPr/>
        <a:lstStyle/>
        <a:p>
          <a:endParaRPr lang="ru-RU"/>
        </a:p>
      </dgm:t>
    </dgm:pt>
    <dgm:pt modelId="{D3D8C2D2-8D99-45BA-B4E5-002AA2F89FE9}">
      <dgm:prSet phldrT="[Текст]"/>
      <dgm:spPr/>
      <dgm:t>
        <a:bodyPr/>
        <a:lstStyle/>
        <a:p>
          <a:r>
            <a:rPr lang="en-US" dirty="0"/>
            <a:t>Hardware</a:t>
          </a:r>
          <a:endParaRPr lang="ru-RU" dirty="0"/>
        </a:p>
      </dgm:t>
    </dgm:pt>
    <dgm:pt modelId="{01465254-274F-4804-8B1B-2FBBA7A5A6D6}" type="parTrans" cxnId="{D5F8D9CF-3401-441F-B940-D33B479646D5}">
      <dgm:prSet/>
      <dgm:spPr/>
      <dgm:t>
        <a:bodyPr/>
        <a:lstStyle/>
        <a:p>
          <a:endParaRPr lang="ru-RU"/>
        </a:p>
      </dgm:t>
    </dgm:pt>
    <dgm:pt modelId="{7FDF5A8A-AABF-40B3-B68B-305F2FEEC339}" type="sibTrans" cxnId="{D5F8D9CF-3401-441F-B940-D33B479646D5}">
      <dgm:prSet/>
      <dgm:spPr/>
      <dgm:t>
        <a:bodyPr/>
        <a:lstStyle/>
        <a:p>
          <a:endParaRPr lang="ru-RU"/>
        </a:p>
      </dgm:t>
    </dgm:pt>
    <dgm:pt modelId="{D9764ECA-BC98-40B8-B0B0-0402655DAA11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Особенности конфигурирования сами могут приводить к проблемам</a:t>
          </a:r>
        </a:p>
      </dgm:t>
    </dgm:pt>
    <dgm:pt modelId="{77EBCCF6-FBF7-471D-AE9F-87A154B430B5}" type="parTrans" cxnId="{7521B7FD-2EC2-4C83-87DA-30BCFAD3FD3A}">
      <dgm:prSet/>
      <dgm:spPr/>
      <dgm:t>
        <a:bodyPr/>
        <a:lstStyle/>
        <a:p>
          <a:endParaRPr lang="ru-RU"/>
        </a:p>
      </dgm:t>
    </dgm:pt>
    <dgm:pt modelId="{859C2293-8740-4E88-8A98-205DF791216A}" type="sibTrans" cxnId="{7521B7FD-2EC2-4C83-87DA-30BCFAD3FD3A}">
      <dgm:prSet/>
      <dgm:spPr/>
      <dgm:t>
        <a:bodyPr/>
        <a:lstStyle/>
        <a:p>
          <a:endParaRPr lang="ru-RU"/>
        </a:p>
      </dgm:t>
    </dgm:pt>
    <dgm:pt modelId="{98D4F55B-104C-4466-B5E7-12B29B52CB22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Работают на аппаратных принципах – физически изолируют сеть</a:t>
          </a:r>
        </a:p>
      </dgm:t>
    </dgm:pt>
    <dgm:pt modelId="{1EA60F89-761B-402F-9CBB-79B026489D11}" type="parTrans" cxnId="{191E2C13-B456-4BB5-BD44-846F8291C065}">
      <dgm:prSet/>
      <dgm:spPr/>
      <dgm:t>
        <a:bodyPr/>
        <a:lstStyle/>
        <a:p>
          <a:endParaRPr lang="ru-RU"/>
        </a:p>
      </dgm:t>
    </dgm:pt>
    <dgm:pt modelId="{F2F3F038-103C-4E93-A214-F72E507CB998}" type="sibTrans" cxnId="{191E2C13-B456-4BB5-BD44-846F8291C065}">
      <dgm:prSet/>
      <dgm:spPr/>
      <dgm:t>
        <a:bodyPr/>
        <a:lstStyle/>
        <a:p>
          <a:endParaRPr lang="ru-RU"/>
        </a:p>
      </dgm:t>
    </dgm:pt>
    <dgm:pt modelId="{E9236A04-F2DA-4D19-AE65-99AB33571E1F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Невозможно взломать, взлом ПО на АПК не приводит к нарушению функции безопасности</a:t>
          </a:r>
        </a:p>
      </dgm:t>
    </dgm:pt>
    <dgm:pt modelId="{C3A08DB2-F603-4A11-9C7F-81C67D0E3917}" type="parTrans" cxnId="{22E49F97-5079-4E5E-8EBD-B92973776368}">
      <dgm:prSet/>
      <dgm:spPr/>
      <dgm:t>
        <a:bodyPr/>
        <a:lstStyle/>
        <a:p>
          <a:endParaRPr lang="ru-RU"/>
        </a:p>
      </dgm:t>
    </dgm:pt>
    <dgm:pt modelId="{5A8316A0-33CD-49BE-8249-B585B766E25A}" type="sibTrans" cxnId="{22E49F97-5079-4E5E-8EBD-B92973776368}">
      <dgm:prSet/>
      <dgm:spPr/>
      <dgm:t>
        <a:bodyPr/>
        <a:lstStyle/>
        <a:p>
          <a:endParaRPr lang="ru-RU"/>
        </a:p>
      </dgm:t>
    </dgm:pt>
    <dgm:pt modelId="{194A14BA-6635-4121-B9A2-D9369B1F15F3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Аппаратные решения вообще не имеют софта и неуязвимы для стороннего софта</a:t>
          </a:r>
        </a:p>
      </dgm:t>
    </dgm:pt>
    <dgm:pt modelId="{48E6718F-3DB1-4D86-AE23-7A3AFABF4109}" type="parTrans" cxnId="{37FECF21-E7DA-410D-AECB-2BB17438213B}">
      <dgm:prSet/>
      <dgm:spPr/>
      <dgm:t>
        <a:bodyPr/>
        <a:lstStyle/>
        <a:p>
          <a:endParaRPr lang="ru-RU"/>
        </a:p>
      </dgm:t>
    </dgm:pt>
    <dgm:pt modelId="{933F5967-1280-45D0-80D1-EB5CE989F36B}" type="sibTrans" cxnId="{37FECF21-E7DA-410D-AECB-2BB17438213B}">
      <dgm:prSet/>
      <dgm:spPr/>
      <dgm:t>
        <a:bodyPr/>
        <a:lstStyle/>
        <a:p>
          <a:endParaRPr lang="ru-RU"/>
        </a:p>
      </dgm:t>
    </dgm:pt>
    <dgm:pt modelId="{8C26877C-E6A7-49E8-A532-3198E77C6171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Открыто декларируются бэкдоры и 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workaround 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для многих 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Firewall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820433-0130-4D15-9379-48F8775BE26E}" type="parTrans" cxnId="{BBB61542-3A1E-4BB3-B8AF-CA15041F3070}">
      <dgm:prSet/>
      <dgm:spPr/>
      <dgm:t>
        <a:bodyPr/>
        <a:lstStyle/>
        <a:p>
          <a:endParaRPr lang="ru-RU"/>
        </a:p>
      </dgm:t>
    </dgm:pt>
    <dgm:pt modelId="{40C3C5D8-8E85-4FE0-804E-DED3F91ED24D}" type="sibTrans" cxnId="{BBB61542-3A1E-4BB3-B8AF-CA15041F3070}">
      <dgm:prSet/>
      <dgm:spPr/>
      <dgm:t>
        <a:bodyPr/>
        <a:lstStyle/>
        <a:p>
          <a:endParaRPr lang="ru-RU"/>
        </a:p>
      </dgm:t>
    </dgm:pt>
    <dgm:pt modelId="{2490EEC2-0988-4A1C-A8F2-1F851380B844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Удаленное конфигурирование в целях «взлома» невозможно</a:t>
          </a:r>
        </a:p>
      </dgm:t>
    </dgm:pt>
    <dgm:pt modelId="{9158EE96-2DFF-4766-975E-63C271011514}" type="parTrans" cxnId="{8A25D380-662D-4159-8130-1E39E87CEEE4}">
      <dgm:prSet/>
      <dgm:spPr/>
      <dgm:t>
        <a:bodyPr/>
        <a:lstStyle/>
        <a:p>
          <a:endParaRPr lang="ru-RU"/>
        </a:p>
      </dgm:t>
    </dgm:pt>
    <dgm:pt modelId="{39C47FF3-6BE9-4FB9-BF40-9070F5A4D642}" type="sibTrans" cxnId="{8A25D380-662D-4159-8130-1E39E87CEEE4}">
      <dgm:prSet/>
      <dgm:spPr/>
      <dgm:t>
        <a:bodyPr/>
        <a:lstStyle/>
        <a:p>
          <a:endParaRPr lang="ru-RU"/>
        </a:p>
      </dgm:t>
    </dgm:pt>
    <dgm:pt modelId="{CBEE2262-B9C9-4A44-AA8D-EB338C11E262}" type="pres">
      <dgm:prSet presAssocID="{2E59C322-FA51-46C8-A879-5A073C270007}" presName="layout" presStyleCnt="0">
        <dgm:presLayoutVars>
          <dgm:chMax/>
          <dgm:chPref/>
          <dgm:dir/>
          <dgm:resizeHandles/>
        </dgm:presLayoutVars>
      </dgm:prSet>
      <dgm:spPr/>
    </dgm:pt>
    <dgm:pt modelId="{07371D3B-353E-4E7A-B118-BB7731C99013}" type="pres">
      <dgm:prSet presAssocID="{5B9CAE77-D680-4217-9B33-B9045AB731B0}" presName="root" presStyleCnt="0">
        <dgm:presLayoutVars>
          <dgm:chMax/>
          <dgm:chPref/>
        </dgm:presLayoutVars>
      </dgm:prSet>
      <dgm:spPr/>
    </dgm:pt>
    <dgm:pt modelId="{173D38AC-6CC8-456F-BE2B-1E680F2C9FD8}" type="pres">
      <dgm:prSet presAssocID="{5B9CAE77-D680-4217-9B33-B9045AB731B0}" presName="rootComposite" presStyleCnt="0">
        <dgm:presLayoutVars/>
      </dgm:prSet>
      <dgm:spPr/>
    </dgm:pt>
    <dgm:pt modelId="{C7B78FEE-6D07-4B76-9005-E394B6014856}" type="pres">
      <dgm:prSet presAssocID="{5B9CAE77-D680-4217-9B33-B9045AB731B0}" presName="ParentAccent" presStyleLbl="alignNode1" presStyleIdx="0" presStyleCnt="2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</dgm:pt>
    <dgm:pt modelId="{69CB2EF2-962F-4093-B1B3-A1744B51CDDF}" type="pres">
      <dgm:prSet presAssocID="{5B9CAE77-D680-4217-9B33-B9045AB731B0}" presName="ParentSmallAccent" presStyleLbl="fgAcc1" presStyleIdx="0" presStyleCnt="2"/>
      <dgm:spPr/>
    </dgm:pt>
    <dgm:pt modelId="{32274291-7B89-49D7-BAF5-269F8826BA78}" type="pres">
      <dgm:prSet presAssocID="{5B9CAE77-D680-4217-9B33-B9045AB731B0}" presName="Parent" presStyleLbl="revTx" presStyleIdx="0" presStyleCnt="11">
        <dgm:presLayoutVars>
          <dgm:chMax/>
          <dgm:chPref val="4"/>
          <dgm:bulletEnabled val="1"/>
        </dgm:presLayoutVars>
      </dgm:prSet>
      <dgm:spPr/>
    </dgm:pt>
    <dgm:pt modelId="{23ED82C2-F12D-4B5F-AA41-8FDFC77A27A8}" type="pres">
      <dgm:prSet presAssocID="{5B9CAE77-D680-4217-9B33-B9045AB731B0}" presName="childShape" presStyleCnt="0">
        <dgm:presLayoutVars>
          <dgm:chMax val="0"/>
          <dgm:chPref val="0"/>
        </dgm:presLayoutVars>
      </dgm:prSet>
      <dgm:spPr/>
    </dgm:pt>
    <dgm:pt modelId="{CD1E4D78-9EFB-4FE6-B1B7-B9EE7FC5506C}" type="pres">
      <dgm:prSet presAssocID="{2263D136-4929-4D90-B67C-F93101606B47}" presName="childComposite" presStyleCnt="0">
        <dgm:presLayoutVars>
          <dgm:chMax val="0"/>
          <dgm:chPref val="0"/>
        </dgm:presLayoutVars>
      </dgm:prSet>
      <dgm:spPr/>
    </dgm:pt>
    <dgm:pt modelId="{5AF6F893-CA30-4FA5-9A83-99FF3484F942}" type="pres">
      <dgm:prSet presAssocID="{2263D136-4929-4D90-B67C-F93101606B47}" presName="ChildAccent" presStyleLbl="solidFgAcc1" presStyleIdx="0" presStyleCnt="9"/>
      <dgm:spPr/>
    </dgm:pt>
    <dgm:pt modelId="{B26CF158-C8ED-4C88-8C2B-F7072097E60F}" type="pres">
      <dgm:prSet presAssocID="{2263D136-4929-4D90-B67C-F93101606B47}" presName="Child" presStyleLbl="revTx" presStyleIdx="1" presStyleCnt="11">
        <dgm:presLayoutVars>
          <dgm:chMax val="0"/>
          <dgm:chPref val="0"/>
          <dgm:bulletEnabled val="1"/>
        </dgm:presLayoutVars>
      </dgm:prSet>
      <dgm:spPr/>
    </dgm:pt>
    <dgm:pt modelId="{A3220E18-5B5D-4FCE-BB76-12811209E86C}" type="pres">
      <dgm:prSet presAssocID="{65CCDF77-AD94-44B8-BE98-C49C2FD5FC34}" presName="childComposite" presStyleCnt="0">
        <dgm:presLayoutVars>
          <dgm:chMax val="0"/>
          <dgm:chPref val="0"/>
        </dgm:presLayoutVars>
      </dgm:prSet>
      <dgm:spPr/>
    </dgm:pt>
    <dgm:pt modelId="{41B833A9-0924-42A4-B368-97D5201E2B86}" type="pres">
      <dgm:prSet presAssocID="{65CCDF77-AD94-44B8-BE98-C49C2FD5FC34}" presName="ChildAccent" presStyleLbl="solidFgAcc1" presStyleIdx="1" presStyleCnt="9"/>
      <dgm:spPr/>
    </dgm:pt>
    <dgm:pt modelId="{C31B4A25-E96D-4632-9565-C626B32D37F9}" type="pres">
      <dgm:prSet presAssocID="{65CCDF77-AD94-44B8-BE98-C49C2FD5FC34}" presName="Child" presStyleLbl="revTx" presStyleIdx="2" presStyleCnt="11">
        <dgm:presLayoutVars>
          <dgm:chMax val="0"/>
          <dgm:chPref val="0"/>
          <dgm:bulletEnabled val="1"/>
        </dgm:presLayoutVars>
      </dgm:prSet>
      <dgm:spPr/>
    </dgm:pt>
    <dgm:pt modelId="{06B460A6-13C2-4C2D-9219-0B04CE52CE92}" type="pres">
      <dgm:prSet presAssocID="{5180AF95-4F66-44EB-ABAA-422517BAB9D4}" presName="childComposite" presStyleCnt="0">
        <dgm:presLayoutVars>
          <dgm:chMax val="0"/>
          <dgm:chPref val="0"/>
        </dgm:presLayoutVars>
      </dgm:prSet>
      <dgm:spPr/>
    </dgm:pt>
    <dgm:pt modelId="{7B49135F-2EE7-4F89-AC61-849F661CC9DB}" type="pres">
      <dgm:prSet presAssocID="{5180AF95-4F66-44EB-ABAA-422517BAB9D4}" presName="ChildAccent" presStyleLbl="solidFgAcc1" presStyleIdx="2" presStyleCnt="9"/>
      <dgm:spPr/>
    </dgm:pt>
    <dgm:pt modelId="{972D2870-2027-4340-9DA0-972D0D5A3E0C}" type="pres">
      <dgm:prSet presAssocID="{5180AF95-4F66-44EB-ABAA-422517BAB9D4}" presName="Child" presStyleLbl="revTx" presStyleIdx="3" presStyleCnt="11">
        <dgm:presLayoutVars>
          <dgm:chMax val="0"/>
          <dgm:chPref val="0"/>
          <dgm:bulletEnabled val="1"/>
        </dgm:presLayoutVars>
      </dgm:prSet>
      <dgm:spPr/>
    </dgm:pt>
    <dgm:pt modelId="{03D25549-7CB3-4664-9816-61AC88C30B3F}" type="pres">
      <dgm:prSet presAssocID="{D9764ECA-BC98-40B8-B0B0-0402655DAA11}" presName="childComposite" presStyleCnt="0">
        <dgm:presLayoutVars>
          <dgm:chMax val="0"/>
          <dgm:chPref val="0"/>
        </dgm:presLayoutVars>
      </dgm:prSet>
      <dgm:spPr/>
    </dgm:pt>
    <dgm:pt modelId="{49B80875-D20B-4EDF-90A3-2D0FCF75423B}" type="pres">
      <dgm:prSet presAssocID="{D9764ECA-BC98-40B8-B0B0-0402655DAA11}" presName="ChildAccent" presStyleLbl="solidFgAcc1" presStyleIdx="3" presStyleCnt="9"/>
      <dgm:spPr/>
    </dgm:pt>
    <dgm:pt modelId="{D3CC8617-C07A-4D2A-9952-7FB21DBE1605}" type="pres">
      <dgm:prSet presAssocID="{D9764ECA-BC98-40B8-B0B0-0402655DAA11}" presName="Child" presStyleLbl="revTx" presStyleIdx="4" presStyleCnt="11">
        <dgm:presLayoutVars>
          <dgm:chMax val="0"/>
          <dgm:chPref val="0"/>
          <dgm:bulletEnabled val="1"/>
        </dgm:presLayoutVars>
      </dgm:prSet>
      <dgm:spPr/>
    </dgm:pt>
    <dgm:pt modelId="{9BB94A3D-5222-4F89-BF07-68BC4A5606F5}" type="pres">
      <dgm:prSet presAssocID="{8C26877C-E6A7-49E8-A532-3198E77C6171}" presName="childComposite" presStyleCnt="0">
        <dgm:presLayoutVars>
          <dgm:chMax val="0"/>
          <dgm:chPref val="0"/>
        </dgm:presLayoutVars>
      </dgm:prSet>
      <dgm:spPr/>
    </dgm:pt>
    <dgm:pt modelId="{4DFD774A-77BB-42C7-B454-84673CB3AB2B}" type="pres">
      <dgm:prSet presAssocID="{8C26877C-E6A7-49E8-A532-3198E77C6171}" presName="ChildAccent" presStyleLbl="solidFgAcc1" presStyleIdx="4" presStyleCnt="9"/>
      <dgm:spPr/>
    </dgm:pt>
    <dgm:pt modelId="{B5EBC059-90AA-4772-8C3C-659EBCAD1D5F}" type="pres">
      <dgm:prSet presAssocID="{8C26877C-E6A7-49E8-A532-3198E77C6171}" presName="Child" presStyleLbl="revTx" presStyleIdx="5" presStyleCnt="11">
        <dgm:presLayoutVars>
          <dgm:chMax val="0"/>
          <dgm:chPref val="0"/>
          <dgm:bulletEnabled val="1"/>
        </dgm:presLayoutVars>
      </dgm:prSet>
      <dgm:spPr/>
    </dgm:pt>
    <dgm:pt modelId="{F79F4443-A594-4B78-875E-B9612948D6F7}" type="pres">
      <dgm:prSet presAssocID="{D3D8C2D2-8D99-45BA-B4E5-002AA2F89FE9}" presName="root" presStyleCnt="0">
        <dgm:presLayoutVars>
          <dgm:chMax/>
          <dgm:chPref/>
        </dgm:presLayoutVars>
      </dgm:prSet>
      <dgm:spPr/>
    </dgm:pt>
    <dgm:pt modelId="{4B3803B4-E3AE-444E-871D-134C0ED74A03}" type="pres">
      <dgm:prSet presAssocID="{D3D8C2D2-8D99-45BA-B4E5-002AA2F89FE9}" presName="rootComposite" presStyleCnt="0">
        <dgm:presLayoutVars/>
      </dgm:prSet>
      <dgm:spPr/>
    </dgm:pt>
    <dgm:pt modelId="{29DF74B1-3618-43EB-8B26-CE3E44470599}" type="pres">
      <dgm:prSet presAssocID="{D3D8C2D2-8D99-45BA-B4E5-002AA2F89FE9}" presName="ParentAccent" presStyleLbl="alignNode1" presStyleIdx="1" presStyleCnt="2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</dgm:pt>
    <dgm:pt modelId="{EF2F0D20-6864-41D8-8C24-2F8B9E354E9D}" type="pres">
      <dgm:prSet presAssocID="{D3D8C2D2-8D99-45BA-B4E5-002AA2F89FE9}" presName="ParentSmallAccent" presStyleLbl="fgAcc1" presStyleIdx="1" presStyleCnt="2"/>
      <dgm:spPr/>
    </dgm:pt>
    <dgm:pt modelId="{B3F50795-4CCD-4420-9CCE-463CB71A8DD9}" type="pres">
      <dgm:prSet presAssocID="{D3D8C2D2-8D99-45BA-B4E5-002AA2F89FE9}" presName="Parent" presStyleLbl="revTx" presStyleIdx="6" presStyleCnt="11">
        <dgm:presLayoutVars>
          <dgm:chMax/>
          <dgm:chPref val="4"/>
          <dgm:bulletEnabled val="1"/>
        </dgm:presLayoutVars>
      </dgm:prSet>
      <dgm:spPr/>
    </dgm:pt>
    <dgm:pt modelId="{BCF2C871-A5C8-4326-827F-DB95DCF2FB28}" type="pres">
      <dgm:prSet presAssocID="{D3D8C2D2-8D99-45BA-B4E5-002AA2F89FE9}" presName="childShape" presStyleCnt="0">
        <dgm:presLayoutVars>
          <dgm:chMax val="0"/>
          <dgm:chPref val="0"/>
        </dgm:presLayoutVars>
      </dgm:prSet>
      <dgm:spPr/>
    </dgm:pt>
    <dgm:pt modelId="{54306751-7DC9-49E1-BE67-1670AACF9469}" type="pres">
      <dgm:prSet presAssocID="{98D4F55B-104C-4466-B5E7-12B29B52CB22}" presName="childComposite" presStyleCnt="0">
        <dgm:presLayoutVars>
          <dgm:chMax val="0"/>
          <dgm:chPref val="0"/>
        </dgm:presLayoutVars>
      </dgm:prSet>
      <dgm:spPr/>
    </dgm:pt>
    <dgm:pt modelId="{7335AA6E-FFC5-4466-A0FB-65F322AB3379}" type="pres">
      <dgm:prSet presAssocID="{98D4F55B-104C-4466-B5E7-12B29B52CB22}" presName="ChildAccent" presStyleLbl="solidFgAcc1" presStyleIdx="5" presStyleCnt="9"/>
      <dgm:spPr/>
    </dgm:pt>
    <dgm:pt modelId="{827F4848-B8E7-43E7-9679-A45C211340F8}" type="pres">
      <dgm:prSet presAssocID="{98D4F55B-104C-4466-B5E7-12B29B52CB22}" presName="Child" presStyleLbl="revTx" presStyleIdx="7" presStyleCnt="11">
        <dgm:presLayoutVars>
          <dgm:chMax val="0"/>
          <dgm:chPref val="0"/>
          <dgm:bulletEnabled val="1"/>
        </dgm:presLayoutVars>
      </dgm:prSet>
      <dgm:spPr/>
    </dgm:pt>
    <dgm:pt modelId="{04B174BB-66BE-4352-8E43-8945956942EB}" type="pres">
      <dgm:prSet presAssocID="{E9236A04-F2DA-4D19-AE65-99AB33571E1F}" presName="childComposite" presStyleCnt="0">
        <dgm:presLayoutVars>
          <dgm:chMax val="0"/>
          <dgm:chPref val="0"/>
        </dgm:presLayoutVars>
      </dgm:prSet>
      <dgm:spPr/>
    </dgm:pt>
    <dgm:pt modelId="{DFB424FE-69FF-465E-8E31-2E81B1A9FEA8}" type="pres">
      <dgm:prSet presAssocID="{E9236A04-F2DA-4D19-AE65-99AB33571E1F}" presName="ChildAccent" presStyleLbl="solidFgAcc1" presStyleIdx="6" presStyleCnt="9"/>
      <dgm:spPr/>
    </dgm:pt>
    <dgm:pt modelId="{9A908F9E-4FDA-465E-A1B9-68338E306B88}" type="pres">
      <dgm:prSet presAssocID="{E9236A04-F2DA-4D19-AE65-99AB33571E1F}" presName="Child" presStyleLbl="revTx" presStyleIdx="8" presStyleCnt="11">
        <dgm:presLayoutVars>
          <dgm:chMax val="0"/>
          <dgm:chPref val="0"/>
          <dgm:bulletEnabled val="1"/>
        </dgm:presLayoutVars>
      </dgm:prSet>
      <dgm:spPr/>
    </dgm:pt>
    <dgm:pt modelId="{A506330B-8331-4D41-9A57-9F808F05FA8B}" type="pres">
      <dgm:prSet presAssocID="{194A14BA-6635-4121-B9A2-D9369B1F15F3}" presName="childComposite" presStyleCnt="0">
        <dgm:presLayoutVars>
          <dgm:chMax val="0"/>
          <dgm:chPref val="0"/>
        </dgm:presLayoutVars>
      </dgm:prSet>
      <dgm:spPr/>
    </dgm:pt>
    <dgm:pt modelId="{7E48E77C-C1B4-4A2A-B13F-CB393502BA8D}" type="pres">
      <dgm:prSet presAssocID="{194A14BA-6635-4121-B9A2-D9369B1F15F3}" presName="ChildAccent" presStyleLbl="solidFgAcc1" presStyleIdx="7" presStyleCnt="9"/>
      <dgm:spPr/>
    </dgm:pt>
    <dgm:pt modelId="{EED9601D-7F0C-4EFC-AD59-F5A2249292CC}" type="pres">
      <dgm:prSet presAssocID="{194A14BA-6635-4121-B9A2-D9369B1F15F3}" presName="Child" presStyleLbl="revTx" presStyleIdx="9" presStyleCnt="11">
        <dgm:presLayoutVars>
          <dgm:chMax val="0"/>
          <dgm:chPref val="0"/>
          <dgm:bulletEnabled val="1"/>
        </dgm:presLayoutVars>
      </dgm:prSet>
      <dgm:spPr/>
    </dgm:pt>
    <dgm:pt modelId="{C27CAC9C-0A5D-4802-B44E-CA2FD4FAFE7A}" type="pres">
      <dgm:prSet presAssocID="{2490EEC2-0988-4A1C-A8F2-1F851380B844}" presName="childComposite" presStyleCnt="0">
        <dgm:presLayoutVars>
          <dgm:chMax val="0"/>
          <dgm:chPref val="0"/>
        </dgm:presLayoutVars>
      </dgm:prSet>
      <dgm:spPr/>
    </dgm:pt>
    <dgm:pt modelId="{4878C9FC-C902-4083-82F0-297B8CFCC6BF}" type="pres">
      <dgm:prSet presAssocID="{2490EEC2-0988-4A1C-A8F2-1F851380B844}" presName="ChildAccent" presStyleLbl="solidFgAcc1" presStyleIdx="8" presStyleCnt="9"/>
      <dgm:spPr/>
    </dgm:pt>
    <dgm:pt modelId="{A618EF9F-8202-48AB-AE11-C732FC944E82}" type="pres">
      <dgm:prSet presAssocID="{2490EEC2-0988-4A1C-A8F2-1F851380B844}" presName="Child" presStyleLbl="revTx" presStyleIdx="10" presStyleCnt="11">
        <dgm:presLayoutVars>
          <dgm:chMax val="0"/>
          <dgm:chPref val="0"/>
          <dgm:bulletEnabled val="1"/>
        </dgm:presLayoutVars>
      </dgm:prSet>
      <dgm:spPr/>
    </dgm:pt>
  </dgm:ptLst>
  <dgm:cxnLst>
    <dgm:cxn modelId="{191E2C13-B456-4BB5-BD44-846F8291C065}" srcId="{D3D8C2D2-8D99-45BA-B4E5-002AA2F89FE9}" destId="{98D4F55B-104C-4466-B5E7-12B29B52CB22}" srcOrd="0" destOrd="0" parTransId="{1EA60F89-761B-402F-9CBB-79B026489D11}" sibTransId="{F2F3F038-103C-4E93-A214-F72E507CB998}"/>
    <dgm:cxn modelId="{B4671218-E9C2-47CA-846F-7BBE7EA27041}" type="presOf" srcId="{5180AF95-4F66-44EB-ABAA-422517BAB9D4}" destId="{972D2870-2027-4340-9DA0-972D0D5A3E0C}" srcOrd="0" destOrd="0" presId="urn:microsoft.com/office/officeart/2008/layout/SquareAccentList"/>
    <dgm:cxn modelId="{37FECF21-E7DA-410D-AECB-2BB17438213B}" srcId="{D3D8C2D2-8D99-45BA-B4E5-002AA2F89FE9}" destId="{194A14BA-6635-4121-B9A2-D9369B1F15F3}" srcOrd="2" destOrd="0" parTransId="{48E6718F-3DB1-4D86-AE23-7A3AFABF4109}" sibTransId="{933F5967-1280-45D0-80D1-EB5CE989F36B}"/>
    <dgm:cxn modelId="{4E9BC925-46BD-450C-BD1A-CA61A53DCD84}" srcId="{5B9CAE77-D680-4217-9B33-B9045AB731B0}" destId="{2263D136-4929-4D90-B67C-F93101606B47}" srcOrd="0" destOrd="0" parTransId="{1842F429-D39F-49EF-8B64-AD1DEA8512D0}" sibTransId="{7C25EE93-D159-4D30-B5F3-65A571FBD6D8}"/>
    <dgm:cxn modelId="{75A39135-F2AB-4792-B755-BAD935500C3C}" type="presOf" srcId="{194A14BA-6635-4121-B9A2-D9369B1F15F3}" destId="{EED9601D-7F0C-4EFC-AD59-F5A2249292CC}" srcOrd="0" destOrd="0" presId="urn:microsoft.com/office/officeart/2008/layout/SquareAccentList"/>
    <dgm:cxn modelId="{23DC6D5B-C81A-4A95-9D32-7A54C5988F3A}" type="presOf" srcId="{D3D8C2D2-8D99-45BA-B4E5-002AA2F89FE9}" destId="{B3F50795-4CCD-4420-9CCE-463CB71A8DD9}" srcOrd="0" destOrd="0" presId="urn:microsoft.com/office/officeart/2008/layout/SquareAccentList"/>
    <dgm:cxn modelId="{BBB61542-3A1E-4BB3-B8AF-CA15041F3070}" srcId="{5B9CAE77-D680-4217-9B33-B9045AB731B0}" destId="{8C26877C-E6A7-49E8-A532-3198E77C6171}" srcOrd="4" destOrd="0" parTransId="{96820433-0130-4D15-9379-48F8775BE26E}" sibTransId="{40C3C5D8-8E85-4FE0-804E-DED3F91ED24D}"/>
    <dgm:cxn modelId="{C382FB62-F5A5-4917-AB76-09E9352F2046}" type="presOf" srcId="{8C26877C-E6A7-49E8-A532-3198E77C6171}" destId="{B5EBC059-90AA-4772-8C3C-659EBCAD1D5F}" srcOrd="0" destOrd="0" presId="urn:microsoft.com/office/officeart/2008/layout/SquareAccentList"/>
    <dgm:cxn modelId="{01D1E964-60B9-4E16-A514-A6A8B6C55DEF}" type="presOf" srcId="{E9236A04-F2DA-4D19-AE65-99AB33571E1F}" destId="{9A908F9E-4FDA-465E-A1B9-68338E306B88}" srcOrd="0" destOrd="0" presId="urn:microsoft.com/office/officeart/2008/layout/SquareAccentList"/>
    <dgm:cxn modelId="{7D2CDE6A-8E97-4795-BCEC-00648A7BB229}" srcId="{5B9CAE77-D680-4217-9B33-B9045AB731B0}" destId="{5180AF95-4F66-44EB-ABAA-422517BAB9D4}" srcOrd="2" destOrd="0" parTransId="{5C89718A-C8D2-4169-A0E9-32BF8556CF43}" sibTransId="{54915F0D-E945-44E6-9FF6-34A4C90EEE31}"/>
    <dgm:cxn modelId="{B870EB4A-BD64-4EC4-9E3A-AA2DEE89D725}" type="presOf" srcId="{5B9CAE77-D680-4217-9B33-B9045AB731B0}" destId="{32274291-7B89-49D7-BAF5-269F8826BA78}" srcOrd="0" destOrd="0" presId="urn:microsoft.com/office/officeart/2008/layout/SquareAccentList"/>
    <dgm:cxn modelId="{8F76766C-9EC5-4D52-A2DC-69A277F37CE0}" type="presOf" srcId="{2E59C322-FA51-46C8-A879-5A073C270007}" destId="{CBEE2262-B9C9-4A44-AA8D-EB338C11E262}" srcOrd="0" destOrd="0" presId="urn:microsoft.com/office/officeart/2008/layout/SquareAccentList"/>
    <dgm:cxn modelId="{7FCABD5A-C900-4A37-B85D-D10B25897797}" type="presOf" srcId="{98D4F55B-104C-4466-B5E7-12B29B52CB22}" destId="{827F4848-B8E7-43E7-9679-A45C211340F8}" srcOrd="0" destOrd="0" presId="urn:microsoft.com/office/officeart/2008/layout/SquareAccentList"/>
    <dgm:cxn modelId="{8A25D380-662D-4159-8130-1E39E87CEEE4}" srcId="{D3D8C2D2-8D99-45BA-B4E5-002AA2F89FE9}" destId="{2490EEC2-0988-4A1C-A8F2-1F851380B844}" srcOrd="3" destOrd="0" parTransId="{9158EE96-2DFF-4766-975E-63C271011514}" sibTransId="{39C47FF3-6BE9-4FB9-BF40-9070F5A4D642}"/>
    <dgm:cxn modelId="{80D94395-B350-4E5B-9CB1-507B4D3EBC53}" type="presOf" srcId="{D9764ECA-BC98-40B8-B0B0-0402655DAA11}" destId="{D3CC8617-C07A-4D2A-9952-7FB21DBE1605}" srcOrd="0" destOrd="0" presId="urn:microsoft.com/office/officeart/2008/layout/SquareAccentList"/>
    <dgm:cxn modelId="{22E49F97-5079-4E5E-8EBD-B92973776368}" srcId="{D3D8C2D2-8D99-45BA-B4E5-002AA2F89FE9}" destId="{E9236A04-F2DA-4D19-AE65-99AB33571E1F}" srcOrd="1" destOrd="0" parTransId="{C3A08DB2-F603-4A11-9C7F-81C67D0E3917}" sibTransId="{5A8316A0-33CD-49BE-8249-B585B766E25A}"/>
    <dgm:cxn modelId="{159F41C1-D66A-41E4-8A07-EA26998DE27E}" type="presOf" srcId="{2490EEC2-0988-4A1C-A8F2-1F851380B844}" destId="{A618EF9F-8202-48AB-AE11-C732FC944E82}" srcOrd="0" destOrd="0" presId="urn:microsoft.com/office/officeart/2008/layout/SquareAccentList"/>
    <dgm:cxn modelId="{4D67A2CA-4ABE-4BF0-B553-3363F6C59718}" type="presOf" srcId="{65CCDF77-AD94-44B8-BE98-C49C2FD5FC34}" destId="{C31B4A25-E96D-4632-9565-C626B32D37F9}" srcOrd="0" destOrd="0" presId="urn:microsoft.com/office/officeart/2008/layout/SquareAccentList"/>
    <dgm:cxn modelId="{D5F8D9CF-3401-441F-B940-D33B479646D5}" srcId="{2E59C322-FA51-46C8-A879-5A073C270007}" destId="{D3D8C2D2-8D99-45BA-B4E5-002AA2F89FE9}" srcOrd="1" destOrd="0" parTransId="{01465254-274F-4804-8B1B-2FBBA7A5A6D6}" sibTransId="{7FDF5A8A-AABF-40B3-B68B-305F2FEEC339}"/>
    <dgm:cxn modelId="{24CD4EDA-0C53-43CD-AFFF-F6CCBA33D2DF}" type="presOf" srcId="{2263D136-4929-4D90-B67C-F93101606B47}" destId="{B26CF158-C8ED-4C88-8C2B-F7072097E60F}" srcOrd="0" destOrd="0" presId="urn:microsoft.com/office/officeart/2008/layout/SquareAccentList"/>
    <dgm:cxn modelId="{16F2AEEF-18B3-4E71-A50F-4DC09A6B87CC}" srcId="{5B9CAE77-D680-4217-9B33-B9045AB731B0}" destId="{65CCDF77-AD94-44B8-BE98-C49C2FD5FC34}" srcOrd="1" destOrd="0" parTransId="{CE66DF97-85E4-4B19-B08D-A570FEE01120}" sibTransId="{F75FAA7E-67D2-473F-8A57-07C74A4BCCB2}"/>
    <dgm:cxn modelId="{13096CF3-1FCD-484B-B5B8-7E9160D3C2A6}" srcId="{2E59C322-FA51-46C8-A879-5A073C270007}" destId="{5B9CAE77-D680-4217-9B33-B9045AB731B0}" srcOrd="0" destOrd="0" parTransId="{22FD3C40-4407-49E7-8847-87B56A325195}" sibTransId="{C0200892-44CC-4FCC-9C5A-47C9038EBFBD}"/>
    <dgm:cxn modelId="{7521B7FD-2EC2-4C83-87DA-30BCFAD3FD3A}" srcId="{5B9CAE77-D680-4217-9B33-B9045AB731B0}" destId="{D9764ECA-BC98-40B8-B0B0-0402655DAA11}" srcOrd="3" destOrd="0" parTransId="{77EBCCF6-FBF7-471D-AE9F-87A154B430B5}" sibTransId="{859C2293-8740-4E88-8A98-205DF791216A}"/>
    <dgm:cxn modelId="{6F6CE153-B922-4CB3-B3E5-DEDFA1BCBAA3}" type="presParOf" srcId="{CBEE2262-B9C9-4A44-AA8D-EB338C11E262}" destId="{07371D3B-353E-4E7A-B118-BB7731C99013}" srcOrd="0" destOrd="0" presId="urn:microsoft.com/office/officeart/2008/layout/SquareAccentList"/>
    <dgm:cxn modelId="{70D6FD26-D26C-4374-80D3-FA681DD2CA16}" type="presParOf" srcId="{07371D3B-353E-4E7A-B118-BB7731C99013}" destId="{173D38AC-6CC8-456F-BE2B-1E680F2C9FD8}" srcOrd="0" destOrd="0" presId="urn:microsoft.com/office/officeart/2008/layout/SquareAccentList"/>
    <dgm:cxn modelId="{F5974CCD-D329-45F6-93F2-71600C0665AB}" type="presParOf" srcId="{173D38AC-6CC8-456F-BE2B-1E680F2C9FD8}" destId="{C7B78FEE-6D07-4B76-9005-E394B6014856}" srcOrd="0" destOrd="0" presId="urn:microsoft.com/office/officeart/2008/layout/SquareAccentList"/>
    <dgm:cxn modelId="{B776237C-E094-4894-AF92-6418DFCCBCAA}" type="presParOf" srcId="{173D38AC-6CC8-456F-BE2B-1E680F2C9FD8}" destId="{69CB2EF2-962F-4093-B1B3-A1744B51CDDF}" srcOrd="1" destOrd="0" presId="urn:microsoft.com/office/officeart/2008/layout/SquareAccentList"/>
    <dgm:cxn modelId="{8C71901D-9292-4949-95CE-9EB5AC17AB80}" type="presParOf" srcId="{173D38AC-6CC8-456F-BE2B-1E680F2C9FD8}" destId="{32274291-7B89-49D7-BAF5-269F8826BA78}" srcOrd="2" destOrd="0" presId="urn:microsoft.com/office/officeart/2008/layout/SquareAccentList"/>
    <dgm:cxn modelId="{D1D43994-9057-4F0F-92E5-4667EC4328F0}" type="presParOf" srcId="{07371D3B-353E-4E7A-B118-BB7731C99013}" destId="{23ED82C2-F12D-4B5F-AA41-8FDFC77A27A8}" srcOrd="1" destOrd="0" presId="urn:microsoft.com/office/officeart/2008/layout/SquareAccentList"/>
    <dgm:cxn modelId="{EFBA2170-9545-4520-B55B-BFF0C3B8E368}" type="presParOf" srcId="{23ED82C2-F12D-4B5F-AA41-8FDFC77A27A8}" destId="{CD1E4D78-9EFB-4FE6-B1B7-B9EE7FC5506C}" srcOrd="0" destOrd="0" presId="urn:microsoft.com/office/officeart/2008/layout/SquareAccentList"/>
    <dgm:cxn modelId="{AD9E52B5-62DE-4834-B95D-9BC1F967D813}" type="presParOf" srcId="{CD1E4D78-9EFB-4FE6-B1B7-B9EE7FC5506C}" destId="{5AF6F893-CA30-4FA5-9A83-99FF3484F942}" srcOrd="0" destOrd="0" presId="urn:microsoft.com/office/officeart/2008/layout/SquareAccentList"/>
    <dgm:cxn modelId="{846D0899-1970-4239-B6B0-D1A02CF01C4C}" type="presParOf" srcId="{CD1E4D78-9EFB-4FE6-B1B7-B9EE7FC5506C}" destId="{B26CF158-C8ED-4C88-8C2B-F7072097E60F}" srcOrd="1" destOrd="0" presId="urn:microsoft.com/office/officeart/2008/layout/SquareAccentList"/>
    <dgm:cxn modelId="{F0E66754-0277-4919-98CC-F5DC4C23463B}" type="presParOf" srcId="{23ED82C2-F12D-4B5F-AA41-8FDFC77A27A8}" destId="{A3220E18-5B5D-4FCE-BB76-12811209E86C}" srcOrd="1" destOrd="0" presId="urn:microsoft.com/office/officeart/2008/layout/SquareAccentList"/>
    <dgm:cxn modelId="{106F27F4-18CA-467D-8D2E-12525B34E620}" type="presParOf" srcId="{A3220E18-5B5D-4FCE-BB76-12811209E86C}" destId="{41B833A9-0924-42A4-B368-97D5201E2B86}" srcOrd="0" destOrd="0" presId="urn:microsoft.com/office/officeart/2008/layout/SquareAccentList"/>
    <dgm:cxn modelId="{1E4CDDD4-D922-4098-A5F5-A44F49A16195}" type="presParOf" srcId="{A3220E18-5B5D-4FCE-BB76-12811209E86C}" destId="{C31B4A25-E96D-4632-9565-C626B32D37F9}" srcOrd="1" destOrd="0" presId="urn:microsoft.com/office/officeart/2008/layout/SquareAccentList"/>
    <dgm:cxn modelId="{C0715EC7-AA3C-4C33-856B-AF37A4EE6804}" type="presParOf" srcId="{23ED82C2-F12D-4B5F-AA41-8FDFC77A27A8}" destId="{06B460A6-13C2-4C2D-9219-0B04CE52CE92}" srcOrd="2" destOrd="0" presId="urn:microsoft.com/office/officeart/2008/layout/SquareAccentList"/>
    <dgm:cxn modelId="{2074C4A9-11BB-493E-8FCB-FA8CB4DDF953}" type="presParOf" srcId="{06B460A6-13C2-4C2D-9219-0B04CE52CE92}" destId="{7B49135F-2EE7-4F89-AC61-849F661CC9DB}" srcOrd="0" destOrd="0" presId="urn:microsoft.com/office/officeart/2008/layout/SquareAccentList"/>
    <dgm:cxn modelId="{36D887CC-5CFB-4EDB-9691-50C55AC9DF39}" type="presParOf" srcId="{06B460A6-13C2-4C2D-9219-0B04CE52CE92}" destId="{972D2870-2027-4340-9DA0-972D0D5A3E0C}" srcOrd="1" destOrd="0" presId="urn:microsoft.com/office/officeart/2008/layout/SquareAccentList"/>
    <dgm:cxn modelId="{1DF0E4CB-15E1-4DA1-A78C-7F60C2A0A473}" type="presParOf" srcId="{23ED82C2-F12D-4B5F-AA41-8FDFC77A27A8}" destId="{03D25549-7CB3-4664-9816-61AC88C30B3F}" srcOrd="3" destOrd="0" presId="urn:microsoft.com/office/officeart/2008/layout/SquareAccentList"/>
    <dgm:cxn modelId="{01FF66D5-23CA-483A-B8C4-B150C9A1DD32}" type="presParOf" srcId="{03D25549-7CB3-4664-9816-61AC88C30B3F}" destId="{49B80875-D20B-4EDF-90A3-2D0FCF75423B}" srcOrd="0" destOrd="0" presId="urn:microsoft.com/office/officeart/2008/layout/SquareAccentList"/>
    <dgm:cxn modelId="{0F5C01F7-4AF2-4069-BC5A-D3C734519913}" type="presParOf" srcId="{03D25549-7CB3-4664-9816-61AC88C30B3F}" destId="{D3CC8617-C07A-4D2A-9952-7FB21DBE1605}" srcOrd="1" destOrd="0" presId="urn:microsoft.com/office/officeart/2008/layout/SquareAccentList"/>
    <dgm:cxn modelId="{161EA37F-62B6-49DF-838C-E04EA54579DF}" type="presParOf" srcId="{23ED82C2-F12D-4B5F-AA41-8FDFC77A27A8}" destId="{9BB94A3D-5222-4F89-BF07-68BC4A5606F5}" srcOrd="4" destOrd="0" presId="urn:microsoft.com/office/officeart/2008/layout/SquareAccentList"/>
    <dgm:cxn modelId="{BDBCDA48-D3B9-4B4C-B440-375E87244ACD}" type="presParOf" srcId="{9BB94A3D-5222-4F89-BF07-68BC4A5606F5}" destId="{4DFD774A-77BB-42C7-B454-84673CB3AB2B}" srcOrd="0" destOrd="0" presId="urn:microsoft.com/office/officeart/2008/layout/SquareAccentList"/>
    <dgm:cxn modelId="{39D342F6-99E6-4AA9-8C25-B13580D137B0}" type="presParOf" srcId="{9BB94A3D-5222-4F89-BF07-68BC4A5606F5}" destId="{B5EBC059-90AA-4772-8C3C-659EBCAD1D5F}" srcOrd="1" destOrd="0" presId="urn:microsoft.com/office/officeart/2008/layout/SquareAccentList"/>
    <dgm:cxn modelId="{3DAFDEB1-C2D2-4D9F-B8C4-9CBD0C5986E1}" type="presParOf" srcId="{CBEE2262-B9C9-4A44-AA8D-EB338C11E262}" destId="{F79F4443-A594-4B78-875E-B9612948D6F7}" srcOrd="1" destOrd="0" presId="urn:microsoft.com/office/officeart/2008/layout/SquareAccentList"/>
    <dgm:cxn modelId="{B6264EB2-E356-46E5-A8C2-8231ECDFA14F}" type="presParOf" srcId="{F79F4443-A594-4B78-875E-B9612948D6F7}" destId="{4B3803B4-E3AE-444E-871D-134C0ED74A03}" srcOrd="0" destOrd="0" presId="urn:microsoft.com/office/officeart/2008/layout/SquareAccentList"/>
    <dgm:cxn modelId="{B2A75F7F-1B07-45E8-B052-2F95C945845E}" type="presParOf" srcId="{4B3803B4-E3AE-444E-871D-134C0ED74A03}" destId="{29DF74B1-3618-43EB-8B26-CE3E44470599}" srcOrd="0" destOrd="0" presId="urn:microsoft.com/office/officeart/2008/layout/SquareAccentList"/>
    <dgm:cxn modelId="{2B9C3830-5B9D-4D82-B024-A34468A349A1}" type="presParOf" srcId="{4B3803B4-E3AE-444E-871D-134C0ED74A03}" destId="{EF2F0D20-6864-41D8-8C24-2F8B9E354E9D}" srcOrd="1" destOrd="0" presId="urn:microsoft.com/office/officeart/2008/layout/SquareAccentList"/>
    <dgm:cxn modelId="{CA451844-7EA7-438B-838D-27368C1FAC63}" type="presParOf" srcId="{4B3803B4-E3AE-444E-871D-134C0ED74A03}" destId="{B3F50795-4CCD-4420-9CCE-463CB71A8DD9}" srcOrd="2" destOrd="0" presId="urn:microsoft.com/office/officeart/2008/layout/SquareAccentList"/>
    <dgm:cxn modelId="{543154F1-0470-45ED-B9BF-575E98CBC7D7}" type="presParOf" srcId="{F79F4443-A594-4B78-875E-B9612948D6F7}" destId="{BCF2C871-A5C8-4326-827F-DB95DCF2FB28}" srcOrd="1" destOrd="0" presId="urn:microsoft.com/office/officeart/2008/layout/SquareAccentList"/>
    <dgm:cxn modelId="{1985656C-3931-4195-98AC-8FAEA5D5F8F1}" type="presParOf" srcId="{BCF2C871-A5C8-4326-827F-DB95DCF2FB28}" destId="{54306751-7DC9-49E1-BE67-1670AACF9469}" srcOrd="0" destOrd="0" presId="urn:microsoft.com/office/officeart/2008/layout/SquareAccentList"/>
    <dgm:cxn modelId="{6D530A86-78E0-4F07-BE11-7A3100FA5FD6}" type="presParOf" srcId="{54306751-7DC9-49E1-BE67-1670AACF9469}" destId="{7335AA6E-FFC5-4466-A0FB-65F322AB3379}" srcOrd="0" destOrd="0" presId="urn:microsoft.com/office/officeart/2008/layout/SquareAccentList"/>
    <dgm:cxn modelId="{785A1216-891E-4D46-A1FF-9B3D41FB0931}" type="presParOf" srcId="{54306751-7DC9-49E1-BE67-1670AACF9469}" destId="{827F4848-B8E7-43E7-9679-A45C211340F8}" srcOrd="1" destOrd="0" presId="urn:microsoft.com/office/officeart/2008/layout/SquareAccentList"/>
    <dgm:cxn modelId="{81C1D80C-6F7A-4045-8E92-767367F6F480}" type="presParOf" srcId="{BCF2C871-A5C8-4326-827F-DB95DCF2FB28}" destId="{04B174BB-66BE-4352-8E43-8945956942EB}" srcOrd="1" destOrd="0" presId="urn:microsoft.com/office/officeart/2008/layout/SquareAccentList"/>
    <dgm:cxn modelId="{57C30B73-35AC-40EE-ACF3-25031776C6A8}" type="presParOf" srcId="{04B174BB-66BE-4352-8E43-8945956942EB}" destId="{DFB424FE-69FF-465E-8E31-2E81B1A9FEA8}" srcOrd="0" destOrd="0" presId="urn:microsoft.com/office/officeart/2008/layout/SquareAccentList"/>
    <dgm:cxn modelId="{B1CCA383-54A6-4C76-85C5-354EDF64C5D9}" type="presParOf" srcId="{04B174BB-66BE-4352-8E43-8945956942EB}" destId="{9A908F9E-4FDA-465E-A1B9-68338E306B88}" srcOrd="1" destOrd="0" presId="urn:microsoft.com/office/officeart/2008/layout/SquareAccentList"/>
    <dgm:cxn modelId="{04F9C683-FBBC-4FBB-B8D1-AE40AAE26109}" type="presParOf" srcId="{BCF2C871-A5C8-4326-827F-DB95DCF2FB28}" destId="{A506330B-8331-4D41-9A57-9F808F05FA8B}" srcOrd="2" destOrd="0" presId="urn:microsoft.com/office/officeart/2008/layout/SquareAccentList"/>
    <dgm:cxn modelId="{CB74B016-B2A0-4846-A15A-56FCBC78EEE6}" type="presParOf" srcId="{A506330B-8331-4D41-9A57-9F808F05FA8B}" destId="{7E48E77C-C1B4-4A2A-B13F-CB393502BA8D}" srcOrd="0" destOrd="0" presId="urn:microsoft.com/office/officeart/2008/layout/SquareAccentList"/>
    <dgm:cxn modelId="{A1D00E97-A151-4F49-8FBA-0F094EC220D8}" type="presParOf" srcId="{A506330B-8331-4D41-9A57-9F808F05FA8B}" destId="{EED9601D-7F0C-4EFC-AD59-F5A2249292CC}" srcOrd="1" destOrd="0" presId="urn:microsoft.com/office/officeart/2008/layout/SquareAccentList"/>
    <dgm:cxn modelId="{78F248E9-3440-44A6-9801-AD0EE43AED2E}" type="presParOf" srcId="{BCF2C871-A5C8-4326-827F-DB95DCF2FB28}" destId="{C27CAC9C-0A5D-4802-B44E-CA2FD4FAFE7A}" srcOrd="3" destOrd="0" presId="urn:microsoft.com/office/officeart/2008/layout/SquareAccentList"/>
    <dgm:cxn modelId="{4AF90CCA-2EBA-49C2-8F3C-661FFC67642D}" type="presParOf" srcId="{C27CAC9C-0A5D-4802-B44E-CA2FD4FAFE7A}" destId="{4878C9FC-C902-4083-82F0-297B8CFCC6BF}" srcOrd="0" destOrd="0" presId="urn:microsoft.com/office/officeart/2008/layout/SquareAccentList"/>
    <dgm:cxn modelId="{4F0C0603-BA61-4CAC-8857-8052EBCF877C}" type="presParOf" srcId="{C27CAC9C-0A5D-4802-B44E-CA2FD4FAFE7A}" destId="{A618EF9F-8202-48AB-AE11-C732FC944E8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78FEE-6D07-4B76-9005-E394B6014856}">
      <dsp:nvSpPr>
        <dsp:cNvPr id="0" name=""/>
        <dsp:cNvSpPr/>
      </dsp:nvSpPr>
      <dsp:spPr>
        <a:xfrm>
          <a:off x="1306191" y="929591"/>
          <a:ext cx="4398484" cy="517468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</dsp:sp>
    <dsp:sp modelId="{69CB2EF2-962F-4093-B1B3-A1744B51CDDF}">
      <dsp:nvSpPr>
        <dsp:cNvPr id="0" name=""/>
        <dsp:cNvSpPr/>
      </dsp:nvSpPr>
      <dsp:spPr>
        <a:xfrm>
          <a:off x="1306191" y="1123931"/>
          <a:ext cx="323128" cy="3231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74291-7B89-49D7-BAF5-269F8826BA78}">
      <dsp:nvSpPr>
        <dsp:cNvPr id="0" name=""/>
        <dsp:cNvSpPr/>
      </dsp:nvSpPr>
      <dsp:spPr>
        <a:xfrm>
          <a:off x="1306191" y="0"/>
          <a:ext cx="4398484" cy="929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71120" rIns="106680" bIns="7112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Software</a:t>
          </a:r>
          <a:endParaRPr lang="ru-RU" sz="5600" kern="1200" dirty="0"/>
        </a:p>
      </dsp:txBody>
      <dsp:txXfrm>
        <a:off x="1306191" y="0"/>
        <a:ext cx="4398484" cy="929591"/>
      </dsp:txXfrm>
    </dsp:sp>
    <dsp:sp modelId="{5AF6F893-CA30-4FA5-9A83-99FF3484F942}">
      <dsp:nvSpPr>
        <dsp:cNvPr id="0" name=""/>
        <dsp:cNvSpPr/>
      </dsp:nvSpPr>
      <dsp:spPr>
        <a:xfrm>
          <a:off x="1306191" y="1877134"/>
          <a:ext cx="323120" cy="3231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CF158-C8ED-4C88-8C2B-F7072097E60F}">
      <dsp:nvSpPr>
        <dsp:cNvPr id="0" name=""/>
        <dsp:cNvSpPr/>
      </dsp:nvSpPr>
      <dsp:spPr>
        <a:xfrm>
          <a:off x="1614084" y="1662097"/>
          <a:ext cx="4090590" cy="75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Уязвимость «нулевого дня» и др. уязвимости</a:t>
          </a:r>
          <a:endParaRPr lang="ru-RU" sz="1400" kern="1200" dirty="0"/>
        </a:p>
      </dsp:txBody>
      <dsp:txXfrm>
        <a:off x="1614084" y="1662097"/>
        <a:ext cx="4090590" cy="753194"/>
      </dsp:txXfrm>
    </dsp:sp>
    <dsp:sp modelId="{41B833A9-0924-42A4-B368-97D5201E2B86}">
      <dsp:nvSpPr>
        <dsp:cNvPr id="0" name=""/>
        <dsp:cNvSpPr/>
      </dsp:nvSpPr>
      <dsp:spPr>
        <a:xfrm>
          <a:off x="1306191" y="2630329"/>
          <a:ext cx="323120" cy="3231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81920"/>
              <a:satOff val="-10491"/>
              <a:lumOff val="1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B4A25-E96D-4632-9565-C626B32D37F9}">
      <dsp:nvSpPr>
        <dsp:cNvPr id="0" name=""/>
        <dsp:cNvSpPr/>
      </dsp:nvSpPr>
      <dsp:spPr>
        <a:xfrm>
          <a:off x="1614084" y="2415292"/>
          <a:ext cx="4090590" cy="75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Скорость распространения атаки 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vs</a:t>
          </a: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 скорость распространения защиты</a:t>
          </a:r>
          <a:endParaRPr lang="ru-RU" sz="1400" kern="1200" dirty="0"/>
        </a:p>
      </dsp:txBody>
      <dsp:txXfrm>
        <a:off x="1614084" y="2415292"/>
        <a:ext cx="4090590" cy="753194"/>
      </dsp:txXfrm>
    </dsp:sp>
    <dsp:sp modelId="{7B49135F-2EE7-4F89-AC61-849F661CC9DB}">
      <dsp:nvSpPr>
        <dsp:cNvPr id="0" name=""/>
        <dsp:cNvSpPr/>
      </dsp:nvSpPr>
      <dsp:spPr>
        <a:xfrm>
          <a:off x="1306191" y="3383524"/>
          <a:ext cx="323120" cy="3231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D2870-2027-4340-9DA0-972D0D5A3E0C}">
      <dsp:nvSpPr>
        <dsp:cNvPr id="0" name=""/>
        <dsp:cNvSpPr/>
      </dsp:nvSpPr>
      <dsp:spPr>
        <a:xfrm>
          <a:off x="1614084" y="3168487"/>
          <a:ext cx="4090590" cy="75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Общедоступность средств атаки</a:t>
          </a:r>
          <a:endParaRPr lang="ru-RU" sz="1400" kern="1200" dirty="0"/>
        </a:p>
      </dsp:txBody>
      <dsp:txXfrm>
        <a:off x="1614084" y="3168487"/>
        <a:ext cx="4090590" cy="753194"/>
      </dsp:txXfrm>
    </dsp:sp>
    <dsp:sp modelId="{49B80875-D20B-4EDF-90A3-2D0FCF75423B}">
      <dsp:nvSpPr>
        <dsp:cNvPr id="0" name=""/>
        <dsp:cNvSpPr/>
      </dsp:nvSpPr>
      <dsp:spPr>
        <a:xfrm>
          <a:off x="1306191" y="4136719"/>
          <a:ext cx="323120" cy="3231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45761"/>
              <a:satOff val="-31473"/>
              <a:lumOff val="3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C8617-C07A-4D2A-9952-7FB21DBE1605}">
      <dsp:nvSpPr>
        <dsp:cNvPr id="0" name=""/>
        <dsp:cNvSpPr/>
      </dsp:nvSpPr>
      <dsp:spPr>
        <a:xfrm>
          <a:off x="1614084" y="3921682"/>
          <a:ext cx="4090590" cy="75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Особенности конфигурирования сами могут приводить к проблемам</a:t>
          </a:r>
        </a:p>
      </dsp:txBody>
      <dsp:txXfrm>
        <a:off x="1614084" y="3921682"/>
        <a:ext cx="4090590" cy="753194"/>
      </dsp:txXfrm>
    </dsp:sp>
    <dsp:sp modelId="{4DFD774A-77BB-42C7-B454-84673CB3AB2B}">
      <dsp:nvSpPr>
        <dsp:cNvPr id="0" name=""/>
        <dsp:cNvSpPr/>
      </dsp:nvSpPr>
      <dsp:spPr>
        <a:xfrm>
          <a:off x="1306191" y="4889914"/>
          <a:ext cx="323120" cy="3231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BC059-90AA-4772-8C3C-659EBCAD1D5F}">
      <dsp:nvSpPr>
        <dsp:cNvPr id="0" name=""/>
        <dsp:cNvSpPr/>
      </dsp:nvSpPr>
      <dsp:spPr>
        <a:xfrm>
          <a:off x="1614084" y="4674877"/>
          <a:ext cx="4090590" cy="75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Открыто декларируются бэкдоры и 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workaround </a:t>
          </a: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для многих 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Firewall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14084" y="4674877"/>
        <a:ext cx="4090590" cy="753194"/>
      </dsp:txXfrm>
    </dsp:sp>
    <dsp:sp modelId="{29DF74B1-3618-43EB-8B26-CE3E44470599}">
      <dsp:nvSpPr>
        <dsp:cNvPr id="0" name=""/>
        <dsp:cNvSpPr/>
      </dsp:nvSpPr>
      <dsp:spPr>
        <a:xfrm>
          <a:off x="5924600" y="929591"/>
          <a:ext cx="4398484" cy="51746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EF2F0D20-6864-41D8-8C24-2F8B9E354E9D}">
      <dsp:nvSpPr>
        <dsp:cNvPr id="0" name=""/>
        <dsp:cNvSpPr/>
      </dsp:nvSpPr>
      <dsp:spPr>
        <a:xfrm>
          <a:off x="5924600" y="1123931"/>
          <a:ext cx="323128" cy="3231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50795-4CCD-4420-9CCE-463CB71A8DD9}">
      <dsp:nvSpPr>
        <dsp:cNvPr id="0" name=""/>
        <dsp:cNvSpPr/>
      </dsp:nvSpPr>
      <dsp:spPr>
        <a:xfrm>
          <a:off x="5924600" y="0"/>
          <a:ext cx="4398484" cy="929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71120" rIns="106680" bIns="7112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Hardware</a:t>
          </a:r>
          <a:endParaRPr lang="ru-RU" sz="5600" kern="1200" dirty="0"/>
        </a:p>
      </dsp:txBody>
      <dsp:txXfrm>
        <a:off x="5924600" y="0"/>
        <a:ext cx="4398484" cy="929591"/>
      </dsp:txXfrm>
    </dsp:sp>
    <dsp:sp modelId="{7335AA6E-FFC5-4466-A0FB-65F322AB3379}">
      <dsp:nvSpPr>
        <dsp:cNvPr id="0" name=""/>
        <dsp:cNvSpPr/>
      </dsp:nvSpPr>
      <dsp:spPr>
        <a:xfrm>
          <a:off x="5924600" y="1877134"/>
          <a:ext cx="323120" cy="3231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09602"/>
              <a:satOff val="-52455"/>
              <a:lumOff val="5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7F4848-B8E7-43E7-9679-A45C211340F8}">
      <dsp:nvSpPr>
        <dsp:cNvPr id="0" name=""/>
        <dsp:cNvSpPr/>
      </dsp:nvSpPr>
      <dsp:spPr>
        <a:xfrm>
          <a:off x="6232494" y="1662097"/>
          <a:ext cx="4090590" cy="75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Работают на аппаратных принципах – физически изолируют сеть</a:t>
          </a:r>
        </a:p>
      </dsp:txBody>
      <dsp:txXfrm>
        <a:off x="6232494" y="1662097"/>
        <a:ext cx="4090590" cy="753194"/>
      </dsp:txXfrm>
    </dsp:sp>
    <dsp:sp modelId="{DFB424FE-69FF-465E-8E31-2E81B1A9FEA8}">
      <dsp:nvSpPr>
        <dsp:cNvPr id="0" name=""/>
        <dsp:cNvSpPr/>
      </dsp:nvSpPr>
      <dsp:spPr>
        <a:xfrm>
          <a:off x="5924600" y="2630329"/>
          <a:ext cx="323120" cy="3231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08F9E-4FDA-465E-A1B9-68338E306B88}">
      <dsp:nvSpPr>
        <dsp:cNvPr id="0" name=""/>
        <dsp:cNvSpPr/>
      </dsp:nvSpPr>
      <dsp:spPr>
        <a:xfrm>
          <a:off x="6232494" y="2415292"/>
          <a:ext cx="4090590" cy="75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Невозможно взломать, взлом ПО на АПК не приводит к нарушению функции безопасности</a:t>
          </a:r>
        </a:p>
      </dsp:txBody>
      <dsp:txXfrm>
        <a:off x="6232494" y="2415292"/>
        <a:ext cx="4090590" cy="753194"/>
      </dsp:txXfrm>
    </dsp:sp>
    <dsp:sp modelId="{7E48E77C-C1B4-4A2A-B13F-CB393502BA8D}">
      <dsp:nvSpPr>
        <dsp:cNvPr id="0" name=""/>
        <dsp:cNvSpPr/>
      </dsp:nvSpPr>
      <dsp:spPr>
        <a:xfrm>
          <a:off x="5924600" y="3383524"/>
          <a:ext cx="323120" cy="3231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73443"/>
              <a:satOff val="-73437"/>
              <a:lumOff val="7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D9601D-7F0C-4EFC-AD59-F5A2249292CC}">
      <dsp:nvSpPr>
        <dsp:cNvPr id="0" name=""/>
        <dsp:cNvSpPr/>
      </dsp:nvSpPr>
      <dsp:spPr>
        <a:xfrm>
          <a:off x="6232494" y="3168487"/>
          <a:ext cx="4090590" cy="75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Аппаратные решения вообще не имеют софта и неуязвимы для стороннего софта</a:t>
          </a:r>
        </a:p>
      </dsp:txBody>
      <dsp:txXfrm>
        <a:off x="6232494" y="3168487"/>
        <a:ext cx="4090590" cy="753194"/>
      </dsp:txXfrm>
    </dsp:sp>
    <dsp:sp modelId="{4878C9FC-C902-4083-82F0-297B8CFCC6BF}">
      <dsp:nvSpPr>
        <dsp:cNvPr id="0" name=""/>
        <dsp:cNvSpPr/>
      </dsp:nvSpPr>
      <dsp:spPr>
        <a:xfrm>
          <a:off x="5924600" y="4136719"/>
          <a:ext cx="323120" cy="3231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8EF9F-8202-48AB-AE11-C732FC944E82}">
      <dsp:nvSpPr>
        <dsp:cNvPr id="0" name=""/>
        <dsp:cNvSpPr/>
      </dsp:nvSpPr>
      <dsp:spPr>
        <a:xfrm>
          <a:off x="6232494" y="3921682"/>
          <a:ext cx="4090590" cy="75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Удаленное конфигурирование в целях «взлома» невозможно</a:t>
          </a:r>
        </a:p>
      </dsp:txBody>
      <dsp:txXfrm>
        <a:off x="6232494" y="3921682"/>
        <a:ext cx="4090590" cy="753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A8914-A2C9-4395-9646-181AF39F353F}" type="datetimeFigureOut">
              <a:rPr lang="ru-RU" smtClean="0"/>
              <a:t>15.03.2021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4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4DAF0-97CE-4FC1-8E63-1327BCDF45BA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78D13-15CD-4444-BC1B-4F1A993BE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1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78D13-15CD-4444-BC1B-4F1A993BE90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677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78D13-15CD-4444-BC1B-4F1A993BE90D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808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9607" indent="-28446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7857" indent="-22757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2999" indent="-22757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8142" indent="-22757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3284" indent="-227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8427" indent="-227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3570" indent="-227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8712" indent="-227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250EC9-268F-442E-9034-E5414ECC851B}" type="slidenum">
              <a:rPr lang="ru-RU" altLang="ru-RU" smtClean="0">
                <a:latin typeface="Calibri" panose="020F0502020204030204" pitchFamily="34" charset="0"/>
              </a:rPr>
              <a:pPr/>
              <a:t>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89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Файерволы</a:t>
            </a:r>
            <a:r>
              <a:rPr lang="ru-RU" dirty="0"/>
              <a:t> не способны предотвратить все атаки. Более того, могут стать инструментом проникновения в защищённую сеть.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78D13-15CD-4444-BC1B-4F1A993BE90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00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9607" indent="-28446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7857" indent="-22757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2999" indent="-22757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8142" indent="-22757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3284" indent="-227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8427" indent="-227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3570" indent="-227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8712" indent="-227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250EC9-268F-442E-9034-E5414ECC851B}" type="slidenum">
              <a:rPr lang="ru-RU" altLang="ru-RU" smtClean="0">
                <a:latin typeface="Calibri" panose="020F0502020204030204" pitchFamily="34" charset="0"/>
              </a:rPr>
              <a:pPr/>
              <a:t>11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8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78D13-15CD-4444-BC1B-4F1A993BE90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83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78D13-15CD-4444-BC1B-4F1A993BE90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79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78D13-15CD-4444-BC1B-4F1A993BE90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935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78D13-15CD-4444-BC1B-4F1A993BE90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235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78D13-15CD-4444-BC1B-4F1A993BE90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61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4694464"/>
            <a:ext cx="12192000" cy="2163536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"/>
          <a:stretch/>
        </p:blipFill>
        <p:spPr>
          <a:xfrm>
            <a:off x="-2" y="0"/>
            <a:ext cx="12192002" cy="4698472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26201" y="4972050"/>
            <a:ext cx="5674179" cy="156754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-1" y="4694464"/>
            <a:ext cx="2155371" cy="1077686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265545" y="5079158"/>
            <a:ext cx="1627909" cy="4349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4" y="738702"/>
            <a:ext cx="1487488" cy="684129"/>
          </a:xfrm>
          <a:prstGeom prst="rect">
            <a:avLst/>
          </a:prstGeom>
        </p:spPr>
      </p:pic>
      <p:sp>
        <p:nvSpPr>
          <p:cNvPr id="9" name="Подзаголовок 4"/>
          <p:cNvSpPr txBox="1">
            <a:spLocks/>
          </p:cNvSpPr>
          <p:nvPr userDrawn="1"/>
        </p:nvSpPr>
        <p:spPr>
          <a:xfrm>
            <a:off x="2962160" y="5458762"/>
            <a:ext cx="2725309" cy="576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dirty="0">
                <a:solidFill>
                  <a:schemeClr val="bg1"/>
                </a:solidFill>
              </a:rPr>
              <a:t>АМТ-ГРУП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5746088" y="4972050"/>
            <a:ext cx="0" cy="1567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579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широкая полоса пустой светлый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2029245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  <a:endParaRPr lang="ru-RU" dirty="0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8671347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1205E3-BB38-471C-9B7D-BEE4EF62BC87}"/>
              </a:ext>
            </a:extLst>
          </p:cNvPr>
          <p:cNvSpPr/>
          <p:nvPr userDrawn="1"/>
        </p:nvSpPr>
        <p:spPr>
          <a:xfrm>
            <a:off x="10828176" y="6055567"/>
            <a:ext cx="1236306" cy="629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2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широкая полоса пустой светлый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earchengineland.com/figz/wp-content/seloads/2014/08/computer-security-lock-privacy-ss-1920.jpg">
            <a:extLst>
              <a:ext uri="{FF2B5EF4-FFF2-40B4-BE49-F238E27FC236}">
                <a16:creationId xmlns:a16="http://schemas.microsoft.com/office/drawing/2014/main" id="{C84A1722-043E-4E11-873F-6CF9A703B7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4"/>
          <a:stretch/>
        </p:blipFill>
        <p:spPr bwMode="auto">
          <a:xfrm>
            <a:off x="2670" y="2029245"/>
            <a:ext cx="12192000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2029245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  <a:endParaRPr lang="ru-RU" dirty="0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8671347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106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широкая полоса светлый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2029245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  <a:endParaRPr lang="ru-RU" dirty="0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8671347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3"/>
          <p:cNvSpPr>
            <a:spLocks noGrp="1"/>
          </p:cNvSpPr>
          <p:nvPr>
            <p:ph sz="half" idx="2"/>
          </p:nvPr>
        </p:nvSpPr>
        <p:spPr>
          <a:xfrm>
            <a:off x="625150" y="2623127"/>
            <a:ext cx="10975721" cy="3315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435363"/>
                </a:solidFill>
              </a:defRPr>
            </a:lvl1pPr>
            <a:lvl2pPr>
              <a:defRPr sz="2000">
                <a:solidFill>
                  <a:srgbClr val="435363"/>
                </a:solidFill>
              </a:defRPr>
            </a:lvl2pPr>
            <a:lvl3pPr>
              <a:defRPr sz="1800">
                <a:solidFill>
                  <a:srgbClr val="435363"/>
                </a:solidFill>
              </a:defRPr>
            </a:lvl3pPr>
            <a:lvl4pPr>
              <a:defRPr sz="1600">
                <a:solidFill>
                  <a:srgbClr val="435363"/>
                </a:solidFill>
              </a:defRPr>
            </a:lvl4pPr>
            <a:lvl5pPr>
              <a:defRPr sz="1400">
                <a:solidFill>
                  <a:srgbClr val="435363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36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 пустой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335903" y="371192"/>
            <a:ext cx="11587324" cy="533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6152890"/>
            <a:ext cx="885113" cy="407083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987750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                 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2716" y="982810"/>
            <a:ext cx="12199250" cy="5875189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Заголовок 15"/>
          <p:cNvSpPr>
            <a:spLocks noGrp="1"/>
          </p:cNvSpPr>
          <p:nvPr>
            <p:ph type="title"/>
          </p:nvPr>
        </p:nvSpPr>
        <p:spPr>
          <a:xfrm>
            <a:off x="1459344" y="263466"/>
            <a:ext cx="10141527" cy="50744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37829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335903" y="371192"/>
            <a:ext cx="11587324" cy="533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6152890"/>
            <a:ext cx="885113" cy="407083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987750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                 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2716" y="982810"/>
            <a:ext cx="12199250" cy="5875189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Объект 3"/>
          <p:cNvSpPr>
            <a:spLocks noGrp="1"/>
          </p:cNvSpPr>
          <p:nvPr>
            <p:ph sz="half" idx="2"/>
          </p:nvPr>
        </p:nvSpPr>
        <p:spPr>
          <a:xfrm>
            <a:off x="625151" y="1554440"/>
            <a:ext cx="10975721" cy="4439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15"/>
          <p:cNvSpPr>
            <a:spLocks noGrp="1"/>
          </p:cNvSpPr>
          <p:nvPr>
            <p:ph type="title"/>
          </p:nvPr>
        </p:nvSpPr>
        <p:spPr>
          <a:xfrm>
            <a:off x="1459344" y="263466"/>
            <a:ext cx="10141527" cy="50744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85397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2 колонки&quot;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335903" y="371192"/>
            <a:ext cx="11587324" cy="533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6152890"/>
            <a:ext cx="885113" cy="407083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987750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</a:t>
            </a:r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2716" y="982810"/>
            <a:ext cx="12199250" cy="5875189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3"/>
          <p:cNvSpPr>
            <a:spLocks noGrp="1"/>
          </p:cNvSpPr>
          <p:nvPr>
            <p:ph sz="half" idx="2"/>
          </p:nvPr>
        </p:nvSpPr>
        <p:spPr>
          <a:xfrm>
            <a:off x="619596" y="1554440"/>
            <a:ext cx="5180840" cy="443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half" idx="13"/>
          </p:nvPr>
        </p:nvSpPr>
        <p:spPr>
          <a:xfrm>
            <a:off x="6420031" y="1554440"/>
            <a:ext cx="5180840" cy="443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15"/>
          <p:cNvSpPr>
            <a:spLocks noGrp="1"/>
          </p:cNvSpPr>
          <p:nvPr>
            <p:ph type="title"/>
          </p:nvPr>
        </p:nvSpPr>
        <p:spPr>
          <a:xfrm>
            <a:off x="1459344" y="263466"/>
            <a:ext cx="10141527" cy="50744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07503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3 колонки&quot;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988291"/>
            <a:ext cx="12192000" cy="5869709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35903" y="371192"/>
            <a:ext cx="11587324" cy="533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987750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бъект 3"/>
          <p:cNvSpPr>
            <a:spLocks noGrp="1"/>
          </p:cNvSpPr>
          <p:nvPr>
            <p:ph sz="half" idx="2"/>
          </p:nvPr>
        </p:nvSpPr>
        <p:spPr>
          <a:xfrm>
            <a:off x="626068" y="1554440"/>
            <a:ext cx="3290150" cy="4439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4" name="Объект 3"/>
          <p:cNvSpPr>
            <a:spLocks noGrp="1"/>
          </p:cNvSpPr>
          <p:nvPr>
            <p:ph sz="half" idx="13"/>
          </p:nvPr>
        </p:nvSpPr>
        <p:spPr>
          <a:xfrm>
            <a:off x="4484490" y="1554440"/>
            <a:ext cx="3290150" cy="4439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5" name="Объект 3"/>
          <p:cNvSpPr>
            <a:spLocks noGrp="1"/>
          </p:cNvSpPr>
          <p:nvPr>
            <p:ph sz="half" idx="14"/>
          </p:nvPr>
        </p:nvSpPr>
        <p:spPr>
          <a:xfrm>
            <a:off x="8310721" y="1554440"/>
            <a:ext cx="3290150" cy="4439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Заголовок 15"/>
          <p:cNvSpPr>
            <a:spLocks noGrp="1"/>
          </p:cNvSpPr>
          <p:nvPr>
            <p:ph type="title"/>
          </p:nvPr>
        </p:nvSpPr>
        <p:spPr>
          <a:xfrm>
            <a:off x="1459344" y="263466"/>
            <a:ext cx="10141527" cy="50744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46346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широкая полоса пустой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029244"/>
            <a:ext cx="12199250" cy="4828755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2029245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8671347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180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широкая полоса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029244"/>
            <a:ext cx="12199250" cy="4828755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2029245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8671347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half" idx="2"/>
          </p:nvPr>
        </p:nvSpPr>
        <p:spPr>
          <a:xfrm>
            <a:off x="655622" y="2623127"/>
            <a:ext cx="10945249" cy="3315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273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3 цветные колонки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988291"/>
            <a:ext cx="4054764" cy="5869709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4028489" y="988290"/>
            <a:ext cx="4096298" cy="5878946"/>
          </a:xfrm>
          <a:prstGeom prst="rect">
            <a:avLst/>
          </a:prstGeom>
          <a:solidFill>
            <a:srgbClr val="019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8098512" y="988292"/>
            <a:ext cx="4093488" cy="5878944"/>
          </a:xfrm>
          <a:prstGeom prst="rect">
            <a:avLst/>
          </a:prstGeom>
          <a:solidFill>
            <a:srgbClr val="4A7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35903" y="371192"/>
            <a:ext cx="11587324" cy="533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987750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3"/>
          <p:cNvSpPr>
            <a:spLocks noGrp="1"/>
          </p:cNvSpPr>
          <p:nvPr>
            <p:ph sz="half" idx="2"/>
          </p:nvPr>
        </p:nvSpPr>
        <p:spPr>
          <a:xfrm>
            <a:off x="480290" y="1554440"/>
            <a:ext cx="3048001" cy="4439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half" idx="13"/>
          </p:nvPr>
        </p:nvSpPr>
        <p:spPr>
          <a:xfrm>
            <a:off x="4508779" y="1554440"/>
            <a:ext cx="3048001" cy="4439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half" idx="14"/>
          </p:nvPr>
        </p:nvSpPr>
        <p:spPr>
          <a:xfrm>
            <a:off x="8634393" y="1554440"/>
            <a:ext cx="3048001" cy="4439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Заголовок 15"/>
          <p:cNvSpPr>
            <a:spLocks noGrp="1"/>
          </p:cNvSpPr>
          <p:nvPr>
            <p:ph type="title"/>
          </p:nvPr>
        </p:nvSpPr>
        <p:spPr>
          <a:xfrm>
            <a:off x="1459344" y="263466"/>
            <a:ext cx="10141527" cy="50744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4947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4694464"/>
            <a:ext cx="12192000" cy="2163536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26201" y="4972050"/>
            <a:ext cx="5674179" cy="156754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-1" y="4694464"/>
            <a:ext cx="2155371" cy="1077686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265545" y="5079158"/>
            <a:ext cx="1627909" cy="4349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4" y="738702"/>
            <a:ext cx="1487488" cy="684129"/>
          </a:xfrm>
          <a:prstGeom prst="rect">
            <a:avLst/>
          </a:prstGeom>
        </p:spPr>
      </p:pic>
      <p:sp>
        <p:nvSpPr>
          <p:cNvPr id="9" name="Подзаголовок 4"/>
          <p:cNvSpPr txBox="1">
            <a:spLocks/>
          </p:cNvSpPr>
          <p:nvPr userDrawn="1"/>
        </p:nvSpPr>
        <p:spPr>
          <a:xfrm>
            <a:off x="2962160" y="5458762"/>
            <a:ext cx="2725309" cy="576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dirty="0">
                <a:solidFill>
                  <a:schemeClr val="bg1"/>
                </a:solidFill>
              </a:rPr>
              <a:t>АМТ-ГРУП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5746088" y="4972050"/>
            <a:ext cx="0" cy="1567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https://images.idgesg.net/images/article/2019/06/gettyimages-913017342-100798518-orig.jpg">
            <a:extLst>
              <a:ext uri="{FF2B5EF4-FFF2-40B4-BE49-F238E27FC236}">
                <a16:creationId xmlns:a16="http://schemas.microsoft.com/office/drawing/2014/main" id="{675A19C0-8D16-49BD-A7FD-8D26AE38A55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2AF3D2-0E2F-455F-8A4E-CAD9D220C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6"/>
          <a:stretch/>
        </p:blipFill>
        <p:spPr>
          <a:xfrm>
            <a:off x="-2" y="-21536"/>
            <a:ext cx="12192001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99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раздела 1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0"/>
            <a:ext cx="12192000" cy="2029245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8671347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r="98"/>
          <a:stretch/>
        </p:blipFill>
        <p:spPr>
          <a:xfrm>
            <a:off x="0" y="2029243"/>
            <a:ext cx="12192000" cy="2735262"/>
          </a:xfrm>
          <a:prstGeom prst="rect">
            <a:avLst/>
          </a:prstGeom>
        </p:spPr>
      </p:pic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259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раздела 1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6152890"/>
            <a:ext cx="885113" cy="4070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r="98"/>
          <a:stretch/>
        </p:blipFill>
        <p:spPr>
          <a:xfrm>
            <a:off x="0" y="2029243"/>
            <a:ext cx="12192000" cy="2735262"/>
          </a:xfrm>
          <a:prstGeom prst="rect">
            <a:avLst/>
          </a:prstGeom>
        </p:spPr>
      </p:pic>
      <p:sp>
        <p:nvSpPr>
          <p:cNvPr id="13" name="Прямоугольник 12"/>
          <p:cNvSpPr/>
          <p:nvPr userDrawn="1"/>
        </p:nvSpPr>
        <p:spPr>
          <a:xfrm>
            <a:off x="0" y="0"/>
            <a:ext cx="12192000" cy="2029245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8671347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4764505"/>
            <a:ext cx="12192000" cy="2113048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187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раздела 2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76"/>
            <a:ext cx="12192000" cy="2765674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2029245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8671347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804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раздела 2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76"/>
            <a:ext cx="12192000" cy="276567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6152890"/>
            <a:ext cx="885113" cy="407083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2029245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8671347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4764505"/>
            <a:ext cx="12192000" cy="2113048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522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раздела 3 светл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"/>
          <a:stretch/>
        </p:blipFill>
        <p:spPr>
          <a:xfrm>
            <a:off x="-1" y="2029243"/>
            <a:ext cx="12192001" cy="2735262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2029245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8671347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4542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раздела 3 темн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6152890"/>
            <a:ext cx="885113" cy="407083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2029245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8671347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-19250" y="4764505"/>
            <a:ext cx="12248440" cy="2113048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"/>
          <a:stretch/>
        </p:blipFill>
        <p:spPr>
          <a:xfrm>
            <a:off x="-1" y="2029243"/>
            <a:ext cx="12192001" cy="2735262"/>
          </a:xfrm>
          <a:prstGeom prst="rect">
            <a:avLst/>
          </a:prstGeom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931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7" y="1453243"/>
            <a:ext cx="6491741" cy="4407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172" y="1453243"/>
            <a:ext cx="4216854" cy="4415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F43C025-14D3-4909-9417-FB37171B1E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668" y="6176240"/>
            <a:ext cx="1106368" cy="35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AECEA-A4AE-415D-A3CA-F3F91D9A6548}"/>
              </a:ext>
            </a:extLst>
          </p:cNvPr>
          <p:cNvSpPr txBox="1"/>
          <p:nvPr userDrawn="1"/>
        </p:nvSpPr>
        <p:spPr>
          <a:xfrm>
            <a:off x="9777047" y="6528122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solidFill>
                  <a:srgbClr val="4A7CD6"/>
                </a:solidFill>
              </a:rPr>
              <a:t>InfoDiode.ru</a:t>
            </a:r>
            <a:endParaRPr lang="ru-RU" sz="1400" u="sng" dirty="0">
              <a:solidFill>
                <a:srgbClr val="4A7C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84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12000" y="0"/>
            <a:ext cx="12192000" cy="825166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</a:t>
            </a:r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-7248" y="9777"/>
            <a:ext cx="831842" cy="815389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6152890"/>
            <a:ext cx="885113" cy="40708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 userDrawn="1"/>
        </p:nvSpPr>
        <p:spPr>
          <a:xfrm>
            <a:off x="625152" y="-142315"/>
            <a:ext cx="9341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/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157266" y="171516"/>
            <a:ext cx="9725836" cy="507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41192" y="239449"/>
            <a:ext cx="461658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581151F-312F-4CD5-89FD-97F8BB5032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668" y="6176240"/>
            <a:ext cx="1106368" cy="35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E65FC1-769D-4A2E-B04E-F70F3E5F551F}"/>
              </a:ext>
            </a:extLst>
          </p:cNvPr>
          <p:cNvSpPr txBox="1"/>
          <p:nvPr userDrawn="1"/>
        </p:nvSpPr>
        <p:spPr>
          <a:xfrm>
            <a:off x="9777047" y="6528122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solidFill>
                  <a:srgbClr val="4A7CD6"/>
                </a:solidFill>
              </a:rPr>
              <a:t>InfoDiode.ru</a:t>
            </a:r>
            <a:endParaRPr lang="ru-RU" sz="1400" u="sng" dirty="0">
              <a:solidFill>
                <a:srgbClr val="4A7C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0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4" y="738702"/>
            <a:ext cx="1487488" cy="6841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2AF3D2-0E2F-455F-8A4E-CAD9D220C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6"/>
          <a:stretch/>
        </p:blipFill>
        <p:spPr>
          <a:xfrm>
            <a:off x="-2" y="-16871"/>
            <a:ext cx="12192001" cy="4716000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-3" y="4678717"/>
            <a:ext cx="12192000" cy="2196153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738425" y="5034101"/>
            <a:ext cx="6008702" cy="156754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-1" y="4694464"/>
            <a:ext cx="2155371" cy="1077686"/>
          </a:xfrm>
          <a:prstGeom prst="rect">
            <a:avLst/>
          </a:prstGeom>
          <a:solidFill>
            <a:srgbClr val="43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265545" y="5079158"/>
            <a:ext cx="1627909" cy="4349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AutoShape 2" descr="https://images.idgesg.net/images/article/2019/06/gettyimages-913017342-100798518-orig.jpg">
            <a:extLst>
              <a:ext uri="{FF2B5EF4-FFF2-40B4-BE49-F238E27FC236}">
                <a16:creationId xmlns:a16="http://schemas.microsoft.com/office/drawing/2014/main" id="{675A19C0-8D16-49BD-A7FD-8D26AE38A55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0BC6E6B-67C0-4856-9B06-1D7916FD1CF9}"/>
              </a:ext>
            </a:extLst>
          </p:cNvPr>
          <p:cNvCxnSpPr/>
          <p:nvPr userDrawn="1"/>
        </p:nvCxnSpPr>
        <p:spPr>
          <a:xfrm>
            <a:off x="5293554" y="5034102"/>
            <a:ext cx="0" cy="1567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12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 пустой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335903" y="371192"/>
            <a:ext cx="11587324" cy="533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987750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</a:t>
            </a:r>
            <a:endParaRPr lang="ru-RU" dirty="0"/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459344" y="263466"/>
            <a:ext cx="10141527" cy="50744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B02DB64-AF52-427F-92DB-96DEE02DF3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668" y="6176240"/>
            <a:ext cx="1106368" cy="35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6874D0-AC40-470F-89D5-DE001A32EC75}"/>
              </a:ext>
            </a:extLst>
          </p:cNvPr>
          <p:cNvSpPr txBox="1"/>
          <p:nvPr userDrawn="1"/>
        </p:nvSpPr>
        <p:spPr>
          <a:xfrm>
            <a:off x="9777047" y="6528122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solidFill>
                  <a:srgbClr val="4A7CD6"/>
                </a:solidFill>
              </a:rPr>
              <a:t>InfoDiode.ru</a:t>
            </a:r>
            <a:endParaRPr lang="ru-RU" sz="1400" u="sng" dirty="0">
              <a:solidFill>
                <a:srgbClr val="4A7C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17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 пустой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335903" y="371192"/>
            <a:ext cx="11587324" cy="533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987750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</a:t>
            </a:r>
            <a:endParaRPr lang="ru-RU" dirty="0"/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459344" y="263466"/>
            <a:ext cx="10141527" cy="50744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DB160F-1071-4084-8696-32506576FA38}"/>
              </a:ext>
            </a:extLst>
          </p:cNvPr>
          <p:cNvSpPr/>
          <p:nvPr userDrawn="1"/>
        </p:nvSpPr>
        <p:spPr>
          <a:xfrm>
            <a:off x="10832841" y="5957596"/>
            <a:ext cx="1296955" cy="765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18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335903" y="371192"/>
            <a:ext cx="11587324" cy="533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987750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Объект 3"/>
          <p:cNvSpPr>
            <a:spLocks noGrp="1"/>
          </p:cNvSpPr>
          <p:nvPr>
            <p:ph sz="half" idx="2"/>
          </p:nvPr>
        </p:nvSpPr>
        <p:spPr>
          <a:xfrm>
            <a:off x="625151" y="1554440"/>
            <a:ext cx="10975721" cy="4439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435363"/>
                </a:solidFill>
              </a:defRPr>
            </a:lvl1pPr>
            <a:lvl2pPr>
              <a:defRPr sz="2000">
                <a:solidFill>
                  <a:srgbClr val="435363"/>
                </a:solidFill>
              </a:defRPr>
            </a:lvl2pPr>
            <a:lvl3pPr>
              <a:defRPr sz="1800">
                <a:solidFill>
                  <a:srgbClr val="435363"/>
                </a:solidFill>
              </a:defRPr>
            </a:lvl3pPr>
            <a:lvl4pPr>
              <a:defRPr sz="1600">
                <a:solidFill>
                  <a:srgbClr val="435363"/>
                </a:solidFill>
              </a:defRPr>
            </a:lvl4pPr>
            <a:lvl5pPr>
              <a:defRPr sz="1400">
                <a:solidFill>
                  <a:srgbClr val="435363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5"/>
          <p:cNvSpPr>
            <a:spLocks noGrp="1"/>
          </p:cNvSpPr>
          <p:nvPr>
            <p:ph type="title"/>
          </p:nvPr>
        </p:nvSpPr>
        <p:spPr>
          <a:xfrm>
            <a:off x="1459344" y="263466"/>
            <a:ext cx="10141527" cy="50744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17343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2 колонки&quot;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335903" y="371192"/>
            <a:ext cx="11587324" cy="533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12000" y="0"/>
            <a:ext cx="12192000" cy="987750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764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3"/>
          <p:cNvSpPr>
            <a:spLocks noGrp="1"/>
          </p:cNvSpPr>
          <p:nvPr>
            <p:ph sz="half" idx="2"/>
          </p:nvPr>
        </p:nvSpPr>
        <p:spPr>
          <a:xfrm>
            <a:off x="619596" y="1554440"/>
            <a:ext cx="5180840" cy="443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435363"/>
                </a:solidFill>
              </a:defRPr>
            </a:lvl1pPr>
            <a:lvl2pPr>
              <a:defRPr sz="2000">
                <a:solidFill>
                  <a:srgbClr val="435363"/>
                </a:solidFill>
              </a:defRPr>
            </a:lvl2pPr>
            <a:lvl3pPr>
              <a:defRPr sz="1800">
                <a:solidFill>
                  <a:srgbClr val="435363"/>
                </a:solidFill>
              </a:defRPr>
            </a:lvl3pPr>
            <a:lvl4pPr>
              <a:defRPr sz="1600">
                <a:solidFill>
                  <a:srgbClr val="435363"/>
                </a:solidFill>
              </a:defRPr>
            </a:lvl4pPr>
            <a:lvl5pPr>
              <a:defRPr sz="1400">
                <a:solidFill>
                  <a:srgbClr val="435363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half" idx="13"/>
          </p:nvPr>
        </p:nvSpPr>
        <p:spPr>
          <a:xfrm>
            <a:off x="6420031" y="1554440"/>
            <a:ext cx="5180840" cy="443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435363"/>
                </a:solidFill>
              </a:defRPr>
            </a:lvl1pPr>
            <a:lvl2pPr>
              <a:defRPr sz="2000">
                <a:solidFill>
                  <a:srgbClr val="435363"/>
                </a:solidFill>
              </a:defRPr>
            </a:lvl2pPr>
            <a:lvl3pPr>
              <a:defRPr sz="1800">
                <a:solidFill>
                  <a:srgbClr val="435363"/>
                </a:solidFill>
              </a:defRPr>
            </a:lvl3pPr>
            <a:lvl4pPr>
              <a:defRPr sz="1600">
                <a:solidFill>
                  <a:srgbClr val="435363"/>
                </a:solidFill>
              </a:defRPr>
            </a:lvl4pPr>
            <a:lvl5pPr>
              <a:defRPr sz="1400">
                <a:solidFill>
                  <a:srgbClr val="435363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15"/>
          <p:cNvSpPr>
            <a:spLocks noGrp="1"/>
          </p:cNvSpPr>
          <p:nvPr>
            <p:ph type="title"/>
          </p:nvPr>
        </p:nvSpPr>
        <p:spPr>
          <a:xfrm>
            <a:off x="1459344" y="263466"/>
            <a:ext cx="10141527" cy="50744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769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3 колонки&quot;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335903" y="371192"/>
            <a:ext cx="11587324" cy="533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987750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3"/>
          <p:cNvSpPr>
            <a:spLocks noGrp="1"/>
          </p:cNvSpPr>
          <p:nvPr>
            <p:ph sz="half" idx="2"/>
          </p:nvPr>
        </p:nvSpPr>
        <p:spPr>
          <a:xfrm>
            <a:off x="626068" y="1554440"/>
            <a:ext cx="3290150" cy="4439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435363"/>
                </a:solidFill>
              </a:defRPr>
            </a:lvl1pPr>
            <a:lvl2pPr>
              <a:defRPr sz="1800">
                <a:solidFill>
                  <a:srgbClr val="435363"/>
                </a:solidFill>
              </a:defRPr>
            </a:lvl2pPr>
            <a:lvl3pPr>
              <a:defRPr sz="1600">
                <a:solidFill>
                  <a:srgbClr val="435363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4" name="Объект 3"/>
          <p:cNvSpPr>
            <a:spLocks noGrp="1"/>
          </p:cNvSpPr>
          <p:nvPr>
            <p:ph sz="half" idx="13"/>
          </p:nvPr>
        </p:nvSpPr>
        <p:spPr>
          <a:xfrm>
            <a:off x="4484490" y="1554440"/>
            <a:ext cx="3290150" cy="4439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435363"/>
                </a:solidFill>
              </a:defRPr>
            </a:lvl1pPr>
            <a:lvl2pPr>
              <a:defRPr sz="1800">
                <a:solidFill>
                  <a:srgbClr val="435363"/>
                </a:solidFill>
              </a:defRPr>
            </a:lvl2pPr>
            <a:lvl3pPr>
              <a:defRPr sz="1600">
                <a:solidFill>
                  <a:srgbClr val="435363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5" name="Объект 3"/>
          <p:cNvSpPr>
            <a:spLocks noGrp="1"/>
          </p:cNvSpPr>
          <p:nvPr>
            <p:ph sz="half" idx="14"/>
          </p:nvPr>
        </p:nvSpPr>
        <p:spPr>
          <a:xfrm>
            <a:off x="8310721" y="1554440"/>
            <a:ext cx="3290150" cy="4439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435363"/>
                </a:solidFill>
              </a:defRPr>
            </a:lvl1pPr>
            <a:lvl2pPr>
              <a:defRPr sz="1800">
                <a:solidFill>
                  <a:srgbClr val="435363"/>
                </a:solidFill>
              </a:defRPr>
            </a:lvl2pPr>
            <a:lvl3pPr>
              <a:defRPr sz="1600">
                <a:solidFill>
                  <a:srgbClr val="435363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Заголовок 15"/>
          <p:cNvSpPr>
            <a:spLocks noGrp="1"/>
          </p:cNvSpPr>
          <p:nvPr>
            <p:ph type="title"/>
          </p:nvPr>
        </p:nvSpPr>
        <p:spPr>
          <a:xfrm>
            <a:off x="1459344" y="263466"/>
            <a:ext cx="10141527" cy="50744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5662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широкая полоса пустой светлый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2029245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  <a:endParaRPr lang="ru-RU" dirty="0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8671347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915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335903" y="371192"/>
            <a:ext cx="11587324" cy="5338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6152890"/>
            <a:ext cx="885113" cy="407083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987750"/>
          </a:xfrm>
          <a:prstGeom prst="rect">
            <a:avLst/>
          </a:prstGeom>
          <a:solidFill>
            <a:srgbClr val="5B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</a:t>
            </a:r>
            <a:endParaRPr lang="ru-RU" dirty="0"/>
          </a:p>
        </p:txBody>
      </p:sp>
      <p:sp>
        <p:nvSpPr>
          <p:cNvPr id="5" name="Заголовок 15"/>
          <p:cNvSpPr txBox="1">
            <a:spLocks/>
          </p:cNvSpPr>
          <p:nvPr userDrawn="1"/>
        </p:nvSpPr>
        <p:spPr>
          <a:xfrm>
            <a:off x="1459344" y="263466"/>
            <a:ext cx="10141527" cy="5074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0"/>
            <a:ext cx="1007681" cy="987750"/>
          </a:xfrm>
          <a:prstGeom prst="rect">
            <a:avLst/>
          </a:prstGeom>
          <a:solidFill>
            <a:srgbClr val="4B6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58617" y="321089"/>
            <a:ext cx="461658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574DADE-7B6F-40E1-A880-3D429A4F8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474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1" r:id="rId2"/>
    <p:sldLayoutId id="2147483712" r:id="rId3"/>
    <p:sldLayoutId id="2147483663" r:id="rId4"/>
    <p:sldLayoutId id="2147483714" r:id="rId5"/>
    <p:sldLayoutId id="2147483706" r:id="rId6"/>
    <p:sldLayoutId id="2147483701" r:id="rId7"/>
    <p:sldLayoutId id="2147483703" r:id="rId8"/>
    <p:sldLayoutId id="2147483662" r:id="rId9"/>
    <p:sldLayoutId id="2147483713" r:id="rId10"/>
    <p:sldLayoutId id="2147483710" r:id="rId11"/>
    <p:sldLayoutId id="2147483708" r:id="rId12"/>
    <p:sldLayoutId id="2147483684" r:id="rId13"/>
    <p:sldLayoutId id="2147483707" r:id="rId14"/>
    <p:sldLayoutId id="2147483702" r:id="rId15"/>
    <p:sldLayoutId id="2147483705" r:id="rId16"/>
    <p:sldLayoutId id="2147483695" r:id="rId17"/>
    <p:sldLayoutId id="2147483709" r:id="rId18"/>
    <p:sldLayoutId id="2147483704" r:id="rId19"/>
    <p:sldLayoutId id="2147483664" r:id="rId20"/>
    <p:sldLayoutId id="2147483697" r:id="rId21"/>
    <p:sldLayoutId id="2147483667" r:id="rId22"/>
    <p:sldLayoutId id="2147483698" r:id="rId23"/>
    <p:sldLayoutId id="2147483665" r:id="rId24"/>
    <p:sldLayoutId id="2147483699" r:id="rId25"/>
    <p:sldLayoutId id="2147483657" r:id="rId26"/>
    <p:sldLayoutId id="2147483715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adviser.ru/index.php/%D0%9F%D1%80%D0%BE%D0%BC%D1%8B%D1%88%D0%BB%D0%B5%D0%BD%D0%BD%D0%BE%D1%81%D1%82%D1%8C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www.tadviser.ru/index.php/%D0%A0%D0%BE%D1%81%D1%81%D0%B8%D1%8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adviser.ru/index.php/%D0%9A%D0%BE%D0%BC%D0%BF%D0%B0%D0%BD%D0%B8%D1%8F:%D0%9B%D0%B0%D0%B1%D0%BE%D1%80%D0%B0%D1%82%D0%BE%D1%80%D0%B8%D1%8F_%D0%9A%D0%B0%D1%81%D0%BF%D0%B5%D1%80%D1%81%D0%BA%D0%BE%D0%B3%D0%BE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s.org/reading-room/whitepapers/firewalls/tactical-data-diodes-industrial-automation-control-systems-3605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rc.gov/docs/ML1703/ML17031A020.pdf" TargetMode="External"/><Relationship Id="rId3" Type="http://schemas.openxmlformats.org/officeDocument/2006/relationships/hyperlink" Target="https://nvlpubs.nist.gov/nistpubs/SpecialPublications/NIST.SP.800-82r2.pdf" TargetMode="External"/><Relationship Id="rId7" Type="http://schemas.openxmlformats.org/officeDocument/2006/relationships/hyperlink" Target="https://www.osti.gov/biblio/137226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us-cert.cisa.gov/sites/default/files/recommended_practices/NCCIC_ICS-CERT_Defense_in_Depth_2016_S508C.pdf" TargetMode="External"/><Relationship Id="rId5" Type="http://schemas.openxmlformats.org/officeDocument/2006/relationships/hyperlink" Target="https://us-cert.cisa.gov/ncas/alerts/aa20-205a" TargetMode="External"/><Relationship Id="rId4" Type="http://schemas.openxmlformats.org/officeDocument/2006/relationships/hyperlink" Target="http://www.nerc.com/page.php?cid=3|22|354" TargetMode="Externa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ssi.gouv.fr/uploads/2014/01/industrial_security_WG_Classification_Method.pdf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plattform-i40.de/PI40/Redaktion/EN/Downloads/Publikation/guideline-it-security-i40-action-fields.pdf?__blob=publicationFile&amp;v=3" TargetMode="External"/><Relationship Id="rId5" Type="http://schemas.openxmlformats.org/officeDocument/2006/relationships/hyperlink" Target="https://www.vdmashop.de/refs/Leitf_I40_Security_En_LR_neu.pdf" TargetMode="External"/><Relationship Id="rId4" Type="http://schemas.openxmlformats.org/officeDocument/2006/relationships/hyperlink" Target="https://assets.publishing.service.gov.uk/government/uploads/system/uploads/attachment_data/file/732888/rail-cyber-security-guidance-to-industry.pdf" TargetMode="Externa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a.gov.sg/news/press-releases/press-statement-on-the-government-lifting-the-pause-on-new-ict-system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hyperlink" Target="https://www.imda.gov.sg/-/media/Imda/Files/Industry-Development/Infrastructure/Technology/Technology-Roadmap/WG3-Cyber-Security-Executive-Summary.pd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hyperlink" Target="https://tools.ietf.org/html/rfc3948" TargetMode="Externa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jpeg"/><Relationship Id="rId11" Type="http://schemas.openxmlformats.org/officeDocument/2006/relationships/image" Target="../media/image60.emf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diode.ru/" TargetMode="External"/><Relationship Id="rId2" Type="http://schemas.openxmlformats.org/officeDocument/2006/relationships/hyperlink" Target="mailto:InfoDiode@amt.ru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securenews.ru/wp-content/uploads/2016/01/shellshock-bug-heartbleed-new-norm-information-security.jpg">
            <a:extLst>
              <a:ext uri="{FF2B5EF4-FFF2-40B4-BE49-F238E27FC236}">
                <a16:creationId xmlns:a16="http://schemas.microsoft.com/office/drawing/2014/main" id="{2FEDCE1C-5471-4288-974A-579A18F85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 b="32468"/>
          <a:stretch/>
        </p:blipFill>
        <p:spPr bwMode="auto">
          <a:xfrm>
            <a:off x="0" y="0"/>
            <a:ext cx="12192000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одзаголовок 4"/>
          <p:cNvSpPr txBox="1">
            <a:spLocks/>
          </p:cNvSpPr>
          <p:nvPr/>
        </p:nvSpPr>
        <p:spPr>
          <a:xfrm>
            <a:off x="5426457" y="4950168"/>
            <a:ext cx="6534849" cy="1830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Устройства класса диод как средства защиты периметра сети: мифы и реальность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800" dirty="0" err="1">
                <a:solidFill>
                  <a:schemeClr val="bg1"/>
                </a:solidFill>
              </a:rPr>
              <a:t>Половинко</a:t>
            </a:r>
            <a:r>
              <a:rPr lang="ru-RU" sz="1800" dirty="0">
                <a:solidFill>
                  <a:schemeClr val="bg1"/>
                </a:solidFill>
              </a:rPr>
              <a:t> Вячеслав – руководитель направления собственных продуктов АМТ-ГРУП</a:t>
            </a:r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2552494" y="5458762"/>
            <a:ext cx="2725309" cy="576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dirty="0">
                <a:solidFill>
                  <a:schemeClr val="bg1"/>
                </a:solidFill>
              </a:rPr>
              <a:t>АМТ-ГРУП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74BD-9FFA-489E-A7E5-79BB7ACE6A38}" type="datetime1">
              <a:rPr lang="ru-RU" smtClean="0"/>
              <a:t>15.03.2021</a:t>
            </a:fld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B1A6951-7AAE-4E40-9893-68B792D7B811}"/>
              </a:ext>
            </a:extLst>
          </p:cNvPr>
          <p:cNvGrpSpPr/>
          <p:nvPr/>
        </p:nvGrpSpPr>
        <p:grpSpPr>
          <a:xfrm>
            <a:off x="619622" y="123829"/>
            <a:ext cx="2662501" cy="2295260"/>
            <a:chOff x="950367" y="439484"/>
            <a:chExt cx="2458616" cy="2119497"/>
          </a:xfrm>
        </p:grpSpPr>
        <p:sp>
          <p:nvSpPr>
            <p:cNvPr id="12" name="Шестиугольник 11">
              <a:extLst>
                <a:ext uri="{FF2B5EF4-FFF2-40B4-BE49-F238E27FC236}">
                  <a16:creationId xmlns:a16="http://schemas.microsoft.com/office/drawing/2014/main" id="{424CE446-C18B-4219-9B26-D28B299F76D2}"/>
                </a:ext>
              </a:extLst>
            </p:cNvPr>
            <p:cNvSpPr/>
            <p:nvPr/>
          </p:nvSpPr>
          <p:spPr>
            <a:xfrm>
              <a:off x="950367" y="439484"/>
              <a:ext cx="2458616" cy="2119497"/>
            </a:xfrm>
            <a:prstGeom prst="hexagon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445E0C4-6DA0-41A2-9D39-FDDD05887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948" y="1107146"/>
              <a:ext cx="1487488" cy="684129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A360670-E47A-4565-A525-DC0FAA7541CB}"/>
              </a:ext>
            </a:extLst>
          </p:cNvPr>
          <p:cNvGrpSpPr/>
          <p:nvPr/>
        </p:nvGrpSpPr>
        <p:grpSpPr>
          <a:xfrm>
            <a:off x="2817496" y="91070"/>
            <a:ext cx="8887248" cy="4706613"/>
            <a:chOff x="7287057" y="-93032"/>
            <a:chExt cx="8182519" cy="4333391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A8960ED9-EF45-4B38-8ED5-712505EA7F80}"/>
                </a:ext>
              </a:extLst>
            </p:cNvPr>
            <p:cNvGrpSpPr/>
            <p:nvPr/>
          </p:nvGrpSpPr>
          <p:grpSpPr>
            <a:xfrm>
              <a:off x="9303685" y="2120862"/>
              <a:ext cx="6165891" cy="2119497"/>
              <a:chOff x="8585227" y="1527932"/>
              <a:chExt cx="6165891" cy="2119497"/>
            </a:xfrm>
          </p:grpSpPr>
          <p:sp>
            <p:nvSpPr>
              <p:cNvPr id="17" name="Шестиугольник 16">
                <a:extLst>
                  <a:ext uri="{FF2B5EF4-FFF2-40B4-BE49-F238E27FC236}">
                    <a16:creationId xmlns:a16="http://schemas.microsoft.com/office/drawing/2014/main" id="{A44BE9D7-F2E1-425C-9119-6BDF5250EE7A}"/>
                  </a:ext>
                </a:extLst>
              </p:cNvPr>
              <p:cNvSpPr/>
              <p:nvPr/>
            </p:nvSpPr>
            <p:spPr>
              <a:xfrm>
                <a:off x="8585227" y="1527932"/>
                <a:ext cx="2458616" cy="2119497"/>
              </a:xfrm>
              <a:prstGeom prst="hexagon">
                <a:avLst/>
              </a:prstGeom>
              <a:solidFill>
                <a:srgbClr val="02B245">
                  <a:alpha val="80000"/>
                </a:srgb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1CE23B1-9C38-4D3A-8E91-0F24A24093AB}"/>
                  </a:ext>
                </a:extLst>
              </p:cNvPr>
              <p:cNvSpPr txBox="1"/>
              <p:nvPr/>
            </p:nvSpPr>
            <p:spPr>
              <a:xfrm>
                <a:off x="13570136" y="1895448"/>
                <a:ext cx="1180982" cy="1445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dirty="0">
                    <a:solidFill>
                      <a:schemeClr val="bg1"/>
                    </a:solidFill>
                  </a:rPr>
                  <a:t>IT</a:t>
                </a:r>
                <a:endParaRPr lang="ru-RU" sz="9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795EB558-498F-40E6-B6A7-90CAE47D2899}"/>
                </a:ext>
              </a:extLst>
            </p:cNvPr>
            <p:cNvGrpSpPr/>
            <p:nvPr/>
          </p:nvGrpSpPr>
          <p:grpSpPr>
            <a:xfrm>
              <a:off x="7287057" y="1013637"/>
              <a:ext cx="6469980" cy="2136005"/>
              <a:chOff x="8520252" y="1480456"/>
              <a:chExt cx="6469980" cy="2136005"/>
            </a:xfrm>
          </p:grpSpPr>
          <p:sp>
            <p:nvSpPr>
              <p:cNvPr id="22" name="Шестиугольник 21">
                <a:extLst>
                  <a:ext uri="{FF2B5EF4-FFF2-40B4-BE49-F238E27FC236}">
                    <a16:creationId xmlns:a16="http://schemas.microsoft.com/office/drawing/2014/main" id="{442A3324-F108-4AE4-8450-7F4C98DF8674}"/>
                  </a:ext>
                </a:extLst>
              </p:cNvPr>
              <p:cNvSpPr/>
              <p:nvPr/>
            </p:nvSpPr>
            <p:spPr>
              <a:xfrm>
                <a:off x="8520252" y="1480456"/>
                <a:ext cx="2458616" cy="2119497"/>
              </a:xfrm>
              <a:prstGeom prst="hexagon">
                <a:avLst/>
              </a:prstGeom>
              <a:solidFill>
                <a:srgbClr val="00B050">
                  <a:alpha val="55000"/>
                </a:srgb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43D5E9-4138-4D93-B9F1-08C90A3FC5EA}"/>
                  </a:ext>
                </a:extLst>
              </p:cNvPr>
              <p:cNvSpPr txBox="1"/>
              <p:nvPr/>
            </p:nvSpPr>
            <p:spPr>
              <a:xfrm>
                <a:off x="8599608" y="2164732"/>
                <a:ext cx="2322723" cy="65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chemeClr val="bg1"/>
                    </a:solidFill>
                  </a:rPr>
                  <a:t>Защита          объектов КИИ</a:t>
                </a:r>
              </a:p>
            </p:txBody>
          </p:sp>
          <p:sp>
            <p:nvSpPr>
              <p:cNvPr id="32" name="Шестиугольник 31">
                <a:extLst>
                  <a:ext uri="{FF2B5EF4-FFF2-40B4-BE49-F238E27FC236}">
                    <a16:creationId xmlns:a16="http://schemas.microsoft.com/office/drawing/2014/main" id="{442A3324-F108-4AE4-8450-7F4C98DF8674}"/>
                  </a:ext>
                </a:extLst>
              </p:cNvPr>
              <p:cNvSpPr/>
              <p:nvPr/>
            </p:nvSpPr>
            <p:spPr>
              <a:xfrm>
                <a:off x="12531616" y="1496964"/>
                <a:ext cx="2458616" cy="2119497"/>
              </a:xfrm>
              <a:prstGeom prst="hexagon">
                <a:avLst/>
              </a:prstGeom>
              <a:solidFill>
                <a:srgbClr val="00B050">
                  <a:alpha val="55000"/>
                </a:srgb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43D5E9-4138-4D93-B9F1-08C90A3FC5EA}"/>
                  </a:ext>
                </a:extLst>
              </p:cNvPr>
              <p:cNvSpPr txBox="1"/>
              <p:nvPr/>
            </p:nvSpPr>
            <p:spPr>
              <a:xfrm>
                <a:off x="12651209" y="1964578"/>
                <a:ext cx="2322723" cy="1218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chemeClr val="bg1"/>
                    </a:solidFill>
                  </a:rPr>
                  <a:t>Экспорт видеопотоков в ситуационный   центр    </a:t>
                </a: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093CF789-54E8-4EAB-B0DA-BA5EA08C48E5}"/>
                </a:ext>
              </a:extLst>
            </p:cNvPr>
            <p:cNvGrpSpPr/>
            <p:nvPr/>
          </p:nvGrpSpPr>
          <p:grpSpPr>
            <a:xfrm>
              <a:off x="9310682" y="-93032"/>
              <a:ext cx="2458615" cy="3604116"/>
              <a:chOff x="8593002" y="1461515"/>
              <a:chExt cx="2458615" cy="3604116"/>
            </a:xfrm>
          </p:grpSpPr>
          <p:sp>
            <p:nvSpPr>
              <p:cNvPr id="25" name="Шестиугольник 24">
                <a:extLst>
                  <a:ext uri="{FF2B5EF4-FFF2-40B4-BE49-F238E27FC236}">
                    <a16:creationId xmlns:a16="http://schemas.microsoft.com/office/drawing/2014/main" id="{CCEAD9D9-EB24-41CD-AB61-1EDB196EB481}"/>
                  </a:ext>
                </a:extLst>
              </p:cNvPr>
              <p:cNvSpPr/>
              <p:nvPr/>
            </p:nvSpPr>
            <p:spPr>
              <a:xfrm>
                <a:off x="8593002" y="1461515"/>
                <a:ext cx="2458615" cy="2119497"/>
              </a:xfrm>
              <a:prstGeom prst="hexagon">
                <a:avLst/>
              </a:prstGeom>
              <a:solidFill>
                <a:srgbClr val="5AA4F0">
                  <a:alpha val="76000"/>
                </a:srgb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6C5A12-96E9-4DC7-9BA0-7DD79CE0B2AC}"/>
                  </a:ext>
                </a:extLst>
              </p:cNvPr>
              <p:cNvSpPr txBox="1"/>
              <p:nvPr/>
            </p:nvSpPr>
            <p:spPr>
              <a:xfrm>
                <a:off x="8649344" y="2223003"/>
                <a:ext cx="2322723" cy="65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chemeClr val="bg1"/>
                    </a:solidFill>
                  </a:rPr>
                  <a:t>Однонаправленная передача данных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76C5A12-96E9-4DC7-9BA0-7DD79CE0B2AC}"/>
                  </a:ext>
                </a:extLst>
              </p:cNvPr>
              <p:cNvSpPr txBox="1"/>
              <p:nvPr/>
            </p:nvSpPr>
            <p:spPr>
              <a:xfrm>
                <a:off x="8657081" y="4413879"/>
                <a:ext cx="2322723" cy="65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chemeClr val="bg1"/>
                    </a:solidFill>
                  </a:rPr>
                  <a:t>Сегментирование сетей АСУ ТП </a:t>
                </a:r>
              </a:p>
            </p:txBody>
          </p:sp>
        </p:grpSp>
      </p:grp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id="{424CE446-C18B-4219-9B26-D28B299F76D2}"/>
              </a:ext>
            </a:extLst>
          </p:cNvPr>
          <p:cNvSpPr/>
          <p:nvPr/>
        </p:nvSpPr>
        <p:spPr>
          <a:xfrm>
            <a:off x="9360210" y="132794"/>
            <a:ext cx="2662501" cy="229526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AA984F98-6CC8-449F-8DE8-575F932C6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391" y="920524"/>
            <a:ext cx="2261322" cy="71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1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CB19A-540A-48B4-926A-186DE683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Интерес киберпреступников к промышленным объектам растет! 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C51A530-E08B-4028-B035-CABE0E66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660E0D-51F5-404C-9358-A654875BF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837" y="1039691"/>
            <a:ext cx="2931143" cy="919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EE003A-16AD-4C15-A03B-2D81CE4F6A0A}"/>
              </a:ext>
            </a:extLst>
          </p:cNvPr>
          <p:cNvSpPr txBox="1"/>
          <p:nvPr/>
        </p:nvSpPr>
        <p:spPr>
          <a:xfrm>
            <a:off x="6353837" y="1878991"/>
            <a:ext cx="57244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The disclosure makes </a:t>
            </a:r>
            <a:r>
              <a:rPr lang="en-US" sz="1400" b="1" dirty="0"/>
              <a:t>SonicWall</a:t>
            </a:r>
            <a:r>
              <a:rPr lang="en-US" sz="1400" dirty="0"/>
              <a:t> </a:t>
            </a:r>
            <a:r>
              <a:rPr lang="ru-RU" sz="1400" dirty="0"/>
              <a:t>(ранее принадлежала </a:t>
            </a:r>
            <a:r>
              <a:rPr lang="en-US" sz="1400" dirty="0"/>
              <a:t>Dell</a:t>
            </a:r>
            <a:r>
              <a:rPr lang="ru-RU" sz="1400" dirty="0"/>
              <a:t>) </a:t>
            </a:r>
            <a:r>
              <a:rPr lang="en-US" sz="1400" dirty="0"/>
              <a:t>at least the fifth large company to report in recent weeks that it was targeted by sophisticated hackers. Other companies include network management tool provider </a:t>
            </a:r>
            <a:r>
              <a:rPr lang="en-US" sz="1400" b="1" dirty="0"/>
              <a:t>SolarWinds, Microsoft, FireEye, and Malwarebytes</a:t>
            </a:r>
            <a:r>
              <a:rPr lang="en-US" sz="1400" dirty="0"/>
              <a:t>. </a:t>
            </a:r>
            <a:r>
              <a:rPr lang="en-US" sz="1400" b="1" dirty="0"/>
              <a:t>CrowdStrike</a:t>
            </a:r>
            <a:r>
              <a:rPr lang="en-US" sz="1400" dirty="0"/>
              <a:t> also reported being targeted but said the attack wasn’t successful.</a:t>
            </a:r>
            <a:endParaRPr lang="ru-RU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4C3E8-964E-440B-B7DC-9E2DA8323531}"/>
              </a:ext>
            </a:extLst>
          </p:cNvPr>
          <p:cNvSpPr txBox="1"/>
          <p:nvPr/>
        </p:nvSpPr>
        <p:spPr>
          <a:xfrm>
            <a:off x="142535" y="1591818"/>
            <a:ext cx="42842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Специалисты связывают рост популярности использования ПО для обхода «песочниц» со смещением вектора хакерских атак от финансового сектора на предприятия, где одним из ценнейших ресурсов является коммерческая тайна.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5D8CEF-B420-4A2E-90FB-B7E6C3845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770" y="1084151"/>
            <a:ext cx="1339972" cy="14698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5CF144-8289-4D31-8FF3-1DBCA43B0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92" y="2801530"/>
            <a:ext cx="2023150" cy="494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6F0F7-8AAF-4E34-A1AA-561AAE770B6A}"/>
              </a:ext>
            </a:extLst>
          </p:cNvPr>
          <p:cNvSpPr txBox="1"/>
          <p:nvPr/>
        </p:nvSpPr>
        <p:spPr>
          <a:xfrm>
            <a:off x="184043" y="3251919"/>
            <a:ext cx="5677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"Самая опасная кибератака в истории Америки": что известно о </a:t>
            </a:r>
            <a:r>
              <a:rPr lang="ru-RU" b="1" dirty="0" err="1"/>
              <a:t>Sunburst</a:t>
            </a:r>
            <a:endParaRPr lang="ru-RU" b="1" dirty="0"/>
          </a:p>
          <a:p>
            <a:pPr algn="just"/>
            <a:r>
              <a:rPr lang="ru-RU" sz="1400" dirty="0" err="1"/>
              <a:t>SolarWinds</a:t>
            </a:r>
            <a:r>
              <a:rPr lang="ru-RU" sz="1400" dirty="0"/>
              <a:t> была для хакеров не целью, а лишь путем доставки вредоносного софта. Хакеры разместили свой секретный код в одном из пакетов обновлений, а потом сумели через систему автоматических обновлений разослать его клиентам компании. Они могли как получить доступ к секретной информации и электронной переписке, так и осуществлять удаленный доступ и управление системами.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B8E06C-21C2-447A-90B6-11E649B66A9A}"/>
              </a:ext>
            </a:extLst>
          </p:cNvPr>
          <p:cNvSpPr txBox="1"/>
          <p:nvPr/>
        </p:nvSpPr>
        <p:spPr>
          <a:xfrm>
            <a:off x="6330276" y="3419893"/>
            <a:ext cx="560625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Выявлена </a:t>
            </a:r>
            <a:r>
              <a:rPr lang="ru-RU" b="1" dirty="0" err="1"/>
              <a:t>киберкампания</a:t>
            </a:r>
            <a:r>
              <a:rPr lang="ru-RU" b="1" dirty="0"/>
              <a:t> против российских промышленных предприятий</a:t>
            </a:r>
          </a:p>
          <a:p>
            <a:r>
              <a:rPr lang="ru-RU" sz="1400" dirty="0"/>
              <a:t>12 октября 2020 года стало известно, что «</a:t>
            </a:r>
            <a:r>
              <a:rPr lang="ru-RU" sz="1400" dirty="0">
                <a:hlinkClick r:id="rId6" tooltip="Лаборатория Касперского"/>
              </a:rPr>
              <a:t>Лаборатория Касперского</a:t>
            </a:r>
            <a:r>
              <a:rPr lang="ru-RU" sz="1400" dirty="0"/>
              <a:t>» обнаружила продолжительную </a:t>
            </a:r>
            <a:r>
              <a:rPr lang="ru-RU" sz="1400" dirty="0" err="1"/>
              <a:t>киберкампанию</a:t>
            </a:r>
            <a:r>
              <a:rPr lang="ru-RU" sz="1400" dirty="0"/>
              <a:t>, нацеленную на </a:t>
            </a:r>
            <a:r>
              <a:rPr lang="ru-RU" sz="1400" dirty="0">
                <a:hlinkClick r:id="rId7" tooltip="Россия"/>
              </a:rPr>
              <a:t>российские</a:t>
            </a:r>
            <a:r>
              <a:rPr lang="ru-RU" sz="1400" dirty="0"/>
              <a:t> </a:t>
            </a:r>
            <a:r>
              <a:rPr lang="ru-RU" sz="1400" dirty="0">
                <a:hlinkClick r:id="rId8" tooltip="Промышленность"/>
              </a:rPr>
              <a:t>промышленные</a:t>
            </a:r>
            <a:r>
              <a:rPr lang="ru-RU" sz="1400" dirty="0"/>
              <a:t> предприятия. Характерной особенностью атак является тот факт, что операторы кампании, судя по всему, также русскоязычные.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0C6FE9-5F44-421A-9F33-F080DBA423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3837" y="3057858"/>
            <a:ext cx="1481127" cy="3401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70D966-C796-4E95-B34D-909DE97B830B}"/>
              </a:ext>
            </a:extLst>
          </p:cNvPr>
          <p:cNvSpPr txBox="1"/>
          <p:nvPr/>
        </p:nvSpPr>
        <p:spPr>
          <a:xfrm>
            <a:off x="137792" y="5242382"/>
            <a:ext cx="11431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«Лаборатория Касперского» рассказала, какими будут кибератаки на промышленные предприятия в 2021 году</a:t>
            </a:r>
          </a:p>
          <a:p>
            <a:r>
              <a:rPr lang="ru-RU" sz="1400" dirty="0"/>
              <a:t>Заражения будут становиться менее случайными или иметь неслучайные продолжения</a:t>
            </a:r>
          </a:p>
          <a:p>
            <a:r>
              <a:rPr lang="ru-RU" sz="1400" dirty="0"/>
              <a:t>Некоторые группировки уже несколько лет специализируются на атаках промышленных предприятий для прямой кражи денег.</a:t>
            </a:r>
          </a:p>
          <a:p>
            <a:r>
              <a:rPr lang="ru-RU" sz="1400" dirty="0"/>
              <a:t>Следует ожидать появления новых сценариев атак на АСУ ТП и полевые устройства, а также неожиданных схем их монетизации.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3AAE17-63F2-40D3-993B-999554B41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617" y="1135394"/>
            <a:ext cx="24669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E2922-8E70-4C50-BD6F-6A8BC4B3E550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1165031" y="302286"/>
            <a:ext cx="10198100" cy="239449"/>
          </a:xfr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itchFamily="34" charset="0"/>
              </a:rPr>
              <a:t>Последствия атак – существенны!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FD043B-C27B-447F-948E-C4BECCD45B79}"/>
              </a:ext>
            </a:extLst>
          </p:cNvPr>
          <p:cNvSpPr/>
          <p:nvPr/>
        </p:nvSpPr>
        <p:spPr>
          <a:xfrm>
            <a:off x="568745" y="1922896"/>
            <a:ext cx="7894389" cy="46956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Прерывание производственного процесса</a:t>
            </a:r>
            <a:b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(срыв контрактов, простой оборудования и сотрудников, падение биржевой стоимости акций)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 из строя дорогостоящего оборудования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(экономический ущерб, репутация)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Угроза жизни и здоровью людей </a:t>
            </a:r>
            <a:b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заражение воды и воздуха, отключение систем жизнеобеспечения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Промышленный шпионаж </a:t>
            </a:r>
            <a:b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(раскрытие коммерческой тайны,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know-how,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кража персональных данных)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Шантаж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(вирус-шифровальщик)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D1BBC6-9DF5-42DE-9537-CB58C896B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572" y="1982968"/>
            <a:ext cx="3731176" cy="19668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19F60E-5C85-496F-8F0E-CB9B72811C34}"/>
              </a:ext>
            </a:extLst>
          </p:cNvPr>
          <p:cNvSpPr txBox="1"/>
          <p:nvPr/>
        </p:nvSpPr>
        <p:spPr>
          <a:xfrm>
            <a:off x="8850608" y="4199374"/>
            <a:ext cx="3008965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Конфиденциальность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Целостность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Доступность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5F5350-B484-4532-A183-E5A1153660DD}"/>
              </a:ext>
            </a:extLst>
          </p:cNvPr>
          <p:cNvSpPr/>
          <p:nvPr/>
        </p:nvSpPr>
        <p:spPr>
          <a:xfrm>
            <a:off x="406923" y="1054699"/>
            <a:ext cx="11378153" cy="7704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spcBef>
                <a:spcPts val="12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Системы, управляющие физическими объектами и процессами, несут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риски, чем системы сферы финансов и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81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7377" y="243818"/>
            <a:ext cx="10586002" cy="507440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Уязвимостей больше, поверхность атаки шире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322360"/>
            <a:ext cx="8776355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285750" fontAlgn="ctr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Ключевым для успеха большинства атак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установление канала взаимодействия с системой-«жертвой»</a:t>
            </a:r>
          </a:p>
          <a:p>
            <a:pPr marL="800100" lvl="1" indent="-285750" font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Уязвимость «нулевого дня»</a:t>
            </a:r>
          </a:p>
          <a:p>
            <a:pPr marL="800100" lvl="1" indent="-285750" font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 распространения атаки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скорость распространения защиты</a:t>
            </a:r>
          </a:p>
          <a:p>
            <a:pPr marL="800100" lvl="1" indent="-285750" font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Вектор атаки смещается на человеческий фактор</a:t>
            </a:r>
          </a:p>
          <a:p>
            <a:pPr marL="800100" lvl="1" indent="-285750" fontAlgn="ctr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Двунаправленность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важна уже на самом раннем этапе  -  при рекогносцировке цели. Многие техники для захвата систем также реализуются на основе двустороннего взаимодействия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(RAT, phishing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т.д.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285750" fontAlgn="ctr">
              <a:buFont typeface="Arial" panose="020B0604020202020204" pitchFamily="34" charset="0"/>
              <a:buChar char="•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285750" fontAlgn="ctr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Общедоступность средств атаки</a:t>
            </a:r>
          </a:p>
          <a:p>
            <a:pPr marL="628650" indent="-285750" fontAlgn="ctr">
              <a:buFont typeface="Wingdings" panose="05000000000000000000" pitchFamily="2" charset="2"/>
              <a:buChar char="q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285750" fontAlgn="ctr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Зарубежный опыт с некоторой задержкой транслируется в российские реалии</a:t>
            </a:r>
          </a:p>
          <a:p>
            <a:pPr marL="800100" lvl="1" indent="-285750" font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Регуляторы энергетического и транспортного секторов уже включили в свои документы применение продуктов класса диод</a:t>
            </a:r>
          </a:p>
          <a:p>
            <a:pPr marL="800100" lvl="1" indent="-285750" fontAlgn="ctr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font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При применении устройств класса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Diode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font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285750" font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Осуществить многие виды атак становится физически невозможным</a:t>
            </a:r>
          </a:p>
          <a:p>
            <a:pPr marL="800100" lvl="1" indent="-285750" font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Вектор атаки смещается на физический периметр</a:t>
            </a:r>
          </a:p>
          <a:p>
            <a:pPr marL="800100" lvl="1" indent="-285750" fontAlgn="ctr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ряда отраслей в явном виде регламентируется их применение для разделения зон безопасности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A5E440-CE46-4A8E-B181-C8C38ADF0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860" y="1413563"/>
            <a:ext cx="2986047" cy="14192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52" name="Picture 4" descr="Картинки по запросу &quot;кибератака на промышленные объекты&quot;">
            <a:extLst>
              <a:ext uri="{FF2B5EF4-FFF2-40B4-BE49-F238E27FC236}">
                <a16:creationId xmlns:a16="http://schemas.microsoft.com/office/drawing/2014/main" id="{E3018FEE-F2A4-4BB1-BDCD-AAE54AC5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16" y="3495092"/>
            <a:ext cx="3395227" cy="226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509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D2930FF-79B2-4527-9122-492D7E51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AutoShape 2" descr="https://image.flaticon.com/icons/svg/3132/3132053.svg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" name="Заголовок 3"/>
          <p:cNvSpPr txBox="1">
            <a:spLocks/>
          </p:cNvSpPr>
          <p:nvPr/>
        </p:nvSpPr>
        <p:spPr>
          <a:xfrm>
            <a:off x="1068754" y="220255"/>
            <a:ext cx="9045630" cy="489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Зарубежная нормативная база, регулирующая использование однонаправленных устройств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0A2AA6-7FD8-460D-88B0-FFF1596BB05E}"/>
              </a:ext>
            </a:extLst>
          </p:cNvPr>
          <p:cNvSpPr/>
          <p:nvPr/>
        </p:nvSpPr>
        <p:spPr>
          <a:xfrm>
            <a:off x="569902" y="1860014"/>
            <a:ext cx="83406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lvl="0">
              <a:spcBef>
                <a:spcPts val="375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Международные стандарты</a:t>
            </a:r>
          </a:p>
          <a:p>
            <a:pPr marL="342900" marR="190500" lvl="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Группа стандартов по управлению ИБ в системах промышленной автоматизации ANSI/ISA-62443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90500" lvl="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Документы института</a:t>
            </a: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SANS, </a:t>
            </a:r>
            <a:r>
              <a:rPr lang="ru-RU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 частности</a:t>
            </a: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Tactical Data Diodes in Industrial Automation and Control Systems (</a:t>
            </a:r>
            <a:r>
              <a:rPr lang="en-US" sz="2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https://www.sans.org/reading-room/whitepapers/firewalls/tactical-data-diodes-industrial-automation-control-systems-36057</a:t>
            </a: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90500" lvl="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Стандарт</a:t>
            </a: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API Standard 1164. Pipeline SCADA Security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22AF26-CD5A-4320-AF90-E63976728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111" y="2223952"/>
            <a:ext cx="2062264" cy="115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0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D2930FF-79B2-4527-9122-492D7E51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AutoShape 2" descr="https://image.flaticon.com/icons/svg/3132/3132053.svg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" name="Заголовок 3"/>
          <p:cNvSpPr txBox="1">
            <a:spLocks/>
          </p:cNvSpPr>
          <p:nvPr/>
        </p:nvSpPr>
        <p:spPr>
          <a:xfrm>
            <a:off x="1068754" y="220255"/>
            <a:ext cx="9045630" cy="489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Зарубежная нормативная база, регулирующая использование однонаправленных устройств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0A2AA6-7FD8-460D-88B0-FFF1596BB05E}"/>
              </a:ext>
            </a:extLst>
          </p:cNvPr>
          <p:cNvSpPr/>
          <p:nvPr/>
        </p:nvSpPr>
        <p:spPr>
          <a:xfrm>
            <a:off x="258618" y="1037301"/>
            <a:ext cx="948849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lvl="0">
              <a:spcBef>
                <a:spcPts val="375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США</a:t>
            </a:r>
          </a:p>
          <a:p>
            <a:pPr marL="342900" marR="190500" lvl="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NIST SP800-82. Guide to Industrial Control Systems (ICS) Security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»-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NIST 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рекомендует использовать диоды как неотъемлемую часть защиты периметра и границ сети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6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https://nvlpubs.nist.gov/nistpubs/SpecialPublications/NIST.SP.800-82r2.pdf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ru-RU" sz="16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9050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Документы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NERC. NERC 1300 CIP-002 R3 Routable Protocols and Data Diode Devices (</a:t>
            </a:r>
            <a:r>
              <a:rPr lang="en-US" sz="16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http://www.nerc.com/page.php?cid=3|22|354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ru-RU" sz="16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9050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Директива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NSA and CISA Recommend Immediate Actions to Reduce Exposure Across Operational Technologies and Control Systems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 (Агентство национальной безопасности и Агентство кибербезопасности и защиты инфраструктуры)</a:t>
            </a:r>
            <a:b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</a:br>
            <a:r>
              <a:rPr lang="ru-RU" sz="1050" dirty="0"/>
              <a:t>(</a:t>
            </a:r>
            <a:r>
              <a:rPr lang="en-US" sz="1600" dirty="0">
                <a:hlinkClick r:id="rId5"/>
              </a:rPr>
              <a:t>https://us-cert.cisa.gov/ncas/alerts/aa20-205a</a:t>
            </a:r>
            <a:r>
              <a:rPr lang="ru-RU" sz="1600" dirty="0"/>
              <a:t>)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9050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«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Improving industrial control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system cybersecurity with Defense-in-Depth strategies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» -  Документ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The Department of Homeland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Security (DHS)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  включил диоды и однонаправленные шлюзы в руководство «Совершенствование промышленной системы управления кибербезопасностью» (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hlinkClick r:id="rId6"/>
              </a:rPr>
              <a:t>https://us-cert.cisa.gov/sites/default/files/recommended_practices/NCCIC_ICS-CERT_Defense_in_Depth_2016_S508C.pdf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)</a:t>
            </a:r>
          </a:p>
          <a:p>
            <a:pPr marL="342900" marR="19050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«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Protecting drinking water utilities from cyber threats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» - Рекомендации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The Department of Energy 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DOE)</a:t>
            </a:r>
            <a:b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hlinkClick r:id="rId7"/>
              </a:rPr>
              <a:t>https://www.osti.gov/biblio/1372266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)</a:t>
            </a:r>
          </a:p>
          <a:p>
            <a:pPr marL="342900" marR="19050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«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Cybersecurity programs for nuclear facilities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»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 - 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Руководство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Nuclear Regulatory Commission (NRC)</a:t>
            </a:r>
            <a:b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hlinkClick r:id="rId8"/>
              </a:rPr>
              <a:t>https://www.nrc.gov/docs/ML1703/ML17031A020.pdf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9B23B3-5450-4303-93DD-D206E424BE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384" y="1112837"/>
            <a:ext cx="1818998" cy="95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82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D2930FF-79B2-4527-9122-492D7E51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AutoShape 2" descr="https://image.flaticon.com/icons/svg/3132/3132053.svg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" name="Заголовок 3"/>
          <p:cNvSpPr txBox="1">
            <a:spLocks/>
          </p:cNvSpPr>
          <p:nvPr/>
        </p:nvSpPr>
        <p:spPr>
          <a:xfrm>
            <a:off x="1068754" y="220255"/>
            <a:ext cx="9045630" cy="489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Зарубежная нормативная база, регулирующая использование однонаправленных устройств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0A2AA6-7FD8-460D-88B0-FFF1596BB05E}"/>
              </a:ext>
            </a:extLst>
          </p:cNvPr>
          <p:cNvSpPr/>
          <p:nvPr/>
        </p:nvSpPr>
        <p:spPr>
          <a:xfrm>
            <a:off x="258617" y="1018914"/>
            <a:ext cx="955659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lvl="0">
              <a:spcBef>
                <a:spcPts val="375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Франция</a:t>
            </a:r>
            <a:endParaRPr lang="en-US" sz="2400" b="1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90500" lvl="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sz="1600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Cybersecurity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Industrial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Control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Systems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» - Документ Национального агентства по безопасности информационных систем Франции («При подключении любой сети класса 3 (OT), такой как железнодорожные коммутационные системы, к сети более низкого класса или корпоративной сети (IT) допускаются к применению только однонаправленные шлюзы») (</a:t>
            </a:r>
            <a:r>
              <a:rPr lang="ru-RU" sz="16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https://www.ssi.gouv.fr/uploads/2014/01/industrial_security_WG_Classification_Method.pdf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 marR="190500" lvl="0">
              <a:spcBef>
                <a:spcPts val="375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Великобритания</a:t>
            </a:r>
          </a:p>
          <a:p>
            <a:pPr marL="342900" marR="19050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Rail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Cyber Security Guidance to Industry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» – Документ департамента транспорта Великобритании рекомендует диоды к использованию на железнодорожном транспорте 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(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https://assets.publishing.service.gov.uk/government/uploads/system/uploads/attachment_data/file/732888/rail-cyber-security-guidance-to-industry.pdf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 marR="190500">
              <a:spcBef>
                <a:spcPts val="375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1F497D"/>
                </a:solidFill>
                <a:latin typeface="Calibri" panose="020F0502020204030204" pitchFamily="34" charset="0"/>
              </a:rPr>
              <a:t>Германия</a:t>
            </a:r>
          </a:p>
          <a:p>
            <a:pPr marL="285750" marR="190500" indent="-285750">
              <a:spcBef>
                <a:spcPts val="375"/>
              </a:spcBef>
              <a:spcAft>
                <a:spcPts val="375"/>
              </a:spcAft>
              <a:buSzPct val="60000"/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«</a:t>
            </a:r>
            <a:r>
              <a:rPr lang="en-US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Industrie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 4.0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.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Security Guidelines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» - Документ немецкой ассоциации машиностроения (VDMA) рекомендует диоды данных для защиты критических сегментов сети (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hlinkClick r:id="rId5"/>
              </a:rPr>
              <a:t>https://www.vdmashop.de/refs/Leitf_I40_Security_En_LR_neu.pdf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)</a:t>
            </a:r>
          </a:p>
          <a:p>
            <a:pPr marL="285750" marR="190500" indent="-285750">
              <a:spcBef>
                <a:spcPts val="375"/>
              </a:spcBef>
              <a:spcAft>
                <a:spcPts val="375"/>
              </a:spcAft>
              <a:buSzPct val="60000"/>
              <a:buFont typeface="Calibri" panose="020F0502020204030204" pitchFamily="34" charset="0"/>
              <a:buChar char="•"/>
              <a:tabLst>
                <a:tab pos="457200" algn="l"/>
              </a:tabLst>
            </a:pP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«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IT Security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In </a:t>
            </a:r>
            <a:r>
              <a:rPr lang="en-US" sz="1600" dirty="0" err="1">
                <a:solidFill>
                  <a:srgbClr val="1F497D"/>
                </a:solidFill>
                <a:latin typeface="Calibri" panose="020F0502020204030204" pitchFamily="34" charset="0"/>
              </a:rPr>
              <a:t>Industrie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</a:rPr>
              <a:t> 4.0</a:t>
            </a: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  <a:t>» - документ Федерального министерство экономики… рекомендует диоды данных для защиты и изоляции «переходных» зон между критическим и сетями (OT) и ИТ-сетями </a:t>
            </a:r>
            <a:b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rgbClr val="1F497D"/>
                </a:solidFill>
                <a:latin typeface="Calibri" panose="020F0502020204030204" pitchFamily="34" charset="0"/>
                <a:hlinkClick r:id="rId6"/>
              </a:rPr>
              <a:t>(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hlinkClick r:id="rId6"/>
              </a:rPr>
              <a:t>https://www.plattform-i40.de/PI40/Redaktion/EN/Downloads/Publikation/guideline-it-security-i40-action-fields.pdf?__blob=publicationFile&amp;v=3</a:t>
            </a:r>
            <a:endParaRPr lang="ru-RU" sz="1600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179306-73F2-4E08-8CCD-B7D3E9FFB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8007" y="1142640"/>
            <a:ext cx="1413757" cy="9407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6C81ED-2579-4BC0-B41A-FC10817A9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8007" y="2945545"/>
            <a:ext cx="1413757" cy="706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38213E-F957-40DE-990C-96E1BA5C08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8007" y="4611813"/>
            <a:ext cx="1413757" cy="8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7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D2930FF-79B2-4527-9122-492D7E51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AutoShape 2" descr="https://image.flaticon.com/icons/svg/3132/3132053.svg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" name="Заголовок 3"/>
          <p:cNvSpPr txBox="1">
            <a:spLocks/>
          </p:cNvSpPr>
          <p:nvPr/>
        </p:nvSpPr>
        <p:spPr>
          <a:xfrm>
            <a:off x="1068754" y="220255"/>
            <a:ext cx="9045630" cy="489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Зарубежная нормативная база, регулирующая использование однонаправленных устройств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0A2AA6-7FD8-460D-88B0-FFF1596BB05E}"/>
              </a:ext>
            </a:extLst>
          </p:cNvPr>
          <p:cNvSpPr/>
          <p:nvPr/>
        </p:nvSpPr>
        <p:spPr>
          <a:xfrm>
            <a:off x="489445" y="1524752"/>
            <a:ext cx="9045629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lvl="0">
              <a:spcBef>
                <a:spcPts val="375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Сингапур</a:t>
            </a:r>
            <a:endParaRPr lang="en-US" sz="2800" b="1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90500" lvl="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ru-RU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Cybersecurity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Industrial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Control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Systems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» - 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Singapore Cybersecurity Agency (CSA) 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рекомендует использовать диоды данных и однонаправленные шлюзы в своих инструкциях для 11 секторов критической информационной инфраструктуры (CII) в целях повышения уровня их сетевой безопасности</a:t>
            </a:r>
            <a:b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https://www.csa.gov.sg/news/press-releases/press-statement-on-the-government-lifting-the-pause-on-new-ict-systems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 marL="342900" marR="190500" lvl="0" indent="-342900">
              <a:spcBef>
                <a:spcPts val="375"/>
              </a:spcBef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Annex Technology Roadmap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–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Cybersecurity </a:t>
            </a:r>
            <a:r>
              <a:rPr lang="en-US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Infocomm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Media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Development Authority (IMDA)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рекомендует использовать диоды данных на границе </a:t>
            </a:r>
            <a:r>
              <a:rPr lang="ru-RU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киберфизических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систем на таких объектах, как атомные электростанции, производство электроэнергии/распределение электроэнергии, добыча нефти и газа, водоснабжение/сточные воды и производство</a:t>
            </a:r>
            <a:b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https://www.imda.gov.sg/-/media/Imda/Files/Industry-Development/Infrastructure/Technology/Technology-Roadmap/WG3-Cyber-Security-Executive-Summary.pdf</a:t>
            </a:r>
            <a:r>
              <a:rPr lang="ru-RU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8A9AE6-82F6-439B-99B2-C4932D942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3385" y="1649171"/>
            <a:ext cx="1673269" cy="11134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07677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329" y="503651"/>
            <a:ext cx="10552054" cy="1325563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МИФ3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«Диоды» сложны в настройке и при внедрении, требуют постоянного обслуживания и сопровождения 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560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216" y="239449"/>
            <a:ext cx="9725836" cy="50744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«Диод» - это устройство, практически не требующее настроек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FD043B-C27B-447F-948E-C4BECCD45B79}"/>
              </a:ext>
            </a:extLst>
          </p:cNvPr>
          <p:cNvSpPr/>
          <p:nvPr/>
        </p:nvSpPr>
        <p:spPr>
          <a:xfrm>
            <a:off x="442075" y="1156010"/>
            <a:ext cx="7855620" cy="54625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InfoDiode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достаточно подключить к коммутатору и настроить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mirroring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трафика стандартными средствами коммутатора</a:t>
            </a: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endParaRPr lang="ru-RU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InfoDiode</a:t>
            </a:r>
          </a:p>
          <a:p>
            <a:pPr marL="1371600" lvl="2" indent="-4572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Приходит из </a:t>
            </a:r>
            <a:r>
              <a:rPr lang="ru-RU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стейджинга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готовый, с установленным ПО</a:t>
            </a:r>
          </a:p>
          <a:p>
            <a:pPr marL="1371600" lvl="2" indent="-4572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Plug&amp;Play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инструкции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как с домашним роутером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spcBef>
                <a:spcPts val="1200"/>
              </a:spcBef>
              <a:buFont typeface="+mj-lt"/>
              <a:buAutoNum type="arabicPeriod"/>
              <a:defRPr/>
            </a:pPr>
            <a:endParaRPr lang="ru-RU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205FE7-463E-4A07-A304-1356052966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68779" y="5166297"/>
            <a:ext cx="5127089" cy="16625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71E288-1CE7-4C10-AFFE-119163D572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7530" y="1677704"/>
            <a:ext cx="4044470" cy="235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36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216" y="239449"/>
            <a:ext cx="9725836" cy="50744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«Диод» - это устройство, практически не требующее настроек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E908AC-CA7B-4C68-8099-5970CE8AF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99" y="1073513"/>
            <a:ext cx="6960387" cy="40407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E5897F-9E51-42B6-AA90-2572E1B3C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986" y="3429000"/>
            <a:ext cx="6542783" cy="3189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59EA76-FF28-4E2D-89FF-8FDDF73DE706}"/>
              </a:ext>
            </a:extLst>
          </p:cNvPr>
          <p:cNvSpPr txBox="1"/>
          <p:nvPr/>
        </p:nvSpPr>
        <p:spPr>
          <a:xfrm>
            <a:off x="7529208" y="1810722"/>
            <a:ext cx="441409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Web-</a:t>
            </a:r>
            <a:r>
              <a:rPr lang="ru-RU" sz="2800" dirty="0"/>
              <a:t>консоль АПК </a:t>
            </a:r>
            <a:r>
              <a:rPr lang="en-US" sz="2800" dirty="0"/>
              <a:t>InfoDiode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25593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216" y="239449"/>
            <a:ext cx="9725836" cy="50744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Современное предприятие уже давно не изолированный сегмент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FD043B-C27B-447F-948E-C4BECCD45B79}"/>
              </a:ext>
            </a:extLst>
          </p:cNvPr>
          <p:cNvSpPr/>
          <p:nvPr/>
        </p:nvSpPr>
        <p:spPr>
          <a:xfrm>
            <a:off x="442074" y="1156010"/>
            <a:ext cx="9563164" cy="54625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Типовое предприятие может иметь до 500 связей с внешними контрагентами, партнерами, </a:t>
            </a:r>
            <a:r>
              <a:rPr lang="ru-RU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вендорами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организациями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Облачные решения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ПО, ИТ-поддержка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архивирования данных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Отопление, вентиляция, кондиционирование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(HVAC)</a:t>
            </a:r>
            <a:endParaRPr lang="ru-RU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безопасности (как информационной, так и общей)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Диспетчерские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поставщиков и подрядчиков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 рамках сети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ICS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(АСУ ТП), как правило, «унаследовано»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создавалось без учета ИБ, ряд промышленных протоколов не предполагают аутентификацию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endParaRPr lang="ru-RU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424" y="1619499"/>
            <a:ext cx="2484120" cy="24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90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Стриминг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рабочего стола из защищенного сегмента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4385B4-F391-48E1-A6BF-4D0BD230F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21" y="1075846"/>
            <a:ext cx="10265437" cy="554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15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Прикладные варианты использования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АПК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InfoDiode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4000" y="1122403"/>
            <a:ext cx="10099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Вариант 1. Экспорт данных </a:t>
            </a:r>
          </a:p>
          <a:p>
            <a:r>
              <a:rPr lang="ru-RU" dirty="0"/>
              <a:t>В данном сценарий обеспечивается гарантия целостности передаваемых данных.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Экспорт данных для ситуационных центров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Реплика ВМ, баз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Передача разработанных дистрибутивов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Трансляция видео</a:t>
            </a:r>
          </a:p>
          <a:p>
            <a:r>
              <a:rPr lang="ru-RU" dirty="0"/>
              <a:t>и т.п.</a:t>
            </a:r>
          </a:p>
        </p:txBody>
      </p:sp>
      <p:pic>
        <p:nvPicPr>
          <p:cNvPr id="6" name="Picture 2" descr="1С:Предприятие 8. Клиентская лицензия на 1 рабочее место. Электронная  постав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367" y="1996423"/>
            <a:ext cx="1179194" cy="117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Создание ситуационных центр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57" y="3331538"/>
            <a:ext cx="1727045" cy="111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38" y="4644198"/>
            <a:ext cx="1700892" cy="11088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8B1C94-4E5E-4C91-B10D-4C570609C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35" y="2341949"/>
            <a:ext cx="7833784" cy="45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7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799" y="3922101"/>
            <a:ext cx="2143125" cy="2143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Прикладные варианты использования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АПК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InfoDiode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3520" y="1129437"/>
            <a:ext cx="10099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Вариант 2. Импорт данных</a:t>
            </a:r>
          </a:p>
          <a:p>
            <a:r>
              <a:rPr lang="ru-RU" dirty="0"/>
              <a:t>В данном сценарии обеспечивается гарантия конфиденциальности защищаемых данных.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Загрузка обновлений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Хранение </a:t>
            </a:r>
            <a:r>
              <a:rPr lang="ru-RU" dirty="0" err="1"/>
              <a:t>бэкапов</a:t>
            </a:r>
            <a:r>
              <a:rPr lang="ru-RU" dirty="0"/>
              <a:t> и т.п.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910" y="2001011"/>
            <a:ext cx="1825779" cy="21210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19C0F8-5AEA-4C03-9ABC-47B166DAE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76" y="2329766"/>
            <a:ext cx="7854917" cy="452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49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216" y="239449"/>
            <a:ext cx="9725836" cy="50744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чем заключается поддержка и сопровождение «диодов»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FD043B-C27B-447F-948E-C4BECCD45B79}"/>
              </a:ext>
            </a:extLst>
          </p:cNvPr>
          <p:cNvSpPr/>
          <p:nvPr/>
        </p:nvSpPr>
        <p:spPr>
          <a:xfrm>
            <a:off x="442075" y="1156010"/>
            <a:ext cx="8332274" cy="54625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InfoDiode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замена в случае выхода из строя</a:t>
            </a: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InfoDiode</a:t>
            </a:r>
          </a:p>
          <a:p>
            <a:pPr marL="1371600" lvl="2" indent="-4572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Периодические обновления прошивок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необязательно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компонентов в случае выхода из строя</a:t>
            </a:r>
          </a:p>
          <a:p>
            <a:pPr marL="1371600" lvl="2" indent="-4572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каналов передачи в интерфейсе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</a:t>
            </a:r>
          </a:p>
          <a:p>
            <a:pPr marL="1371600" lvl="2" indent="-4572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состояния по «модели здоровья» и контроль передачи данных</a:t>
            </a:r>
          </a:p>
        </p:txBody>
      </p:sp>
      <p:pic>
        <p:nvPicPr>
          <p:cNvPr id="2050" name="Picture 2" descr="Удаленное решение проблем">
            <a:extLst>
              <a:ext uri="{FF2B5EF4-FFF2-40B4-BE49-F238E27FC236}">
                <a16:creationId xmlns:a16="http://schemas.microsoft.com/office/drawing/2014/main" id="{4052AA8D-FB10-4DF4-95C3-A9C82B27D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523" y="1010096"/>
            <a:ext cx="3160401" cy="316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42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329" y="503651"/>
            <a:ext cx="10552054" cy="1325563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МИФ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«Диоды» можно использовать только для организации однонаправленного взаимодействия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584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«Диоды» могут применяться в комплексных решениях, когда по одному контуру выполняется выгрузка данных, по второму - загрузка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12537" y="1285599"/>
            <a:ext cx="416921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Либо изолированные, либо синхронизированные контуры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Даже в случае </a:t>
            </a:r>
            <a:r>
              <a:rPr lang="en-US" sz="2000" dirty="0"/>
              <a:t>TCP</a:t>
            </a:r>
            <a:r>
              <a:rPr lang="ru-RU" sz="2000" dirty="0"/>
              <a:t>/</a:t>
            </a:r>
            <a:r>
              <a:rPr lang="en-US" sz="2000" dirty="0"/>
              <a:t>IP </a:t>
            </a:r>
            <a:r>
              <a:rPr lang="ru-RU" sz="2000" dirty="0"/>
              <a:t>контура через диод злоумышленнику</a:t>
            </a:r>
            <a:r>
              <a:rPr lang="en-US" sz="2000" dirty="0"/>
              <a:t> </a:t>
            </a:r>
            <a:r>
              <a:rPr lang="ru-RU" sz="2000" dirty="0"/>
              <a:t>в случае атаки тяжело изменить конфигурацию устройства и «открыть себе бэкдор»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IPSec </a:t>
            </a:r>
            <a:r>
              <a:rPr lang="ru-RU" sz="2000" dirty="0"/>
              <a:t>решения </a:t>
            </a:r>
            <a:r>
              <a:rPr lang="en-US" sz="2000" dirty="0"/>
              <a:t>over UDP - </a:t>
            </a:r>
            <a:r>
              <a:rPr lang="en-US" sz="2000" dirty="0">
                <a:hlinkClick r:id="rId2"/>
              </a:rPr>
              <a:t>https://tools.ietf.org/html/rfc3948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01926D-DC25-431F-819C-8C7C15228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50" y="1285599"/>
            <a:ext cx="7309687" cy="52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09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329" y="503651"/>
            <a:ext cx="10552054" cy="1325563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МИФ5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«Диоды» не имеют обратной связи, данные могут быть утеряны случайно, и мы об этом не узнаем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9411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216" y="239449"/>
            <a:ext cx="9725836" cy="50744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Правильнее говорить не о свойствах однонаправленной передачи, а о вероятности потери данных, а также о компенсирующих мерах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FD043B-C27B-447F-948E-C4BECCD45B79}"/>
              </a:ext>
            </a:extLst>
          </p:cNvPr>
          <p:cNvSpPr/>
          <p:nvPr/>
        </p:nvSpPr>
        <p:spPr>
          <a:xfrm>
            <a:off x="157466" y="1156010"/>
            <a:ext cx="10173308" cy="54625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Вероятность передать данные всегда меньше 100%, физические среды, в том числе, могут приводить к потере данных</a:t>
            </a: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«Диоды» предполагают компенсирующие воздействия от потерь, характерных для однонаправленных протоколов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UDP)</a:t>
            </a:r>
            <a:endParaRPr lang="ru-RU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endParaRPr lang="ru-RU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8A044B-FEC7-4093-B0C0-19A4967A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412" y="2847212"/>
            <a:ext cx="8428803" cy="3894057"/>
          </a:xfrm>
          <a:prstGeom prst="rect">
            <a:avLst/>
          </a:prstGeom>
        </p:spPr>
      </p:pic>
      <p:pic>
        <p:nvPicPr>
          <p:cNvPr id="3074" name="Picture 2" descr="Гарантии">
            <a:extLst>
              <a:ext uri="{FF2B5EF4-FFF2-40B4-BE49-F238E27FC236}">
                <a16:creationId xmlns:a16="http://schemas.microsoft.com/office/drawing/2014/main" id="{A93B6448-773F-42AE-A9B2-D9D21F04D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08" y="2847212"/>
            <a:ext cx="2555132" cy="25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68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216" y="239449"/>
            <a:ext cx="9725836" cy="50744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Состояние передачи можно и нужно контролировать на любом устройстве, тем более на границе сегмента КИИ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FD043B-C27B-447F-948E-C4BECCD45B79}"/>
              </a:ext>
            </a:extLst>
          </p:cNvPr>
          <p:cNvSpPr/>
          <p:nvPr/>
        </p:nvSpPr>
        <p:spPr>
          <a:xfrm>
            <a:off x="157466" y="1156010"/>
            <a:ext cx="10932066" cy="54625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«диоде» реализована интеграция с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DLP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предусмотрена «модель здоровья», подготовлены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OID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мониторинга средствами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Zabbix</a:t>
            </a:r>
            <a:endParaRPr lang="ru-RU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1DF81C-97D6-4DEF-8CA3-E98B1E3F6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38" y="2003899"/>
            <a:ext cx="11412541" cy="399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92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784" y="321089"/>
            <a:ext cx="10214042" cy="1325563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МИФ6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«Диоды» передают только один тип трафика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02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9643918" cy="132556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 МИФОВ о «диодах данных»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08659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57266" y="171516"/>
            <a:ext cx="9725836" cy="50744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Следует рассматривать разные логические потоки.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«Диод» может поддерживать несколько логических потоков</a:t>
            </a: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>
          <a:xfrm>
            <a:off x="141192" y="239449"/>
            <a:ext cx="46165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74DADE-7B6F-40E1-A880-3D429A4F8C1B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2484" y="1025037"/>
            <a:ext cx="9819923" cy="552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400"/>
              </a:spcAft>
              <a:buClr>
                <a:srgbClr val="0F387E"/>
              </a:buClr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400"/>
              </a:spcAft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400"/>
              </a:spcAft>
              <a:buFont typeface="Arial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ctr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Виды трафика</a:t>
            </a:r>
          </a:p>
          <a:p>
            <a:pPr eaLnBrk="1" fontAlgn="ctr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UDP -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900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Mbps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Syslog, VoIP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SNMP trap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 др.)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FTP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FTPS, CIFS, SMTP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SFTP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Приоритезация передачи данных и потоков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Configuration/system backup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Репликация виртуальных машин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Репликация баз данных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Передача журналов транзакций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Интеграции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Syslog/SIEM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интеграция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NTP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синхронизация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Интеграция с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файла мета-информации для его анализа средствами DLP (чтение)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Syslog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аудит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SNMP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v2c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v3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syslog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021" y="1343272"/>
            <a:ext cx="4588684" cy="254533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05921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783" y="321089"/>
            <a:ext cx="10532599" cy="1325563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МИФ7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можно настроить так же, как и «диоды»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0894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Политика нулевого доверия может быть эффективно построена именно на «диодах»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32</a:t>
            </a:fld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54681049"/>
              </p:ext>
            </p:extLst>
          </p:nvPr>
        </p:nvGraphicFramePr>
        <p:xfrm>
          <a:off x="141192" y="1099226"/>
          <a:ext cx="11629276" cy="5437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3015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234" y="321089"/>
            <a:ext cx="10878766" cy="1325563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МИФ8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«Диоды» прежде всего ориентированы на передачу файлов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065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6" y="259399"/>
            <a:ext cx="9725836" cy="507440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Промышленные протоколы через «диод» - уже реальность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4098" name="Picture 2" descr="OPC-серверы Kepware - технология OPC-server - скачать бесплатно">
            <a:extLst>
              <a:ext uri="{FF2B5EF4-FFF2-40B4-BE49-F238E27FC236}">
                <a16:creationId xmlns:a16="http://schemas.microsoft.com/office/drawing/2014/main" id="{198BA4A8-750D-4127-9635-E452506BE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00" y="1448788"/>
            <a:ext cx="2166044" cy="50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PC-серверы Kepware - технология OPC-server - скачать бесплатно">
            <a:extLst>
              <a:ext uri="{FF2B5EF4-FFF2-40B4-BE49-F238E27FC236}">
                <a16:creationId xmlns:a16="http://schemas.microsoft.com/office/drawing/2014/main" id="{8313201C-13DC-4FDD-8149-BEB9AD583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91" y="1559822"/>
            <a:ext cx="2166044" cy="50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к выбрать ноутбук до 30 тысяч рублей: какие характеристики важны и на  какие модели обратить внимание">
            <a:extLst>
              <a:ext uri="{FF2B5EF4-FFF2-40B4-BE49-F238E27FC236}">
                <a16:creationId xmlns:a16="http://schemas.microsoft.com/office/drawing/2014/main" id="{0D3AEDF4-D9EB-4BAD-A1C5-F8ACE7F1D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942" y="1369761"/>
            <a:ext cx="1036912" cy="8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7A1528-CC92-4B3B-B48B-FF299BA0F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56" y="2321032"/>
            <a:ext cx="2166044" cy="23714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06EDB9-DC81-4FCA-89C1-DB54AD87E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56" y="4643836"/>
            <a:ext cx="2166045" cy="1762842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B6ECF09-C5E0-4239-B0F1-C0B284C7B75D}"/>
              </a:ext>
            </a:extLst>
          </p:cNvPr>
          <p:cNvCxnSpPr>
            <a:cxnSpLocks/>
          </p:cNvCxnSpPr>
          <p:nvPr/>
        </p:nvCxnSpPr>
        <p:spPr>
          <a:xfrm>
            <a:off x="3988340" y="2141808"/>
            <a:ext cx="816372" cy="9935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B45539E-07DD-4C65-AD82-450ED4D98C5C}"/>
              </a:ext>
            </a:extLst>
          </p:cNvPr>
          <p:cNvCxnSpPr>
            <a:cxnSpLocks/>
            <a:stCxn id="4" idx="3"/>
            <a:endCxn id="7" idx="2"/>
          </p:cNvCxnSpPr>
          <p:nvPr/>
        </p:nvCxnSpPr>
        <p:spPr>
          <a:xfrm flipV="1">
            <a:off x="6452032" y="2067262"/>
            <a:ext cx="1658081" cy="12161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Как выбрать ноутбук до 30 тысяч рублей: какие характеристики важны и на  какие модели обратить внимание">
            <a:extLst>
              <a:ext uri="{FF2B5EF4-FFF2-40B4-BE49-F238E27FC236}">
                <a16:creationId xmlns:a16="http://schemas.microsoft.com/office/drawing/2014/main" id="{548B4E12-2608-4613-9332-E506B5A6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398" y="3331971"/>
            <a:ext cx="973381" cy="83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Как выбрать ноутбук до 30 тысяч рублей: какие характеристики важны и на  какие модели обратить внимание">
            <a:extLst>
              <a:ext uri="{FF2B5EF4-FFF2-40B4-BE49-F238E27FC236}">
                <a16:creationId xmlns:a16="http://schemas.microsoft.com/office/drawing/2014/main" id="{1A4F990B-B969-4111-9E1F-D349CE48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837" y="2294449"/>
            <a:ext cx="1036912" cy="8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Оборудование диспетчерских центров: проектирование и создание – организация  центров диспетчерского управления от Polymedia">
            <a:extLst>
              <a:ext uri="{FF2B5EF4-FFF2-40B4-BE49-F238E27FC236}">
                <a16:creationId xmlns:a16="http://schemas.microsoft.com/office/drawing/2014/main" id="{A2C59E4A-417B-4245-90F7-C38C7DBFF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653" y="3845591"/>
            <a:ext cx="2342472" cy="140548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C0E6009-94A6-46E5-9CA5-AD9234F19489}"/>
              </a:ext>
            </a:extLst>
          </p:cNvPr>
          <p:cNvCxnSpPr>
            <a:cxnSpLocks/>
          </p:cNvCxnSpPr>
          <p:nvPr/>
        </p:nvCxnSpPr>
        <p:spPr>
          <a:xfrm>
            <a:off x="9090723" y="2067262"/>
            <a:ext cx="1006588" cy="953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1CADA603-5D8C-46FB-92B9-810F84BE247C}"/>
              </a:ext>
            </a:extLst>
          </p:cNvPr>
          <p:cNvCxnSpPr>
            <a:cxnSpLocks/>
          </p:cNvCxnSpPr>
          <p:nvPr/>
        </p:nvCxnSpPr>
        <p:spPr>
          <a:xfrm>
            <a:off x="8910214" y="2141808"/>
            <a:ext cx="1594623" cy="792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4308D492-6B1D-4F43-8713-B76F642750E2}"/>
              </a:ext>
            </a:extLst>
          </p:cNvPr>
          <p:cNvCxnSpPr>
            <a:cxnSpLocks/>
          </p:cNvCxnSpPr>
          <p:nvPr/>
        </p:nvCxnSpPr>
        <p:spPr>
          <a:xfrm>
            <a:off x="8614084" y="2162656"/>
            <a:ext cx="370229" cy="15305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60D3CF80-12E3-4CF1-9812-187147E274CA}"/>
              </a:ext>
            </a:extLst>
          </p:cNvPr>
          <p:cNvCxnSpPr>
            <a:cxnSpLocks/>
          </p:cNvCxnSpPr>
          <p:nvPr/>
        </p:nvCxnSpPr>
        <p:spPr>
          <a:xfrm>
            <a:off x="8737353" y="2162656"/>
            <a:ext cx="1850767" cy="15305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44024497-190B-46AB-994A-8BF6D2F9BEED}"/>
              </a:ext>
            </a:extLst>
          </p:cNvPr>
          <p:cNvCxnSpPr>
            <a:cxnSpLocks/>
          </p:cNvCxnSpPr>
          <p:nvPr/>
        </p:nvCxnSpPr>
        <p:spPr>
          <a:xfrm flipH="1">
            <a:off x="5606213" y="1138136"/>
            <a:ext cx="45718" cy="55618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5" name="Picture 8" descr="Офисы продаж - Цены, где купить, продажа - Псков, Великие Луки, Смоленск,  Калуга - 8-800-5555-004 - Центр кровельных и фасадных систем">
            <a:extLst>
              <a:ext uri="{FF2B5EF4-FFF2-40B4-BE49-F238E27FC236}">
                <a16:creationId xmlns:a16="http://schemas.microsoft.com/office/drawing/2014/main" id="{30BC5B06-0C14-467C-99A2-BFDD9B2D0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01" y="1068745"/>
            <a:ext cx="1045271" cy="104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9722D81-5AB2-417C-A502-0C5CC60DB54A}"/>
              </a:ext>
            </a:extLst>
          </p:cNvPr>
          <p:cNvSpPr/>
          <p:nvPr/>
        </p:nvSpPr>
        <p:spPr>
          <a:xfrm>
            <a:off x="-1" y="5326670"/>
            <a:ext cx="5393017" cy="153133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ДОВЕРЕННЫЙ СЕГМЕНТ</a:t>
            </a:r>
          </a:p>
          <a:p>
            <a:pPr algn="ctr"/>
            <a:r>
              <a:rPr lang="ru-RU" sz="2800" dirty="0"/>
              <a:t>Управление оборудованием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316771D-79A7-40E1-86C2-6D6C886BE8E3}"/>
              </a:ext>
            </a:extLst>
          </p:cNvPr>
          <p:cNvSpPr/>
          <p:nvPr/>
        </p:nvSpPr>
        <p:spPr>
          <a:xfrm>
            <a:off x="5836596" y="5326670"/>
            <a:ext cx="6355403" cy="15305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НЕДОВЕРЕННЫЙ СЕГМЕНТ</a:t>
            </a:r>
          </a:p>
          <a:p>
            <a:pPr algn="ctr"/>
            <a:r>
              <a:rPr lang="ru-RU" sz="2800" dirty="0"/>
              <a:t>Ситуационные центры, диспетчерские, подрядчики, </a:t>
            </a:r>
            <a:r>
              <a:rPr lang="en-US" sz="2800" dirty="0"/>
              <a:t>SOC</a:t>
            </a:r>
            <a:r>
              <a:rPr lang="ru-RU" sz="2800" dirty="0"/>
              <a:t>, </a:t>
            </a:r>
            <a:r>
              <a:rPr lang="en-US" sz="2800" dirty="0"/>
              <a:t>NOC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EB253D-3F4B-41E8-B921-685AF249F6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6112" y="2948129"/>
            <a:ext cx="1645920" cy="6705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B64610F-11C0-4FED-BA4C-EE49F2A498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5006" y="4282916"/>
            <a:ext cx="777198" cy="966584"/>
          </a:xfrm>
          <a:prstGeom prst="rect">
            <a:avLst/>
          </a:prstGeom>
        </p:spPr>
      </p:pic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B2F0BA2A-B78B-4442-B0D4-75E0E63AFF6A}"/>
              </a:ext>
            </a:extLst>
          </p:cNvPr>
          <p:cNvCxnSpPr>
            <a:cxnSpLocks/>
          </p:cNvCxnSpPr>
          <p:nvPr/>
        </p:nvCxnSpPr>
        <p:spPr>
          <a:xfrm flipV="1">
            <a:off x="3712204" y="3429000"/>
            <a:ext cx="1037964" cy="10721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272690B-9F7B-40FB-AE9B-40C249FF6B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1641" y="2623319"/>
            <a:ext cx="1569862" cy="1117385"/>
          </a:xfrm>
          <a:prstGeom prst="rect">
            <a:avLst/>
          </a:prstGeom>
        </p:spPr>
      </p:pic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15C5F0AF-9144-4E5E-8DD6-F772E5AFFE0A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3988340" y="3283409"/>
            <a:ext cx="81777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5068889-1185-43C6-BEAA-7693051A28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0441" y="4165153"/>
            <a:ext cx="982980" cy="731520"/>
          </a:xfrm>
          <a:prstGeom prst="rect">
            <a:avLst/>
          </a:prstGeom>
        </p:spPr>
      </p:pic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51CBC2D3-A06A-4CB5-BAA9-89361D2822E3}"/>
              </a:ext>
            </a:extLst>
          </p:cNvPr>
          <p:cNvCxnSpPr>
            <a:cxnSpLocks/>
          </p:cNvCxnSpPr>
          <p:nvPr/>
        </p:nvCxnSpPr>
        <p:spPr>
          <a:xfrm>
            <a:off x="3712204" y="4515868"/>
            <a:ext cx="128781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D269EE0C-A3AF-48FE-BBE8-35EADF1F7B6B}"/>
              </a:ext>
            </a:extLst>
          </p:cNvPr>
          <p:cNvCxnSpPr>
            <a:cxnSpLocks/>
          </p:cNvCxnSpPr>
          <p:nvPr/>
        </p:nvCxnSpPr>
        <p:spPr>
          <a:xfrm>
            <a:off x="6225003" y="4501110"/>
            <a:ext cx="165808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246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622" y="239449"/>
            <a:ext cx="10822156" cy="507440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Новые устройства АМТ-ГРУП – «пилот» на стенде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12" name="Picture 2" descr="ÐÐ°ÑÑÐ¸Ð½ÐºÐ¸ Ð¿Ð¾ Ð·Ð°Ð¿ÑÐ¾ÑÑ Ð¾Ð¿ÑÐ¸ÑÐµÑÐºÐ¸Ð¹ ÐºÐ¾Ð¼Ð¼ÑÑÐ°ÑÐ¾Ñ">
            <a:extLst>
              <a:ext uri="{FF2B5EF4-FFF2-40B4-BE49-F238E27FC236}">
                <a16:creationId xmlns:a16="http://schemas.microsoft.com/office/drawing/2014/main" id="{AE3D5BE3-96E6-4E8B-A019-3F9387B2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590" y="2446931"/>
            <a:ext cx="5369129" cy="175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18400" y="3141105"/>
            <a:ext cx="363727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INFODIODE NEXT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2021" y="1139118"/>
            <a:ext cx="75365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Компактный, упрощает встраивание в разнородную инфраструктуру – 1</a:t>
            </a:r>
            <a:r>
              <a:rPr lang="en-US" sz="2400" b="1" dirty="0"/>
              <a:t>U</a:t>
            </a:r>
            <a:endParaRPr lang="ru-RU" sz="2400" b="1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2400" dirty="0"/>
              <a:t>Виртуальные среды, серверы заказчика, докеры, операционные системы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Обеспечивает поддержку промышленных протоколов </a:t>
            </a:r>
            <a:r>
              <a:rPr lang="en-US" sz="2400" b="1" dirty="0"/>
              <a:t>(MQTT, Modbus, OPC UA…)</a:t>
            </a:r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Улучшает нефункциональные показатели текущего продукта, решение «все в одном»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Потенциально предусматривает исполнение в различных форм</a:t>
            </a:r>
            <a:r>
              <a:rPr lang="en-US" sz="2400" b="1" dirty="0"/>
              <a:t>-</a:t>
            </a:r>
            <a:r>
              <a:rPr lang="ru-RU" sz="2400" b="1" dirty="0"/>
              <a:t>факторах</a:t>
            </a: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Учитывает перспективный сегмент </a:t>
            </a:r>
            <a:r>
              <a:rPr lang="ru-RU" sz="2400" b="1" dirty="0" err="1"/>
              <a:t>IoT</a:t>
            </a:r>
            <a:r>
              <a:rPr lang="ru-RU" sz="2400" b="1" dirty="0"/>
              <a:t> устройств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521135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1782" y="379548"/>
            <a:ext cx="10108414" cy="132556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Рынок решений. Решения от АМТ-ГРУП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616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7377" y="243818"/>
            <a:ext cx="10586002" cy="507440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Структура предложений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устройств «диод»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российском рынке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37</a:t>
            </a:fld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94870B8-0146-4187-BB5A-81BE97134BF1}"/>
              </a:ext>
            </a:extLst>
          </p:cNvPr>
          <p:cNvCxnSpPr>
            <a:cxnSpLocks/>
          </p:cNvCxnSpPr>
          <p:nvPr/>
        </p:nvCxnSpPr>
        <p:spPr>
          <a:xfrm>
            <a:off x="6057231" y="986436"/>
            <a:ext cx="22698" cy="5787957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715D313-0B2B-431C-B719-BBF7D1E3DC4F}"/>
              </a:ext>
            </a:extLst>
          </p:cNvPr>
          <p:cNvSpPr txBox="1"/>
          <p:nvPr/>
        </p:nvSpPr>
        <p:spPr>
          <a:xfrm>
            <a:off x="1626357" y="1197271"/>
            <a:ext cx="3434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Российские вендоры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81004-7B25-42CF-AD86-B0E7FA330BA5}"/>
              </a:ext>
            </a:extLst>
          </p:cNvPr>
          <p:cNvSpPr txBox="1"/>
          <p:nvPr/>
        </p:nvSpPr>
        <p:spPr>
          <a:xfrm>
            <a:off x="7617841" y="1197272"/>
            <a:ext cx="3561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Зарубежные вендоры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2BA08-C61F-4014-BE7F-C7BD213AFEFF}"/>
              </a:ext>
            </a:extLst>
          </p:cNvPr>
          <p:cNvSpPr txBox="1"/>
          <p:nvPr/>
        </p:nvSpPr>
        <p:spPr>
          <a:xfrm>
            <a:off x="6235999" y="1731545"/>
            <a:ext cx="5697380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Практически отсутствуют на российском  рынке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анкции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причинам отсутствия сертификатов соответствия от регуляторов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F477F8-F52A-4AA7-A25F-09AF0A4B210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81031" y="3031047"/>
            <a:ext cx="3091351" cy="1741251"/>
          </a:xfrm>
          <a:prstGeom prst="rect">
            <a:avLst/>
          </a:prstGeom>
        </p:spPr>
      </p:pic>
      <p:pic>
        <p:nvPicPr>
          <p:cNvPr id="4100" name="Picture 4" descr="Fox DataDiode Security Target EAL7">
            <a:extLst>
              <a:ext uri="{FF2B5EF4-FFF2-40B4-BE49-F238E27FC236}">
                <a16:creationId xmlns:a16="http://schemas.microsoft.com/office/drawing/2014/main" id="{875B83AE-CEFF-4546-A1C5-20C4B860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698" y="4997236"/>
            <a:ext cx="2252256" cy="43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ata diode technology for classified network | Fibersystem">
            <a:extLst>
              <a:ext uri="{FF2B5EF4-FFF2-40B4-BE49-F238E27FC236}">
                <a16:creationId xmlns:a16="http://schemas.microsoft.com/office/drawing/2014/main" id="{B2A6ABDC-E357-4FAC-AD63-7C3910569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930" y="4201722"/>
            <a:ext cx="2334638" cy="233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BCBCCA-94EE-4FD4-AF97-DD1247C0A433}"/>
              </a:ext>
            </a:extLst>
          </p:cNvPr>
          <p:cNvSpPr txBox="1"/>
          <p:nvPr/>
        </p:nvSpPr>
        <p:spPr>
          <a:xfrm>
            <a:off x="162450" y="1731545"/>
            <a:ext cx="5781358" cy="233910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Часто не рассматривают линейку таких устройств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 основную. Как следствие - внимание, уделяемое этим устройствам, остаточное.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Прежде всего в части:</a:t>
            </a:r>
          </a:p>
          <a:p>
            <a:pPr marL="800100" lvl="1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</a:p>
          <a:p>
            <a:pPr marL="800100" lvl="1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Технической поддержки</a:t>
            </a:r>
          </a:p>
          <a:p>
            <a:pPr marL="800100" lvl="1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Наращивания и масштабирования</a:t>
            </a:r>
          </a:p>
          <a:p>
            <a:pPr marL="800100" lvl="1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Сроков производства и поставки</a:t>
            </a:r>
          </a:p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т.п.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48641F-51FC-463E-BAB9-F3393814F470}"/>
              </a:ext>
            </a:extLst>
          </p:cNvPr>
          <p:cNvSpPr txBox="1"/>
          <p:nvPr/>
        </p:nvSpPr>
        <p:spPr>
          <a:xfrm>
            <a:off x="2162311" y="4423866"/>
            <a:ext cx="174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АМТ-ГРУП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F6C8DF-B551-49B0-AB9E-868CCB8A221B}"/>
              </a:ext>
            </a:extLst>
          </p:cNvPr>
          <p:cNvSpPr txBox="1"/>
          <p:nvPr/>
        </p:nvSpPr>
        <p:spPr>
          <a:xfrm>
            <a:off x="81172" y="4966700"/>
            <a:ext cx="5885335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Предлагает комплексные решения:</a:t>
            </a:r>
          </a:p>
          <a:p>
            <a:pPr marL="800100" lvl="1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Имеет полную линейку устройств, которые поставляет на рынок уже более 6-и лет.</a:t>
            </a:r>
          </a:p>
          <a:p>
            <a:pPr marL="800100" lvl="1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Развивает продукт (см. новые линейки, скорость выхода версий ПО, участие в конференциях и т.п.)</a:t>
            </a:r>
          </a:p>
          <a:p>
            <a:pPr marL="800100" lvl="1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Имеет продуктовую линейку: АК и АПК</a:t>
            </a:r>
          </a:p>
        </p:txBody>
      </p:sp>
    </p:spTree>
    <p:extLst>
      <p:ext uri="{BB962C8B-B14F-4D97-AF65-F5344CB8AC3E}">
        <p14:creationId xmlns:p14="http://schemas.microsoft.com/office/powerpoint/2010/main" val="627521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57266" y="171516"/>
            <a:ext cx="9725836" cy="50744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Лицензионная политика и комплексные решения АМТ-ГРУП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9446" y="1132020"/>
            <a:ext cx="8655247" cy="555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400"/>
              </a:spcAft>
              <a:buClr>
                <a:srgbClr val="0F387E"/>
              </a:buClr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400"/>
              </a:spcAft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400"/>
              </a:spcAft>
              <a:buFont typeface="Arial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спецификации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Tx/>
              <a:buChar char="-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Оборудование – комплект, производство АМТ-ГРУП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Tx/>
              <a:buChar char="-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Лицензии – полнофункциональные и бессрочные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Tx/>
              <a:buChar char="-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Техническая поддержка оборудования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Tx/>
              <a:buChar char="-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Компоненты для формирования ЗИП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Tx/>
              <a:buChar char="-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Работы по внедрению и интеграции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Техническая поддержка – варианты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Tx/>
              <a:buChar char="-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8х5 или 24х7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Tx/>
              <a:buChar char="-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Комбинация – ПО 24х7, замена оборудования 8х5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Tx/>
              <a:buChar char="-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ЗИП для клиента или только ремонт оборудования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Tx/>
              <a:buChar char="-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Выезд технического специалиста для ремонта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9B6C1F-AA1E-4A07-A7A1-ED2AB808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54222" y="1420334"/>
            <a:ext cx="2597190" cy="259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57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467754" y="5378977"/>
            <a:ext cx="6745817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tabLst>
                <a:tab pos="625459" algn="l"/>
                <a:tab pos="1165196" algn="l"/>
                <a:tab pos="1973213" algn="l"/>
              </a:tabLst>
              <a:defRPr/>
            </a:pPr>
            <a:r>
              <a:rPr lang="ru-RU" sz="3200" b="1" spc="31" dirty="0">
                <a:solidFill>
                  <a:srgbClr val="5B87DA"/>
                </a:solidFill>
              </a:rPr>
              <a:t>СПАСИБО ЗА ВНИМАНИЕ!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41192" y="1392459"/>
            <a:ext cx="5930835" cy="334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400"/>
              </a:spcAft>
              <a:buClr>
                <a:srgbClr val="0F387E"/>
              </a:buClr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400"/>
              </a:spcAft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400"/>
              </a:spcAft>
              <a:buFont typeface="Arial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938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Адрес: 115162, Россия, Москва, ул. Шаболовка, д. 31, корп. Б, подъезд 3, этаж 2, вход с Конного переулка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Телефон/Факс: +7 (495) 725-7660, +7 (495) 646-7560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Факс: +7 (495) 725-7663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InfoDiode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@amt.ru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InfoDiode.ru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Техническая поддержка: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https://support.amt.ru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amt.ru/documents/10181/19085/moscow%281%29.png/400df5a4-b569-4d72-a579-2b269581eb75?t=14652205501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390" y="1195231"/>
            <a:ext cx="5943498" cy="37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57266" y="171516"/>
            <a:ext cx="9725836" cy="50744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с нами связаться</a:t>
            </a:r>
          </a:p>
        </p:txBody>
      </p:sp>
    </p:spTree>
    <p:extLst>
      <p:ext uri="{BB962C8B-B14F-4D97-AF65-F5344CB8AC3E}">
        <p14:creationId xmlns:p14="http://schemas.microsoft.com/office/powerpoint/2010/main" val="407071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1781" y="379548"/>
            <a:ext cx="10351605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МИФ1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«Диоды» - это обязательно дорогие устройства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640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216" y="239449"/>
            <a:ext cx="9725836" cy="50744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Существуют самые разные классы решений в относительно недорогой ценовой категории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1ECD78-5F62-43E4-B466-22D691D6297D}"/>
              </a:ext>
            </a:extLst>
          </p:cNvPr>
          <p:cNvSpPr/>
          <p:nvPr/>
        </p:nvSpPr>
        <p:spPr>
          <a:xfrm>
            <a:off x="442074" y="1156010"/>
            <a:ext cx="9563164" cy="54625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аппаратных диодов </a:t>
            </a:r>
            <a:r>
              <a:rPr lang="ru-RU" sz="2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начинается от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ru-RU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8BD1EA-BF49-4241-9AAE-CE4A1CF8B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17" y="1673157"/>
            <a:ext cx="11447104" cy="513738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AE632A-0BF7-4260-87DA-0FF71E831984}"/>
              </a:ext>
            </a:extLst>
          </p:cNvPr>
          <p:cNvSpPr/>
          <p:nvPr/>
        </p:nvSpPr>
        <p:spPr>
          <a:xfrm>
            <a:off x="612578" y="1867711"/>
            <a:ext cx="11225984" cy="5350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ЛИНЕЙКА АК </a:t>
            </a:r>
            <a:r>
              <a:rPr lang="en-US" sz="2800" dirty="0"/>
              <a:t>INFODIODE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84903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E2922-8E70-4C50-BD6F-6A8BC4B3E550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1155700" y="335902"/>
            <a:ext cx="10198100" cy="497474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itchFamily="34" charset="0"/>
              </a:rPr>
              <a:t>SPAN-mirroring</a:t>
            </a:r>
            <a:endParaRPr lang="ru-RU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0D69E11-3CD8-4E0D-9BCC-E4495A66CA69}"/>
              </a:ext>
            </a:extLst>
          </p:cNvPr>
          <p:cNvSpPr/>
          <p:nvPr/>
        </p:nvSpPr>
        <p:spPr>
          <a:xfrm>
            <a:off x="602850" y="1172739"/>
            <a:ext cx="10968472" cy="49769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838" y="4000663"/>
            <a:ext cx="3308464" cy="11990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D42B7-A7EA-4087-B560-F23AC42CC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84" y="2594822"/>
            <a:ext cx="7653296" cy="422515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DBB798-5403-4DB8-B32F-2D1CDCB7F13D}"/>
              </a:ext>
            </a:extLst>
          </p:cNvPr>
          <p:cNvSpPr/>
          <p:nvPr/>
        </p:nvSpPr>
        <p:spPr>
          <a:xfrm>
            <a:off x="141192" y="1063667"/>
            <a:ext cx="119308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Вариант 1.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Передача копии технологического трафика закрытого сегмента во внешнюю систему мониторинга с использованием SPAN. Копия технологического трафика передается во внешний ПАК глубокого анализа трафика, который обеспечивает поиск следов нарушений информационной безопасности в сетях АСУ ТП, помогает на ранней стадии выявлять кибератаки, активность вредоносного ПО, неавторизованные действия персонала (в том числе злоумышленные)</a:t>
            </a:r>
          </a:p>
        </p:txBody>
      </p:sp>
    </p:spTree>
    <p:extLst>
      <p:ext uri="{BB962C8B-B14F-4D97-AF65-F5344CB8AC3E}">
        <p14:creationId xmlns:p14="http://schemas.microsoft.com/office/powerpoint/2010/main" val="247837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B21F9-7A54-4F11-AD1C-1DBF85A3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66" y="297413"/>
            <a:ext cx="9725836" cy="50744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Прикладные варианты использования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InfoDiode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19D9A6-CEB5-4D86-AA54-43126F11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8D58EAD-F9BF-4ED4-BAA6-C7716AF113AF}"/>
              </a:ext>
            </a:extLst>
          </p:cNvPr>
          <p:cNvSpPr/>
          <p:nvPr/>
        </p:nvSpPr>
        <p:spPr>
          <a:xfrm>
            <a:off x="141192" y="1189965"/>
            <a:ext cx="102479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1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9F0A37-AE9E-4FC9-BA00-D84EEF359D1F}"/>
              </a:ext>
            </a:extLst>
          </p:cNvPr>
          <p:cNvSpPr/>
          <p:nvPr/>
        </p:nvSpPr>
        <p:spPr>
          <a:xfrm>
            <a:off x="262647" y="1118363"/>
            <a:ext cx="11692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Вариант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Передача событий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технологической сети 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использованием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Syslog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внешнюю систему мониторинга.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Логирование событий внутри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технологического сегмента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централизованной системе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мониторинга событий позволяет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существенно снизить вероятность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возникновения аварийных ситуаций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консолидировать все данные 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едином ситуационном центре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701" y="4242393"/>
            <a:ext cx="4709473" cy="1594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537" y="2390294"/>
            <a:ext cx="2111800" cy="1299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43D93A-A8A6-486A-9C6C-2D4C77DE2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92" y="2675341"/>
            <a:ext cx="7088326" cy="37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3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B21F9-7A54-4F11-AD1C-1DBF85A3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538" y="239449"/>
            <a:ext cx="9725836" cy="50744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Прикладные варианты использования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InfoDiode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19D9A6-CEB5-4D86-AA54-43126F11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8D58EAD-F9BF-4ED4-BAA6-C7716AF113AF}"/>
              </a:ext>
            </a:extLst>
          </p:cNvPr>
          <p:cNvSpPr/>
          <p:nvPr/>
        </p:nvSpPr>
        <p:spPr>
          <a:xfrm>
            <a:off x="141192" y="1189965"/>
            <a:ext cx="102479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1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9F0A37-AE9E-4FC9-BA00-D84EEF359D1F}"/>
              </a:ext>
            </a:extLst>
          </p:cNvPr>
          <p:cNvSpPr/>
          <p:nvPr/>
        </p:nvSpPr>
        <p:spPr>
          <a:xfrm>
            <a:off x="141192" y="1118363"/>
            <a:ext cx="119096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Вариант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Передача видео- 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аудиотрафика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из закрытого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сегмента с использованием UDP,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том числе широковещательных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видеопотоков. Часто бывает важно осуществлять удаленный видеомониторинг, получение сигналов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 системы оповещения внутри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закрытого технологического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сегмента. Использование АК InfoDiode обеспечивает получение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видео- и аудиопотоков, при этом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гарантирует изоляцию закрытого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сегмента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FDB213-E6EA-4BBE-BAAA-14BD81460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51" y="2514536"/>
            <a:ext cx="7765911" cy="41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82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784" y="321089"/>
            <a:ext cx="10214042" cy="1325563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МИФ2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«Диоды» точно нельзя использовать для КИИ («диоды» нам не подходят)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DADE-7B6F-40E1-A880-3D429A4F8C1B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3100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94732</TotalTime>
  <Words>2585</Words>
  <Application>Microsoft Office PowerPoint</Application>
  <PresentationFormat>Широкоэкранный</PresentationFormat>
  <Paragraphs>277</Paragraphs>
  <Slides>39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Wingdings</vt:lpstr>
      <vt:lpstr>Тема Office</vt:lpstr>
      <vt:lpstr>Презентация PowerPoint</vt:lpstr>
      <vt:lpstr>Современное предприятие уже давно не изолированный сегмент</vt:lpstr>
      <vt:lpstr>8 МИФОВ о «диодах данных»</vt:lpstr>
      <vt:lpstr>МИФ1  «Диоды» - это обязательно дорогие устройства</vt:lpstr>
      <vt:lpstr>Существуют самые разные классы решений в относительно недорогой ценовой категории</vt:lpstr>
      <vt:lpstr>SPAN-mirroring</vt:lpstr>
      <vt:lpstr>Прикладные варианты использования АК InfoDiode</vt:lpstr>
      <vt:lpstr>Прикладные варианты использования АК InfoDiode</vt:lpstr>
      <vt:lpstr>МИФ2 «Диоды» точно нельзя использовать для КИИ («диоды» нам не подходят)</vt:lpstr>
      <vt:lpstr>Интерес киберпреступников к промышленным объектам растет! </vt:lpstr>
      <vt:lpstr>Последствия атак – существенны!</vt:lpstr>
      <vt:lpstr>Уязвимостей больше, поверхность атаки шире </vt:lpstr>
      <vt:lpstr>Презентация PowerPoint</vt:lpstr>
      <vt:lpstr>Презентация PowerPoint</vt:lpstr>
      <vt:lpstr>Презентация PowerPoint</vt:lpstr>
      <vt:lpstr>Презентация PowerPoint</vt:lpstr>
      <vt:lpstr>МИФ3 «Диоды» сложны в настройке и при внедрении, требуют постоянного обслуживания и сопровождения  </vt:lpstr>
      <vt:lpstr>«Диод» - это устройство, практически не требующее настроек</vt:lpstr>
      <vt:lpstr>«Диод» - это устройство, практически не требующее настроек</vt:lpstr>
      <vt:lpstr>Стриминг рабочего стола из защищенного сегмента</vt:lpstr>
      <vt:lpstr>Прикладные варианты использования АПК InfoDiode</vt:lpstr>
      <vt:lpstr>Прикладные варианты использования АПК InfoDiode</vt:lpstr>
      <vt:lpstr>В чем заключается поддержка и сопровождение «диодов»</vt:lpstr>
      <vt:lpstr>МИФ4 «Диоды» можно использовать только для организации однонаправленного взаимодействия </vt:lpstr>
      <vt:lpstr>«Диоды» могут применяться в комплексных решениях, когда по одному контуру выполняется выгрузка данных, по второму - загрузка</vt:lpstr>
      <vt:lpstr>МИФ5 «Диоды» не имеют обратной связи, данные могут быть утеряны случайно, и мы об этом не узнаем </vt:lpstr>
      <vt:lpstr>Правильнее говорить не о свойствах однонаправленной передачи, а о вероятности потери данных, а также о компенсирующих мерах</vt:lpstr>
      <vt:lpstr>Состояние передачи можно и нужно контролировать на любом устройстве, тем более на границе сегмента КИИ</vt:lpstr>
      <vt:lpstr>МИФ6 «Диоды» передают только один тип трафика</vt:lpstr>
      <vt:lpstr>Следует рассматривать разные логические потоки.  «Диод» может поддерживать несколько логических потоков</vt:lpstr>
      <vt:lpstr>МИФ7 Firewall можно настроить так же, как и «диоды»</vt:lpstr>
      <vt:lpstr>Политика нулевого доверия может быть эффективно построена именно на «диодах»</vt:lpstr>
      <vt:lpstr>МИФ8 «Диоды» прежде всего ориентированы на передачу файлов</vt:lpstr>
      <vt:lpstr>Промышленные протоколы через «диод» - уже реальность</vt:lpstr>
      <vt:lpstr>Новые устройства АМТ-ГРУП – «пилот» на стенде</vt:lpstr>
      <vt:lpstr>Рынок решений. Решения от АМТ-ГРУП</vt:lpstr>
      <vt:lpstr>Структура предложений устройств «диод» на российском рынке</vt:lpstr>
      <vt:lpstr>Лицензионная политика и комплексные решения АМТ-ГРУП</vt:lpstr>
      <vt:lpstr>Как с нами связаться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Voronko, Irina</dc:creator>
  <cp:lastModifiedBy>Polovinko, Vyacheslav</cp:lastModifiedBy>
  <cp:revision>1673</cp:revision>
  <cp:lastPrinted>2018-05-30T08:54:54Z</cp:lastPrinted>
  <dcterms:created xsi:type="dcterms:W3CDTF">2017-12-11T08:35:20Z</dcterms:created>
  <dcterms:modified xsi:type="dcterms:W3CDTF">2021-03-15T12:28:44Z</dcterms:modified>
</cp:coreProperties>
</file>