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53568" y="1743455"/>
            <a:ext cx="5187950" cy="3499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01300" y="73152"/>
            <a:ext cx="1682496" cy="29718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93095" y="77723"/>
            <a:ext cx="1682496" cy="29717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05771" y="867155"/>
            <a:ext cx="676655" cy="60045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91216" y="472440"/>
            <a:ext cx="1464564" cy="14630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68808" y="9143"/>
            <a:ext cx="11823700" cy="6849109"/>
          </a:xfrm>
          <a:custGeom>
            <a:avLst/>
            <a:gdLst/>
            <a:ahLst/>
            <a:cxnLst/>
            <a:rect l="l" t="t" r="r" b="b"/>
            <a:pathLst>
              <a:path w="11823700" h="6849109">
                <a:moveTo>
                  <a:pt x="11823192" y="0"/>
                </a:moveTo>
                <a:lnTo>
                  <a:pt x="0" y="0"/>
                </a:lnTo>
                <a:lnTo>
                  <a:pt x="0" y="6848856"/>
                </a:lnTo>
                <a:lnTo>
                  <a:pt x="11823192" y="6848856"/>
                </a:lnTo>
                <a:lnTo>
                  <a:pt x="1182319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352030"/>
            <a:ext cx="6848856" cy="50596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43143" y="6352030"/>
            <a:ext cx="6848856" cy="505968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9144"/>
            <a:ext cx="368935" cy="6343015"/>
          </a:xfrm>
          <a:custGeom>
            <a:avLst/>
            <a:gdLst/>
            <a:ahLst/>
            <a:cxnLst/>
            <a:rect l="l" t="t" r="r" b="b"/>
            <a:pathLst>
              <a:path w="368935" h="6343015">
                <a:moveTo>
                  <a:pt x="368808" y="0"/>
                </a:moveTo>
                <a:lnTo>
                  <a:pt x="0" y="0"/>
                </a:lnTo>
                <a:lnTo>
                  <a:pt x="0" y="6342887"/>
                </a:lnTo>
                <a:lnTo>
                  <a:pt x="368808" y="6342887"/>
                </a:lnTo>
                <a:lnTo>
                  <a:pt x="36880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2839" y="74168"/>
            <a:ext cx="7773034" cy="376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4782" y="2479167"/>
            <a:ext cx="11490960" cy="2124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8.jpg"/><Relationship Id="rId4" Type="http://schemas.openxmlformats.org/officeDocument/2006/relationships/image" Target="../media/image2.jpg"/><Relationship Id="rId5" Type="http://schemas.openxmlformats.org/officeDocument/2006/relationships/image" Target="../media/image34.png"/><Relationship Id="rId6" Type="http://schemas.openxmlformats.org/officeDocument/2006/relationships/image" Target="../media/image49.jpg"/><Relationship Id="rId7" Type="http://schemas.openxmlformats.org/officeDocument/2006/relationships/image" Target="../media/image50.jpg"/><Relationship Id="rId8" Type="http://schemas.openxmlformats.org/officeDocument/2006/relationships/image" Target="../media/image51.jpg"/><Relationship Id="rId9" Type="http://schemas.openxmlformats.org/officeDocument/2006/relationships/image" Target="../media/image52.jpg"/><Relationship Id="rId10" Type="http://schemas.openxmlformats.org/officeDocument/2006/relationships/image" Target="../media/image53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.png"/><Relationship Id="rId8" Type="http://schemas.openxmlformats.org/officeDocument/2006/relationships/image" Target="../media/image58.jpg"/><Relationship Id="rId9" Type="http://schemas.openxmlformats.org/officeDocument/2006/relationships/image" Target="../media/image59.png"/><Relationship Id="rId10" Type="http://schemas.openxmlformats.org/officeDocument/2006/relationships/image" Target="../media/image2.jpg"/><Relationship Id="rId11" Type="http://schemas.openxmlformats.org/officeDocument/2006/relationships/image" Target="../media/image60.png"/><Relationship Id="rId12" Type="http://schemas.openxmlformats.org/officeDocument/2006/relationships/image" Target="../media/image6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8.jpg"/><Relationship Id="rId4" Type="http://schemas.openxmlformats.org/officeDocument/2006/relationships/image" Target="../media/image2.jpg"/><Relationship Id="rId5" Type="http://schemas.openxmlformats.org/officeDocument/2006/relationships/image" Target="../media/image6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8.jpg"/><Relationship Id="rId4" Type="http://schemas.openxmlformats.org/officeDocument/2006/relationships/image" Target="../media/image2.jp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4.png"/><Relationship Id="rId9" Type="http://schemas.openxmlformats.org/officeDocument/2006/relationships/image" Target="../media/image66.jpg"/><Relationship Id="rId10" Type="http://schemas.openxmlformats.org/officeDocument/2006/relationships/image" Target="../media/image2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8.jpg"/><Relationship Id="rId4" Type="http://schemas.openxmlformats.org/officeDocument/2006/relationships/image" Target="../media/image2.jp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8.jpg"/><Relationship Id="rId4" Type="http://schemas.openxmlformats.org/officeDocument/2006/relationships/image" Target="../media/image2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2.jpg"/><Relationship Id="rId4" Type="http://schemas.openxmlformats.org/officeDocument/2006/relationships/image" Target="../media/image70.jp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23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2.jpg"/><Relationship Id="rId6" Type="http://schemas.openxmlformats.org/officeDocument/2006/relationships/image" Target="../media/image34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75.jpg"/><Relationship Id="rId4" Type="http://schemas.openxmlformats.org/officeDocument/2006/relationships/image" Target="../media/image66.jpg"/><Relationship Id="rId5" Type="http://schemas.openxmlformats.org/officeDocument/2006/relationships/image" Target="../media/image76.jpg"/><Relationship Id="rId6" Type="http://schemas.openxmlformats.org/officeDocument/2006/relationships/image" Target="../media/image2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g"/><Relationship Id="rId3" Type="http://schemas.openxmlformats.org/officeDocument/2006/relationships/image" Target="../media/image8.jpg"/><Relationship Id="rId4" Type="http://schemas.openxmlformats.org/officeDocument/2006/relationships/image" Target="../media/image2.jpg"/><Relationship Id="rId5" Type="http://schemas.openxmlformats.org/officeDocument/2006/relationships/image" Target="../media/image9.jpg"/><Relationship Id="rId6" Type="http://schemas.openxmlformats.org/officeDocument/2006/relationships/image" Target="../media/image10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77.png"/><Relationship Id="rId4" Type="http://schemas.openxmlformats.org/officeDocument/2006/relationships/image" Target="../media/image78.jpg"/><Relationship Id="rId5" Type="http://schemas.openxmlformats.org/officeDocument/2006/relationships/image" Target="../media/image4.png"/><Relationship Id="rId6" Type="http://schemas.openxmlformats.org/officeDocument/2006/relationships/image" Target="../media/image2.jpg"/><Relationship Id="rId7" Type="http://schemas.openxmlformats.org/officeDocument/2006/relationships/image" Target="../media/image79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2.jpg"/><Relationship Id="rId4" Type="http://schemas.openxmlformats.org/officeDocument/2006/relationships/image" Target="../media/image80.jpg"/><Relationship Id="rId5" Type="http://schemas.openxmlformats.org/officeDocument/2006/relationships/image" Target="../media/image8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2.jpg"/><Relationship Id="rId4" Type="http://schemas.openxmlformats.org/officeDocument/2006/relationships/image" Target="../media/image82.jpg"/><Relationship Id="rId5" Type="http://schemas.openxmlformats.org/officeDocument/2006/relationships/image" Target="../media/image83.jpg"/><Relationship Id="rId6" Type="http://schemas.openxmlformats.org/officeDocument/2006/relationships/image" Target="../media/image61.png"/><Relationship Id="rId7" Type="http://schemas.openxmlformats.org/officeDocument/2006/relationships/image" Target="../media/image4.png"/><Relationship Id="rId8" Type="http://schemas.openxmlformats.org/officeDocument/2006/relationships/image" Target="../media/image79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84.jpg"/><Relationship Id="rId4" Type="http://schemas.openxmlformats.org/officeDocument/2006/relationships/image" Target="../media/image2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2.jpg"/><Relationship Id="rId4" Type="http://schemas.openxmlformats.org/officeDocument/2006/relationships/image" Target="../media/image85.png"/><Relationship Id="rId5" Type="http://schemas.openxmlformats.org/officeDocument/2006/relationships/image" Target="../media/image86.jpg"/><Relationship Id="rId6" Type="http://schemas.openxmlformats.org/officeDocument/2006/relationships/image" Target="../media/image4.png"/><Relationship Id="rId7" Type="http://schemas.openxmlformats.org/officeDocument/2006/relationships/image" Target="../media/image87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58.jpg"/><Relationship Id="rId4" Type="http://schemas.openxmlformats.org/officeDocument/2006/relationships/image" Target="../media/image59.png"/><Relationship Id="rId5" Type="http://schemas.openxmlformats.org/officeDocument/2006/relationships/image" Target="../media/image88.jpg"/><Relationship Id="rId6" Type="http://schemas.openxmlformats.org/officeDocument/2006/relationships/image" Target="../media/image2.jpg"/><Relationship Id="rId7" Type="http://schemas.openxmlformats.org/officeDocument/2006/relationships/image" Target="../media/image23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2.jp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jpg"/><Relationship Id="rId7" Type="http://schemas.openxmlformats.org/officeDocument/2006/relationships/image" Target="../media/image34.png"/><Relationship Id="rId8" Type="http://schemas.openxmlformats.org/officeDocument/2006/relationships/image" Target="../media/image4.png"/><Relationship Id="rId9" Type="http://schemas.openxmlformats.org/officeDocument/2006/relationships/image" Target="../media/image79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2.jpg"/><Relationship Id="rId4" Type="http://schemas.openxmlformats.org/officeDocument/2006/relationships/image" Target="../media/image92.png"/><Relationship Id="rId5" Type="http://schemas.openxmlformats.org/officeDocument/2006/relationships/hyperlink" Target="mailto:solutions@norsi-trans.ru" TargetMode="Externa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2.jp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hyperlink" Target="mailto:servers@norsi-trans.ru" TargetMode="Externa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png"/><Relationship Id="rId3" Type="http://schemas.openxmlformats.org/officeDocument/2006/relationships/hyperlink" Target="mailto:solutions@norsi-trans.ru" TargetMode="External"/><Relationship Id="rId4" Type="http://schemas.openxmlformats.org/officeDocument/2006/relationships/image" Target="../media/image7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2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2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2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2.jp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g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2.jp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23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2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2.jpg"/><Relationship Id="rId6" Type="http://schemas.openxmlformats.org/officeDocument/2006/relationships/image" Target="../media/image11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7" Type="http://schemas.openxmlformats.org/officeDocument/2006/relationships/image" Target="../media/image44.png"/><Relationship Id="rId18" Type="http://schemas.openxmlformats.org/officeDocument/2006/relationships/image" Target="../media/image45.png"/><Relationship Id="rId19" Type="http://schemas.openxmlformats.org/officeDocument/2006/relationships/image" Target="../media/image46.png"/><Relationship Id="rId20" Type="http://schemas.openxmlformats.org/officeDocument/2006/relationships/image" Target="../media/image47.png"/><Relationship Id="rId21" Type="http://schemas.openxmlformats.org/officeDocument/2006/relationships/image" Target="../media/image48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00600" y="2450592"/>
              <a:ext cx="6527800" cy="1854835"/>
            </a:xfrm>
            <a:custGeom>
              <a:avLst/>
              <a:gdLst/>
              <a:ahLst/>
              <a:cxnLst/>
              <a:rect l="l" t="t" r="r" b="b"/>
              <a:pathLst>
                <a:path w="6527800" h="1854835">
                  <a:moveTo>
                    <a:pt x="6527292" y="0"/>
                  </a:moveTo>
                  <a:lnTo>
                    <a:pt x="0" y="0"/>
                  </a:lnTo>
                  <a:lnTo>
                    <a:pt x="0" y="1854707"/>
                  </a:lnTo>
                  <a:lnTo>
                    <a:pt x="6527292" y="1854707"/>
                  </a:lnTo>
                  <a:lnTo>
                    <a:pt x="6527292" y="0"/>
                  </a:lnTo>
                  <a:close/>
                </a:path>
              </a:pathLst>
            </a:custGeom>
            <a:solidFill>
              <a:srgbClr val="FFC000">
                <a:alpha val="9490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09820" y="2895346"/>
            <a:ext cx="634301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74675" marR="5080" indent="-562610">
              <a:lnSpc>
                <a:spcPct val="100000"/>
              </a:lnSpc>
              <a:spcBef>
                <a:spcPts val="100"/>
              </a:spcBef>
            </a:pPr>
            <a:r>
              <a:rPr dirty="0" sz="3000" spc="-5">
                <a:solidFill>
                  <a:srgbClr val="171717"/>
                </a:solidFill>
              </a:rPr>
              <a:t>Импортонезависимые</a:t>
            </a:r>
            <a:r>
              <a:rPr dirty="0" sz="3000" spc="-40">
                <a:solidFill>
                  <a:srgbClr val="171717"/>
                </a:solidFill>
              </a:rPr>
              <a:t> </a:t>
            </a:r>
            <a:r>
              <a:rPr dirty="0" sz="3000">
                <a:solidFill>
                  <a:srgbClr val="171717"/>
                </a:solidFill>
              </a:rPr>
              <a:t>решения</a:t>
            </a:r>
            <a:r>
              <a:rPr dirty="0" sz="3000" spc="-35">
                <a:solidFill>
                  <a:srgbClr val="171717"/>
                </a:solidFill>
              </a:rPr>
              <a:t> </a:t>
            </a:r>
            <a:r>
              <a:rPr dirty="0" sz="3000" spc="-5">
                <a:solidFill>
                  <a:srgbClr val="171717"/>
                </a:solidFill>
              </a:rPr>
              <a:t>на</a:t>
            </a:r>
            <a:r>
              <a:rPr dirty="0" sz="3000" spc="-30">
                <a:solidFill>
                  <a:srgbClr val="171717"/>
                </a:solidFill>
              </a:rPr>
              <a:t> </a:t>
            </a:r>
            <a:r>
              <a:rPr dirty="0" sz="3000">
                <a:solidFill>
                  <a:srgbClr val="171717"/>
                </a:solidFill>
              </a:rPr>
              <a:t>базе </a:t>
            </a:r>
            <a:r>
              <a:rPr dirty="0" sz="3000" spc="-735">
                <a:solidFill>
                  <a:srgbClr val="171717"/>
                </a:solidFill>
              </a:rPr>
              <a:t> </a:t>
            </a:r>
            <a:r>
              <a:rPr dirty="0" sz="3000" spc="-10">
                <a:solidFill>
                  <a:srgbClr val="171717"/>
                </a:solidFill>
              </a:rPr>
              <a:t>российской</a:t>
            </a:r>
            <a:r>
              <a:rPr dirty="0" sz="3000" spc="-40">
                <a:solidFill>
                  <a:srgbClr val="171717"/>
                </a:solidFill>
              </a:rPr>
              <a:t> </a:t>
            </a:r>
            <a:r>
              <a:rPr dirty="0" sz="3000" spc="-15">
                <a:solidFill>
                  <a:srgbClr val="171717"/>
                </a:solidFill>
              </a:rPr>
              <a:t>аппаратной</a:t>
            </a:r>
            <a:r>
              <a:rPr dirty="0" sz="3000" spc="-45">
                <a:solidFill>
                  <a:srgbClr val="171717"/>
                </a:solidFill>
              </a:rPr>
              <a:t> </a:t>
            </a:r>
            <a:r>
              <a:rPr dirty="0" sz="3000" spc="-15">
                <a:solidFill>
                  <a:srgbClr val="171717"/>
                </a:solidFill>
              </a:rPr>
              <a:t>платформы</a:t>
            </a:r>
            <a:endParaRPr sz="30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076" y="2450592"/>
            <a:ext cx="4192524" cy="18592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336804" y="0"/>
                  </a:lnTo>
                  <a:lnTo>
                    <a:pt x="0" y="0"/>
                  </a:lnTo>
                  <a:lnTo>
                    <a:pt x="0" y="6342888"/>
                  </a:lnTo>
                  <a:lnTo>
                    <a:pt x="336804" y="6342888"/>
                  </a:lnTo>
                  <a:lnTo>
                    <a:pt x="336804" y="6858000"/>
                  </a:lnTo>
                  <a:lnTo>
                    <a:pt x="12192000" y="68580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2030"/>
              <a:ext cx="6848856" cy="5059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3143" y="6352030"/>
              <a:ext cx="6848856" cy="50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5152" y="0"/>
              <a:ext cx="3736848" cy="44348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2839" y="93040"/>
            <a:ext cx="803465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5"/>
              <a:t>Яхонт-УВМ</a:t>
            </a:r>
            <a:r>
              <a:rPr dirty="0" sz="2400" spc="15"/>
              <a:t> </a:t>
            </a:r>
            <a:r>
              <a:rPr dirty="0" sz="2400" spc="-5"/>
              <a:t>Б4</a:t>
            </a:r>
            <a:r>
              <a:rPr dirty="0" sz="2400" spc="10"/>
              <a:t> </a:t>
            </a:r>
            <a:r>
              <a:rPr dirty="0" sz="2400" spc="-5"/>
              <a:t>(НИКА.466533.320):</a:t>
            </a:r>
            <a:r>
              <a:rPr dirty="0" sz="2400" spc="20"/>
              <a:t> </a:t>
            </a:r>
            <a:r>
              <a:rPr dirty="0" sz="2400"/>
              <a:t>в</a:t>
            </a:r>
            <a:r>
              <a:rPr dirty="0" sz="2400" spc="10"/>
              <a:t> </a:t>
            </a:r>
            <a:r>
              <a:rPr dirty="0" sz="2400" spc="-10"/>
              <a:t>опытном</a:t>
            </a:r>
            <a:r>
              <a:rPr dirty="0" sz="2400" spc="40"/>
              <a:t> </a:t>
            </a:r>
            <a:r>
              <a:rPr dirty="0" sz="2400" spc="-15"/>
              <a:t>производстве</a:t>
            </a:r>
            <a:endParaRPr sz="2400"/>
          </a:p>
        </p:txBody>
      </p:sp>
      <p:grpSp>
        <p:nvGrpSpPr>
          <p:cNvPr id="8" name="object 8"/>
          <p:cNvGrpSpPr/>
          <p:nvPr/>
        </p:nvGrpSpPr>
        <p:grpSpPr>
          <a:xfrm>
            <a:off x="7914131" y="73152"/>
            <a:ext cx="4170045" cy="6192520"/>
            <a:chOff x="7914131" y="73152"/>
            <a:chExt cx="4170045" cy="619252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01299" y="73152"/>
              <a:ext cx="1682496" cy="2971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14131" y="5868923"/>
              <a:ext cx="3936491" cy="39623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015096" y="5887923"/>
            <a:ext cx="37084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Изготовление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МПП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территории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РФ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18515" y="986027"/>
            <a:ext cx="11165205" cy="4838700"/>
            <a:chOff x="318515" y="986027"/>
            <a:chExt cx="11165205" cy="483870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79892" y="2621279"/>
              <a:ext cx="3203448" cy="32034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515" y="986027"/>
              <a:ext cx="2738628" cy="41498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25951" y="986027"/>
              <a:ext cx="3808476" cy="68275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25951" y="1764791"/>
              <a:ext cx="3808476" cy="6842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25951" y="2659379"/>
              <a:ext cx="3799332" cy="247650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359520" y="585343"/>
            <a:ext cx="3192780" cy="1733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har char="-"/>
              <a:tabLst>
                <a:tab pos="299085" algn="l"/>
                <a:tab pos="299720" algn="l"/>
              </a:tabLst>
            </a:pPr>
            <a:r>
              <a:rPr dirty="0" sz="1400">
                <a:latin typeface="Times New Roman"/>
                <a:cs typeface="Times New Roman"/>
              </a:rPr>
              <a:t>2U,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глубина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723</a:t>
            </a:r>
            <a:r>
              <a:rPr dirty="0" sz="1400" spc="-4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мм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dirty="0" sz="1400">
                <a:latin typeface="Times New Roman"/>
                <a:cs typeface="Times New Roman"/>
              </a:rPr>
              <a:t>-	</a:t>
            </a:r>
            <a:r>
              <a:rPr dirty="0" sz="1400" spc="-5">
                <a:latin typeface="Times New Roman"/>
                <a:cs typeface="Times New Roman"/>
              </a:rPr>
              <a:t>CRPS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1+1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1200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Вт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220/48В</a:t>
            </a:r>
            <a:endParaRPr sz="1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dirty="0" sz="1400">
                <a:latin typeface="Times New Roman"/>
                <a:cs typeface="Times New Roman"/>
              </a:rPr>
              <a:t>4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ЦПУ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Эльбрус-8С</a:t>
            </a:r>
            <a:endParaRPr sz="1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dirty="0" sz="1400">
                <a:latin typeface="Times New Roman"/>
                <a:cs typeface="Times New Roman"/>
              </a:rPr>
              <a:t>до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256</a:t>
            </a:r>
            <a:r>
              <a:rPr dirty="0" sz="1400" spc="-4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Гбайт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ОЗУ</a:t>
            </a:r>
            <a:endParaRPr sz="1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dirty="0" sz="1400" spc="5">
                <a:latin typeface="Times New Roman"/>
                <a:cs typeface="Times New Roman"/>
              </a:rPr>
              <a:t>16</a:t>
            </a:r>
            <a:r>
              <a:rPr dirty="0" sz="1400">
                <a:latin typeface="Times New Roman"/>
                <a:cs typeface="Times New Roman"/>
              </a:rPr>
              <a:t>x2’5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S</a:t>
            </a:r>
            <a:r>
              <a:rPr dirty="0" sz="1400" spc="-10">
                <a:latin typeface="Times New Roman"/>
                <a:cs typeface="Times New Roman"/>
              </a:rPr>
              <a:t>A</a:t>
            </a:r>
            <a:r>
              <a:rPr dirty="0" sz="1400" spc="-5">
                <a:latin typeface="Times New Roman"/>
                <a:cs typeface="Times New Roman"/>
              </a:rPr>
              <a:t>S</a:t>
            </a:r>
            <a:r>
              <a:rPr dirty="0" sz="1400">
                <a:latin typeface="Times New Roman"/>
                <a:cs typeface="Times New Roman"/>
              </a:rPr>
              <a:t>/</a:t>
            </a:r>
            <a:r>
              <a:rPr dirty="0" sz="1400" spc="-5">
                <a:latin typeface="Times New Roman"/>
                <a:cs typeface="Times New Roman"/>
              </a:rPr>
              <a:t>S</a:t>
            </a:r>
            <a:r>
              <a:rPr dirty="0" sz="1400" spc="-165">
                <a:latin typeface="Times New Roman"/>
                <a:cs typeface="Times New Roman"/>
              </a:rPr>
              <a:t>A</a:t>
            </a:r>
            <a:r>
              <a:rPr dirty="0" sz="1400" spc="-114">
                <a:latin typeface="Times New Roman"/>
                <a:cs typeface="Times New Roman"/>
              </a:rPr>
              <a:t>T</a:t>
            </a:r>
            <a:r>
              <a:rPr dirty="0" sz="1400">
                <a:latin typeface="Times New Roman"/>
                <a:cs typeface="Times New Roman"/>
              </a:rPr>
              <a:t>A</a:t>
            </a:r>
            <a:r>
              <a:rPr dirty="0" sz="1400" spc="-9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дис</a:t>
            </a:r>
            <a:r>
              <a:rPr dirty="0" sz="1400" spc="-70">
                <a:latin typeface="Times New Roman"/>
                <a:cs typeface="Times New Roman"/>
              </a:rPr>
              <a:t>к</a:t>
            </a:r>
            <a:r>
              <a:rPr dirty="0" sz="1400">
                <a:latin typeface="Times New Roman"/>
                <a:cs typeface="Times New Roman"/>
              </a:rPr>
              <a:t>ов</a:t>
            </a:r>
            <a:endParaRPr sz="1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dirty="0" sz="1400">
                <a:latin typeface="Times New Roman"/>
                <a:cs typeface="Times New Roman"/>
              </a:rPr>
              <a:t>2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карты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расширения</a:t>
            </a:r>
            <a:endParaRPr sz="1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dirty="0" sz="1400">
                <a:latin typeface="Times New Roman"/>
                <a:cs typeface="Times New Roman"/>
              </a:rPr>
              <a:t>4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вентилятора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80x80</a:t>
            </a:r>
            <a:r>
              <a:rPr dirty="0" sz="1400" spc="-5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мм</a:t>
            </a:r>
            <a:endParaRPr sz="1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dirty="0" sz="1400">
                <a:latin typeface="Times New Roman"/>
                <a:cs typeface="Times New Roman"/>
              </a:rPr>
              <a:t>защитные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панели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и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датчики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вскрытия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839" y="74168"/>
            <a:ext cx="7496175" cy="376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Развитие</a:t>
            </a:r>
            <a:r>
              <a:rPr dirty="0" spc="-30"/>
              <a:t> </a:t>
            </a:r>
            <a:r>
              <a:rPr dirty="0" spc="-10"/>
              <a:t>экосистемы</a:t>
            </a:r>
            <a:r>
              <a:rPr dirty="0"/>
              <a:t> региональных</a:t>
            </a:r>
            <a:r>
              <a:rPr dirty="0" spc="-45"/>
              <a:t> </a:t>
            </a:r>
            <a:r>
              <a:rPr dirty="0" spc="-5"/>
              <a:t>прикладных</a:t>
            </a:r>
            <a:r>
              <a:rPr dirty="0" spc="-30"/>
              <a:t> </a:t>
            </a:r>
            <a:r>
              <a:rPr dirty="0"/>
              <a:t>ИТ</a:t>
            </a:r>
            <a:r>
              <a:rPr dirty="0" spc="-10"/>
              <a:t> </a:t>
            </a:r>
            <a:r>
              <a:rPr dirty="0"/>
              <a:t>систем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764535" y="0"/>
            <a:ext cx="9427845" cy="4997450"/>
            <a:chOff x="2764535" y="0"/>
            <a:chExt cx="9427845" cy="49974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55151" y="0"/>
              <a:ext cx="3736848" cy="4434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64535" y="2321051"/>
              <a:ext cx="1530096" cy="3032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64535" y="4584191"/>
              <a:ext cx="1959864" cy="4130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945623" y="3662171"/>
              <a:ext cx="1815464" cy="510540"/>
            </a:xfrm>
            <a:custGeom>
              <a:avLst/>
              <a:gdLst/>
              <a:ahLst/>
              <a:cxnLst/>
              <a:rect l="l" t="t" r="r" b="b"/>
              <a:pathLst>
                <a:path w="1815465" h="510539">
                  <a:moveTo>
                    <a:pt x="1815083" y="0"/>
                  </a:moveTo>
                  <a:lnTo>
                    <a:pt x="0" y="0"/>
                  </a:lnTo>
                  <a:lnTo>
                    <a:pt x="0" y="510539"/>
                  </a:lnTo>
                  <a:lnTo>
                    <a:pt x="1815083" y="510539"/>
                  </a:lnTo>
                  <a:lnTo>
                    <a:pt x="1815083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7423404" y="2781300"/>
            <a:ext cx="2091055" cy="596265"/>
          </a:xfrm>
          <a:prstGeom prst="rect">
            <a:avLst/>
          </a:prstGeom>
          <a:solidFill>
            <a:srgbClr val="006FC0"/>
          </a:solidFill>
          <a:ln w="6096">
            <a:solidFill>
              <a:srgbClr val="5B9BD4"/>
            </a:solidFill>
          </a:ln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Times New Roman"/>
              <a:cs typeface="Times New Roman"/>
            </a:endParaRPr>
          </a:p>
          <a:p>
            <a:pPr marL="181610">
              <a:lnSpc>
                <a:spcPct val="100000"/>
              </a:lnSpc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Ситуационные</a:t>
            </a:r>
            <a:r>
              <a:rPr dirty="0" sz="14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центры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4527" y="2840735"/>
            <a:ext cx="2083435" cy="596265"/>
          </a:xfrm>
          <a:prstGeom prst="rect">
            <a:avLst/>
          </a:prstGeom>
          <a:solidFill>
            <a:srgbClr val="006FC0"/>
          </a:solidFill>
          <a:ln w="6096">
            <a:solidFill>
              <a:srgbClr val="5B9BD4"/>
            </a:solidFill>
          </a:ln>
        </p:spPr>
        <p:txBody>
          <a:bodyPr wrap="square" lIns="0" tIns="793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Универсальный</a:t>
            </a:r>
            <a:endParaRPr sz="140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электронный</a:t>
            </a:r>
            <a:r>
              <a:rPr dirty="0" sz="14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архив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4527" y="3653028"/>
            <a:ext cx="2083435" cy="594360"/>
          </a:xfrm>
          <a:prstGeom prst="rect">
            <a:avLst/>
          </a:prstGeom>
          <a:solidFill>
            <a:srgbClr val="006FC0"/>
          </a:solidFill>
          <a:ln w="6096">
            <a:solidFill>
              <a:srgbClr val="5B9BD4"/>
            </a:solidFill>
          </a:ln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</a:pP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МФЦ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23404" y="2029967"/>
            <a:ext cx="2091055" cy="594360"/>
          </a:xfrm>
          <a:prstGeom prst="rect">
            <a:avLst/>
          </a:prstGeom>
          <a:solidFill>
            <a:srgbClr val="006FC0"/>
          </a:solidFill>
          <a:ln w="6096">
            <a:solidFill>
              <a:srgbClr val="5B9BD4"/>
            </a:solidFill>
          </a:ln>
        </p:spPr>
        <p:txBody>
          <a:bodyPr wrap="square" lIns="0" tIns="78740" rIns="0" bIns="0" rtlCol="0" vert="horz">
            <a:spAutoFit/>
          </a:bodyPr>
          <a:lstStyle/>
          <a:p>
            <a:pPr marL="242570" marR="231140" indent="5715">
              <a:lnSpc>
                <a:spcPct val="100000"/>
              </a:lnSpc>
              <a:spcBef>
                <a:spcPts val="620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Центры организации </a:t>
            </a:r>
            <a:r>
              <a:rPr dirty="0" sz="1400" spc="-3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5">
                <a:solidFill>
                  <a:srgbClr val="FFFFFF"/>
                </a:solidFill>
                <a:latin typeface="Times New Roman"/>
                <a:cs typeface="Times New Roman"/>
              </a:rPr>
              <a:t>дор</a:t>
            </a:r>
            <a:r>
              <a:rPr dirty="0" sz="1400" spc="-3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400" spc="-4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4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400" spc="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400" spc="-20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400" spc="5">
                <a:solidFill>
                  <a:srgbClr val="FFFFFF"/>
                </a:solidFill>
                <a:latin typeface="Times New Roman"/>
                <a:cs typeface="Times New Roman"/>
              </a:rPr>
              <a:t>ни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я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4527" y="2029967"/>
            <a:ext cx="2083435" cy="594360"/>
          </a:xfrm>
          <a:prstGeom prst="rect">
            <a:avLst/>
          </a:prstGeom>
          <a:solidFill>
            <a:srgbClr val="006FC0"/>
          </a:solidFill>
          <a:ln w="6096">
            <a:solidFill>
              <a:srgbClr val="5B9BD4"/>
            </a:solidFill>
          </a:ln>
        </p:spPr>
        <p:txBody>
          <a:bodyPr wrap="square" lIns="0" tIns="78740" rIns="0" bIns="0" rtlCol="0" vert="horz">
            <a:spAutoFit/>
          </a:bodyPr>
          <a:lstStyle/>
          <a:p>
            <a:pPr marL="378460" marR="370205" indent="146050">
              <a:lnSpc>
                <a:spcPct val="100000"/>
              </a:lnSpc>
              <a:spcBef>
                <a:spcPts val="620"/>
              </a:spcBef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Электронный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документооборот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0143" y="5152644"/>
            <a:ext cx="2091055" cy="596265"/>
          </a:xfrm>
          <a:prstGeom prst="rect">
            <a:avLst/>
          </a:prstGeom>
          <a:solidFill>
            <a:srgbClr val="006FC0"/>
          </a:solidFill>
          <a:ln w="6096">
            <a:solidFill>
              <a:srgbClr val="5B9BD4"/>
            </a:solidFill>
          </a:ln>
        </p:spPr>
        <p:txBody>
          <a:bodyPr wrap="square" lIns="0" tIns="80010" rIns="0" bIns="0" rtlCol="0" vert="horz">
            <a:spAutoFit/>
          </a:bodyPr>
          <a:lstStyle/>
          <a:p>
            <a:pPr marL="624840" marR="459105" indent="-161925">
              <a:lnSpc>
                <a:spcPct val="100000"/>
              </a:lnSpc>
              <a:spcBef>
                <a:spcPts val="630"/>
              </a:spcBef>
            </a:pP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400" spc="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итич</a:t>
            </a:r>
            <a:r>
              <a:rPr dirty="0" sz="1400" spc="3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ая 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отчетность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4527" y="4402835"/>
            <a:ext cx="2083435" cy="594360"/>
          </a:xfrm>
          <a:prstGeom prst="rect">
            <a:avLst/>
          </a:prstGeom>
          <a:solidFill>
            <a:srgbClr val="006FC0"/>
          </a:solidFill>
          <a:ln w="6096">
            <a:solidFill>
              <a:srgbClr val="5B9BD4"/>
            </a:solidFill>
          </a:ln>
        </p:spPr>
        <p:txBody>
          <a:bodyPr wrap="square" lIns="0" tIns="7937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625"/>
              </a:spcBef>
            </a:pP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Унифицированные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коммуникации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45558" y="2074926"/>
            <a:ext cx="1813560" cy="510540"/>
          </a:xfrm>
          <a:prstGeom prst="rect">
            <a:avLst/>
          </a:prstGeom>
          <a:solidFill>
            <a:srgbClr val="FFFFFF"/>
          </a:solidFill>
          <a:ln w="19811">
            <a:solidFill>
              <a:srgbClr val="5B9BD4"/>
            </a:solidFill>
          </a:ln>
        </p:spPr>
        <p:txBody>
          <a:bodyPr wrap="square" lIns="0" tIns="36195" rIns="0" bIns="0" rtlCol="0" vert="horz">
            <a:spAutoFit/>
          </a:bodyPr>
          <a:lstStyle/>
          <a:p>
            <a:pPr marL="553720" marR="321310" indent="-228600">
              <a:lnSpc>
                <a:spcPct val="100000"/>
              </a:lnSpc>
              <a:spcBef>
                <a:spcPts val="285"/>
              </a:spcBef>
            </a:pPr>
            <a:r>
              <a:rPr dirty="0" sz="1400" spc="-10">
                <a:latin typeface="Times New Roman"/>
                <a:cs typeface="Times New Roman"/>
              </a:rPr>
              <a:t>Это</a:t>
            </a:r>
            <a:r>
              <a:rPr dirty="0" sz="1400" spc="-4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место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пока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свободно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30383" y="2071116"/>
            <a:ext cx="1813560" cy="512445"/>
          </a:xfrm>
          <a:prstGeom prst="rect">
            <a:avLst/>
          </a:prstGeom>
          <a:solidFill>
            <a:srgbClr val="E7E6E6"/>
          </a:solidFill>
        </p:spPr>
        <p:txBody>
          <a:bodyPr wrap="square" lIns="0" tIns="38100" rIns="0" bIns="0" rtlCol="0" vert="horz">
            <a:spAutoFit/>
          </a:bodyPr>
          <a:lstStyle/>
          <a:p>
            <a:pPr marL="551815" marR="316230" indent="-226060">
              <a:lnSpc>
                <a:spcPct val="100000"/>
              </a:lnSpc>
              <a:spcBef>
                <a:spcPts val="300"/>
              </a:spcBef>
            </a:pPr>
            <a:r>
              <a:rPr dirty="0" sz="1400" spc="-5">
                <a:latin typeface="Times New Roman"/>
                <a:cs typeface="Times New Roman"/>
              </a:rPr>
              <a:t>Эти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места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пока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вакантны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945623" y="2807207"/>
            <a:ext cx="1815464" cy="512445"/>
          </a:xfrm>
          <a:prstGeom prst="rect">
            <a:avLst/>
          </a:prstGeom>
          <a:solidFill>
            <a:srgbClr val="E7E6E6"/>
          </a:solidFill>
        </p:spPr>
        <p:txBody>
          <a:bodyPr wrap="square" lIns="0" tIns="37465" rIns="0" bIns="0" rtlCol="0" vert="horz">
            <a:spAutoFit/>
          </a:bodyPr>
          <a:lstStyle/>
          <a:p>
            <a:pPr marL="552450" marR="316865" indent="-226060">
              <a:lnSpc>
                <a:spcPct val="100000"/>
              </a:lnSpc>
              <a:spcBef>
                <a:spcPts val="295"/>
              </a:spcBef>
            </a:pPr>
            <a:r>
              <a:rPr dirty="0" sz="1400" spc="-5">
                <a:latin typeface="Times New Roman"/>
                <a:cs typeface="Times New Roman"/>
              </a:rPr>
              <a:t>Эти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места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пока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вакантны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46447" y="1008888"/>
            <a:ext cx="2860675" cy="666115"/>
          </a:xfrm>
          <a:prstGeom prst="rect">
            <a:avLst/>
          </a:prstGeom>
          <a:solidFill>
            <a:srgbClr val="333E50"/>
          </a:solidFill>
          <a:ln w="6096">
            <a:solidFill>
              <a:srgbClr val="5B9BD4"/>
            </a:solidFill>
          </a:ln>
        </p:spPr>
        <p:txBody>
          <a:bodyPr wrap="square" lIns="0" tIns="171450" rIns="0" bIns="0" rtlCol="0" vert="horz">
            <a:spAutoFit/>
          </a:bodyPr>
          <a:lstStyle/>
          <a:p>
            <a:pPr marL="768350">
              <a:lnSpc>
                <a:spcPct val="100000"/>
              </a:lnSpc>
              <a:spcBef>
                <a:spcPts val="1350"/>
              </a:spcBef>
            </a:pPr>
            <a:r>
              <a:rPr dirty="0" sz="2000" spc="-10">
                <a:solidFill>
                  <a:srgbClr val="FFFFFF"/>
                </a:solidFill>
                <a:latin typeface="Times New Roman"/>
                <a:cs typeface="Times New Roman"/>
              </a:rPr>
              <a:t>Яхонт-УВМ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23404" y="3561588"/>
            <a:ext cx="2091055" cy="594360"/>
          </a:xfrm>
          <a:prstGeom prst="rect">
            <a:avLst/>
          </a:prstGeom>
          <a:solidFill>
            <a:srgbClr val="006FC0"/>
          </a:solidFill>
          <a:ln w="6096">
            <a:solidFill>
              <a:srgbClr val="5B9BD4"/>
            </a:solidFill>
          </a:ln>
        </p:spPr>
        <p:txBody>
          <a:bodyPr wrap="square" lIns="0" tIns="78740" rIns="0" bIns="0" rtlCol="0" vert="horz">
            <a:spAutoFit/>
          </a:bodyPr>
          <a:lstStyle/>
          <a:p>
            <a:pPr marL="399415" marR="391160" indent="304800">
              <a:lnSpc>
                <a:spcPct val="100000"/>
              </a:lnSpc>
              <a:spcBef>
                <a:spcPts val="620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Системы </a:t>
            </a:r>
            <a:r>
              <a:rPr dirty="0" sz="14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400" spc="-80">
                <a:solidFill>
                  <a:srgbClr val="FFFFFF"/>
                </a:solidFill>
                <a:latin typeface="Times New Roman"/>
                <a:cs typeface="Times New Roman"/>
              </a:rPr>
              <a:t>ю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ети</a:t>
            </a:r>
            <a:r>
              <a:rPr dirty="0" sz="1400" spc="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400" spc="-3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ания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45558" y="4444746"/>
            <a:ext cx="1813560" cy="512445"/>
          </a:xfrm>
          <a:prstGeom prst="rect">
            <a:avLst/>
          </a:prstGeom>
          <a:solidFill>
            <a:srgbClr val="FFFFFF"/>
          </a:solidFill>
          <a:ln w="19811">
            <a:solidFill>
              <a:srgbClr val="5B9BD4"/>
            </a:solidFill>
          </a:ln>
        </p:spPr>
        <p:txBody>
          <a:bodyPr wrap="square" lIns="0" tIns="374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dirty="0" sz="1400" spc="-10">
                <a:latin typeface="Times New Roman"/>
                <a:cs typeface="Times New Roman"/>
              </a:rPr>
              <a:t>Это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место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пока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400" spc="-5">
                <a:latin typeface="Times New Roman"/>
                <a:cs typeface="Times New Roman"/>
              </a:rPr>
              <a:t>свободно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945623" y="3662171"/>
            <a:ext cx="1815464" cy="51054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295"/>
              </a:spcBef>
            </a:pPr>
            <a:r>
              <a:rPr dirty="0" sz="1400">
                <a:latin typeface="Times New Roman"/>
                <a:cs typeface="Times New Roman"/>
              </a:rPr>
              <a:t>Эти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места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пока</a:t>
            </a:r>
            <a:endParaRPr sz="14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1400" spc="-5">
                <a:latin typeface="Times New Roman"/>
                <a:cs typeface="Times New Roman"/>
              </a:rPr>
              <a:t>вакантны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50820" y="3576828"/>
            <a:ext cx="1473708" cy="826008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845558" y="3662934"/>
            <a:ext cx="1813560" cy="510540"/>
          </a:xfrm>
          <a:prstGeom prst="rect">
            <a:avLst/>
          </a:prstGeom>
          <a:solidFill>
            <a:srgbClr val="FFFFFF"/>
          </a:solidFill>
          <a:ln w="19811">
            <a:solidFill>
              <a:srgbClr val="5B9BD4"/>
            </a:solidFill>
          </a:ln>
        </p:spPr>
        <p:txBody>
          <a:bodyPr wrap="square" lIns="0" tIns="3619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dirty="0" sz="1400" spc="-10">
                <a:latin typeface="Times New Roman"/>
                <a:cs typeface="Times New Roman"/>
              </a:rPr>
              <a:t>Это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место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пока</a:t>
            </a:r>
            <a:endParaRPr sz="140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latin typeface="Times New Roman"/>
                <a:cs typeface="Times New Roman"/>
              </a:rPr>
              <a:t>свободно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423404" y="4402835"/>
            <a:ext cx="2091055" cy="594360"/>
          </a:xfrm>
          <a:prstGeom prst="rect">
            <a:avLst/>
          </a:prstGeom>
          <a:solidFill>
            <a:srgbClr val="006FC0"/>
          </a:solidFill>
          <a:ln w="6096">
            <a:solidFill>
              <a:srgbClr val="5B9BD4"/>
            </a:solidFill>
          </a:ln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1400" spc="-15">
                <a:solidFill>
                  <a:srgbClr val="FFFFFF"/>
                </a:solidFill>
                <a:latin typeface="Times New Roman"/>
                <a:cs typeface="Times New Roman"/>
              </a:rPr>
              <a:t>СХД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64001" y="5212841"/>
            <a:ext cx="118872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8125" marR="5080" indent="-22606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Times New Roman"/>
                <a:cs typeface="Times New Roman"/>
              </a:rPr>
              <a:t>Эти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места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пока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вакантны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750820" y="73152"/>
            <a:ext cx="9333230" cy="5657215"/>
            <a:chOff x="2750820" y="73152"/>
            <a:chExt cx="9333230" cy="5657215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50820" y="5167884"/>
              <a:ext cx="1813559" cy="56235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56876" y="3918204"/>
              <a:ext cx="1464564" cy="146304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09632" y="5109972"/>
              <a:ext cx="722376" cy="54254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34115" y="5202936"/>
              <a:ext cx="1226820" cy="36728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64536" y="2702052"/>
              <a:ext cx="1342643" cy="76962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61488" y="1969007"/>
              <a:ext cx="1004315" cy="341375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4845558" y="2873501"/>
            <a:ext cx="1813560" cy="510540"/>
          </a:xfrm>
          <a:prstGeom prst="rect">
            <a:avLst/>
          </a:prstGeom>
          <a:solidFill>
            <a:srgbClr val="FFFFFF"/>
          </a:solidFill>
          <a:ln w="19811">
            <a:solidFill>
              <a:srgbClr val="5B9BD4"/>
            </a:solidFill>
          </a:ln>
        </p:spPr>
        <p:txBody>
          <a:bodyPr wrap="square" lIns="0" tIns="36194" rIns="0" bIns="0" rtlCol="0" vert="horz">
            <a:spAutoFit/>
          </a:bodyPr>
          <a:lstStyle/>
          <a:p>
            <a:pPr marL="553720" marR="321310" indent="-228600">
              <a:lnSpc>
                <a:spcPct val="100000"/>
              </a:lnSpc>
              <a:spcBef>
                <a:spcPts val="284"/>
              </a:spcBef>
            </a:pPr>
            <a:r>
              <a:rPr dirty="0" sz="1400" spc="-10">
                <a:latin typeface="Times New Roman"/>
                <a:cs typeface="Times New Roman"/>
              </a:rPr>
              <a:t>Это</a:t>
            </a:r>
            <a:r>
              <a:rPr dirty="0" sz="1400" spc="-4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место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пока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свободно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423404" y="5103876"/>
            <a:ext cx="2091055" cy="596265"/>
          </a:xfrm>
          <a:prstGeom prst="rect">
            <a:avLst/>
          </a:prstGeom>
          <a:solidFill>
            <a:srgbClr val="006FC0"/>
          </a:solidFill>
          <a:ln w="6096">
            <a:solidFill>
              <a:srgbClr val="5B9BD4"/>
            </a:solidFill>
          </a:ln>
        </p:spPr>
        <p:txBody>
          <a:bodyPr wrap="square" lIns="0" tIns="80010" rIns="0" bIns="0" rtlCol="0" vert="horz">
            <a:spAutoFit/>
          </a:bodyPr>
          <a:lstStyle/>
          <a:p>
            <a:pPr marL="635635" marR="189865" indent="-439420">
              <a:lnSpc>
                <a:spcPct val="100000"/>
              </a:lnSpc>
              <a:spcBef>
                <a:spcPts val="630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Защищенная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400" spc="-3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400" spc="-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400" spc="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ая  </a:t>
            </a: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платформа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68808" y="0"/>
              <a:ext cx="11823700" cy="6823075"/>
            </a:xfrm>
            <a:custGeom>
              <a:avLst/>
              <a:gdLst/>
              <a:ahLst/>
              <a:cxnLst/>
              <a:rect l="l" t="t" r="r" b="b"/>
              <a:pathLst>
                <a:path w="11823700" h="6823075">
                  <a:moveTo>
                    <a:pt x="0" y="6822948"/>
                  </a:moveTo>
                  <a:lnTo>
                    <a:pt x="11823192" y="6822948"/>
                  </a:lnTo>
                  <a:lnTo>
                    <a:pt x="11823192" y="0"/>
                  </a:lnTo>
                  <a:lnTo>
                    <a:pt x="0" y="0"/>
                  </a:lnTo>
                  <a:lnTo>
                    <a:pt x="0" y="6822948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2030"/>
              <a:ext cx="6848856" cy="5059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3143" y="6352030"/>
              <a:ext cx="6848856" cy="50596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144"/>
              <a:ext cx="368935" cy="6343015"/>
            </a:xfrm>
            <a:custGeom>
              <a:avLst/>
              <a:gdLst/>
              <a:ahLst/>
              <a:cxnLst/>
              <a:rect l="l" t="t" r="r" b="b"/>
              <a:pathLst>
                <a:path w="368935" h="6343015">
                  <a:moveTo>
                    <a:pt x="368808" y="0"/>
                  </a:moveTo>
                  <a:lnTo>
                    <a:pt x="0" y="0"/>
                  </a:lnTo>
                  <a:lnTo>
                    <a:pt x="0" y="6342887"/>
                  </a:lnTo>
                  <a:lnTo>
                    <a:pt x="368808" y="634288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2839" y="74168"/>
            <a:ext cx="7773034" cy="72771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ПАК </a:t>
            </a:r>
            <a:r>
              <a:rPr dirty="0" spc="-10"/>
              <a:t>Яхонт-ЭМК: </a:t>
            </a:r>
            <a:r>
              <a:rPr dirty="0" spc="-5"/>
              <a:t>отечественное </a:t>
            </a:r>
            <a:r>
              <a:rPr dirty="0"/>
              <a:t>решение для </a:t>
            </a:r>
            <a:r>
              <a:rPr dirty="0" spc="-5"/>
              <a:t>медицинских </a:t>
            </a:r>
            <a:r>
              <a:rPr dirty="0"/>
              <a:t>и </a:t>
            </a:r>
            <a:r>
              <a:rPr dirty="0" spc="-560"/>
              <a:t> </a:t>
            </a:r>
            <a:r>
              <a:rPr dirty="0" spc="-5"/>
              <a:t>фармацевтических</a:t>
            </a:r>
            <a:r>
              <a:rPr dirty="0" spc="-45"/>
              <a:t> </a:t>
            </a:r>
            <a:r>
              <a:rPr dirty="0"/>
              <a:t>организаций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6204203" y="0"/>
            <a:ext cx="5988050" cy="5564505"/>
            <a:chOff x="6204203" y="0"/>
            <a:chExt cx="5988050" cy="556450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5151" y="0"/>
              <a:ext cx="3736848" cy="4434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04203" y="1039367"/>
              <a:ext cx="5791200" cy="4525010"/>
            </a:xfrm>
            <a:custGeom>
              <a:avLst/>
              <a:gdLst/>
              <a:ahLst/>
              <a:cxnLst/>
              <a:rect l="l" t="t" r="r" b="b"/>
              <a:pathLst>
                <a:path w="5791200" h="4525010">
                  <a:moveTo>
                    <a:pt x="5791200" y="0"/>
                  </a:moveTo>
                  <a:lnTo>
                    <a:pt x="0" y="0"/>
                  </a:lnTo>
                  <a:lnTo>
                    <a:pt x="0" y="4524756"/>
                  </a:lnTo>
                  <a:lnTo>
                    <a:pt x="5791200" y="4524756"/>
                  </a:lnTo>
                  <a:lnTo>
                    <a:pt x="5791200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6283833" y="1057147"/>
            <a:ext cx="5499735" cy="4415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8166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ПАК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«Яхонт-ЭМК»,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разработанный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ЗАО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«НОРСИ-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ТРАНС»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предназначен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для: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800" spc="-5">
                <a:latin typeface="Calibri"/>
                <a:cs typeface="Calibri"/>
              </a:rPr>
              <a:t>построения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интегрированных</a:t>
            </a:r>
            <a:r>
              <a:rPr dirty="0" sz="1800" spc="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электронных</a:t>
            </a:r>
            <a:endParaRPr sz="18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dirty="0" sz="1800" spc="-10">
                <a:latin typeface="Calibri"/>
                <a:cs typeface="Calibri"/>
              </a:rPr>
              <a:t>медицинских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архивов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(ИЭМА)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составе</a:t>
            </a:r>
            <a:endParaRPr sz="18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dirty="0" sz="1800" spc="-5">
                <a:latin typeface="Calibri"/>
                <a:cs typeface="Calibri"/>
              </a:rPr>
              <a:t>региональных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сегментов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единой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государственной</a:t>
            </a:r>
            <a:endParaRPr sz="1800">
              <a:latin typeface="Calibri"/>
              <a:cs typeface="Calibri"/>
            </a:endParaRPr>
          </a:p>
          <a:p>
            <a:pPr marL="299085" marR="30480">
              <a:lnSpc>
                <a:spcPct val="100000"/>
              </a:lnSpc>
            </a:pPr>
            <a:r>
              <a:rPr dirty="0" sz="1800" spc="-5">
                <a:latin typeface="Calibri"/>
                <a:cs typeface="Calibri"/>
              </a:rPr>
              <a:t>информационной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системе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5">
                <a:latin typeface="Calibri"/>
                <a:cs typeface="Calibri"/>
              </a:rPr>
              <a:t> сфере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здравоохранения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(ЕГИСЗ);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800" spc="-10">
                <a:latin typeface="Calibri"/>
                <a:cs typeface="Calibri"/>
              </a:rPr>
              <a:t>использования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составе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региональных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МИС, МИС</a:t>
            </a:r>
            <a:endParaRPr sz="18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latin typeface="Calibri"/>
                <a:cs typeface="Calibri"/>
              </a:rPr>
              <a:t>медицинских</a:t>
            </a:r>
            <a:r>
              <a:rPr dirty="0" sz="1800" spc="-5">
                <a:latin typeface="Calibri"/>
                <a:cs typeface="Calibri"/>
              </a:rPr>
              <a:t> организаций,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иных</a:t>
            </a:r>
            <a:r>
              <a:rPr dirty="0" sz="1800" spc="-5">
                <a:latin typeface="Calibri"/>
                <a:cs typeface="Calibri"/>
              </a:rPr>
              <a:t> МИС;</a:t>
            </a:r>
            <a:endParaRPr sz="18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800" spc="-5">
                <a:latin typeface="Calibri"/>
                <a:cs typeface="Calibri"/>
              </a:rPr>
              <a:t>обеспечения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надежного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долговременного </a:t>
            </a:r>
            <a:r>
              <a:rPr dirty="0" sz="1800" spc="-5">
                <a:latin typeface="Calibri"/>
                <a:cs typeface="Calibri"/>
              </a:rPr>
              <a:t>хранения, </a:t>
            </a:r>
            <a:r>
              <a:rPr dirty="0" sz="1800" spc="-39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высокопроизводительного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поиска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доступа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к</a:t>
            </a:r>
            <a:endParaRPr sz="1800">
              <a:latin typeface="Calibri"/>
              <a:cs typeface="Calibri"/>
            </a:endParaRPr>
          </a:p>
          <a:p>
            <a:pPr marL="299085" marR="470534">
              <a:lnSpc>
                <a:spcPct val="100000"/>
              </a:lnSpc>
            </a:pPr>
            <a:r>
              <a:rPr dirty="0" sz="1800" spc="-5">
                <a:latin typeface="Calibri"/>
                <a:cs typeface="Calibri"/>
              </a:rPr>
              <a:t>информации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интегрированных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электронных 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медицинских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карт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(ИЭМК)</a:t>
            </a:r>
            <a:r>
              <a:rPr dirty="0" sz="1800" spc="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 </a:t>
            </a:r>
            <a:r>
              <a:rPr dirty="0" sz="1800" spc="-10">
                <a:latin typeface="Calibri"/>
                <a:cs typeface="Calibri"/>
              </a:rPr>
              <a:t>истории</a:t>
            </a:r>
            <a:r>
              <a:rPr dirty="0" sz="1800" spc="2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изменения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(версий)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а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также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информации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медицинских</a:t>
            </a:r>
            <a:endParaRPr sz="1800">
              <a:latin typeface="Calibri"/>
              <a:cs typeface="Calibri"/>
            </a:endParaRPr>
          </a:p>
          <a:p>
            <a:pPr marL="299085" marR="53975">
              <a:lnSpc>
                <a:spcPct val="100000"/>
              </a:lnSpc>
            </a:pPr>
            <a:r>
              <a:rPr dirty="0" sz="1800" spc="-10">
                <a:latin typeface="Calibri"/>
                <a:cs typeface="Calibri"/>
              </a:rPr>
              <a:t>исследований </a:t>
            </a:r>
            <a:r>
              <a:rPr dirty="0" sz="1800" spc="-5">
                <a:latin typeface="Calibri"/>
                <a:cs typeface="Calibri"/>
              </a:rPr>
              <a:t>связанной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ИЭМК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пациента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5">
                <a:latin typeface="Calibri"/>
                <a:cs typeface="Calibri"/>
              </a:rPr>
              <a:t> составе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ИЭМА.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4988" y="929639"/>
            <a:ext cx="5634228" cy="48310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095"/>
            <a:ext cx="12192000" cy="6852284"/>
            <a:chOff x="0" y="6095"/>
            <a:chExt cx="12192000" cy="6852284"/>
          </a:xfrm>
        </p:grpSpPr>
        <p:sp>
          <p:nvSpPr>
            <p:cNvPr id="3" name="object 3"/>
            <p:cNvSpPr/>
            <p:nvPr/>
          </p:nvSpPr>
          <p:spPr>
            <a:xfrm>
              <a:off x="368808" y="6095"/>
              <a:ext cx="11823700" cy="6847840"/>
            </a:xfrm>
            <a:custGeom>
              <a:avLst/>
              <a:gdLst/>
              <a:ahLst/>
              <a:cxnLst/>
              <a:rect l="l" t="t" r="r" b="b"/>
              <a:pathLst>
                <a:path w="11823700" h="6847840">
                  <a:moveTo>
                    <a:pt x="11823192" y="0"/>
                  </a:moveTo>
                  <a:lnTo>
                    <a:pt x="0" y="0"/>
                  </a:lnTo>
                  <a:lnTo>
                    <a:pt x="0" y="6847332"/>
                  </a:lnTo>
                  <a:lnTo>
                    <a:pt x="11823192" y="6847332"/>
                  </a:lnTo>
                  <a:lnTo>
                    <a:pt x="1182319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2030"/>
              <a:ext cx="6848856" cy="5059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3143" y="6352030"/>
              <a:ext cx="6848856" cy="50596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144"/>
              <a:ext cx="368935" cy="6343015"/>
            </a:xfrm>
            <a:custGeom>
              <a:avLst/>
              <a:gdLst/>
              <a:ahLst/>
              <a:cxnLst/>
              <a:rect l="l" t="t" r="r" b="b"/>
              <a:pathLst>
                <a:path w="368935" h="6343015">
                  <a:moveTo>
                    <a:pt x="368808" y="0"/>
                  </a:moveTo>
                  <a:lnTo>
                    <a:pt x="0" y="0"/>
                  </a:lnTo>
                  <a:lnTo>
                    <a:pt x="0" y="6342887"/>
                  </a:lnTo>
                  <a:lnTo>
                    <a:pt x="368808" y="634288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ПАК</a:t>
            </a:r>
            <a:r>
              <a:rPr dirty="0" spc="-15"/>
              <a:t> </a:t>
            </a:r>
            <a:r>
              <a:rPr dirty="0" spc="-10"/>
              <a:t>Яхонт-ЭМК:</a:t>
            </a:r>
            <a:r>
              <a:rPr dirty="0" spc="-30"/>
              <a:t> </a:t>
            </a:r>
            <a:r>
              <a:rPr dirty="0" spc="-5"/>
              <a:t>отечественное</a:t>
            </a:r>
            <a:r>
              <a:rPr dirty="0" spc="-25"/>
              <a:t> </a:t>
            </a:r>
            <a:r>
              <a:rPr dirty="0"/>
              <a:t>решение</a:t>
            </a:r>
            <a:r>
              <a:rPr dirty="0" spc="-10"/>
              <a:t> </a:t>
            </a:r>
            <a:r>
              <a:rPr dirty="0"/>
              <a:t>для</a:t>
            </a:r>
            <a:r>
              <a:rPr dirty="0" spc="15"/>
              <a:t> </a:t>
            </a:r>
            <a:r>
              <a:rPr dirty="0" spc="-5"/>
              <a:t>медицинских</a:t>
            </a:r>
            <a:r>
              <a:rPr dirty="0" spc="-40"/>
              <a:t> </a:t>
            </a:r>
            <a:r>
              <a:rPr dirty="0"/>
              <a:t>и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62839" y="424941"/>
            <a:ext cx="3999865" cy="3765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5">
                <a:latin typeface="Times New Roman"/>
                <a:cs typeface="Times New Roman"/>
              </a:rPr>
              <a:t>фармацевтических</a:t>
            </a:r>
            <a:r>
              <a:rPr dirty="0" sz="2300" spc="-85">
                <a:latin typeface="Times New Roman"/>
                <a:cs typeface="Times New Roman"/>
              </a:rPr>
              <a:t> </a:t>
            </a:r>
            <a:r>
              <a:rPr dirty="0" sz="2300">
                <a:latin typeface="Times New Roman"/>
                <a:cs typeface="Times New Roman"/>
              </a:rPr>
              <a:t>организаций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5152" y="0"/>
              <a:ext cx="3736848" cy="4434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5073396" cy="466344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229611"/>
              <a:ext cx="5123688" cy="462838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814315" y="3451859"/>
              <a:ext cx="7039609" cy="2717800"/>
            </a:xfrm>
            <a:custGeom>
              <a:avLst/>
              <a:gdLst/>
              <a:ahLst/>
              <a:cxnLst/>
              <a:rect l="l" t="t" r="r" b="b"/>
              <a:pathLst>
                <a:path w="7039609" h="2717800">
                  <a:moveTo>
                    <a:pt x="7039356" y="0"/>
                  </a:moveTo>
                  <a:lnTo>
                    <a:pt x="0" y="0"/>
                  </a:lnTo>
                  <a:lnTo>
                    <a:pt x="0" y="2717291"/>
                  </a:lnTo>
                  <a:lnTo>
                    <a:pt x="7039356" y="2717291"/>
                  </a:lnTo>
                  <a:lnTo>
                    <a:pt x="7039356" y="0"/>
                  </a:lnTo>
                  <a:close/>
                </a:path>
              </a:pathLst>
            </a:custGeom>
            <a:solidFill>
              <a:srgbClr val="BCD6ED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4814315" y="3451859"/>
            <a:ext cx="7039609" cy="2717800"/>
          </a:xfrm>
          <a:prstGeom prst="rect">
            <a:avLst/>
          </a:prstGeom>
        </p:spPr>
        <p:txBody>
          <a:bodyPr wrap="square" lIns="0" tIns="127635" rIns="0" bIns="0" rtlCol="0" vert="horz">
            <a:spAutoFit/>
          </a:bodyPr>
          <a:lstStyle/>
          <a:p>
            <a:pPr marL="92710">
              <a:lnSpc>
                <a:spcPct val="100000"/>
              </a:lnSpc>
              <a:spcBef>
                <a:spcPts val="1005"/>
              </a:spcBef>
            </a:pPr>
            <a:r>
              <a:rPr dirty="0" sz="1600" spc="-5">
                <a:latin typeface="Calibri"/>
                <a:cs typeface="Calibri"/>
              </a:rPr>
              <a:t>Для</a:t>
            </a:r>
            <a:r>
              <a:rPr dirty="0" sz="1600" spc="-15">
                <a:latin typeface="Calibri"/>
                <a:cs typeface="Calibri"/>
              </a:rPr>
              <a:t> подключения</a:t>
            </a:r>
            <a:r>
              <a:rPr dirty="0" sz="1600" spc="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ПАК</a:t>
            </a:r>
            <a:r>
              <a:rPr dirty="0" sz="1600" spc="1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предусмотрены:</a:t>
            </a:r>
            <a:endParaRPr sz="1600">
              <a:latin typeface="Calibri"/>
              <a:cs typeface="Calibri"/>
            </a:endParaRPr>
          </a:p>
          <a:p>
            <a:pPr marL="379095" marR="591185" indent="-287020">
              <a:lnSpc>
                <a:spcPct val="100000"/>
              </a:lnSpc>
              <a:buFont typeface="Arial"/>
              <a:buChar char="•"/>
              <a:tabLst>
                <a:tab pos="379095" algn="l"/>
                <a:tab pos="379730" algn="l"/>
              </a:tabLst>
            </a:pPr>
            <a:r>
              <a:rPr dirty="0" sz="1600" spc="-5">
                <a:latin typeface="Calibri"/>
                <a:cs typeface="Calibri"/>
              </a:rPr>
              <a:t>сервис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15">
                <a:latin typeface="Calibri"/>
                <a:cs typeface="Calibri"/>
              </a:rPr>
              <a:t>ввода </a:t>
            </a:r>
            <a:r>
              <a:rPr dirty="0" sz="1600" spc="-10">
                <a:latin typeface="Calibri"/>
                <a:cs typeface="Calibri"/>
              </a:rPr>
              <a:t>данных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–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для</a:t>
            </a:r>
            <a:r>
              <a:rPr dirty="0" sz="1600" spc="-5">
                <a:latin typeface="Calibri"/>
                <a:cs typeface="Calibri"/>
              </a:rPr>
              <a:t> загрузки </a:t>
            </a:r>
            <a:r>
              <a:rPr dirty="0" sz="1600" spc="-10">
                <a:latin typeface="Calibri"/>
                <a:cs typeface="Calibri"/>
              </a:rPr>
              <a:t>обновлений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информации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с 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медицинскими</a:t>
            </a:r>
            <a:r>
              <a:rPr dirty="0" sz="1600" spc="1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записями</a:t>
            </a:r>
            <a:r>
              <a:rPr dirty="0" sz="1600" spc="2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и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связанной</a:t>
            </a:r>
            <a:r>
              <a:rPr dirty="0" sz="1600" spc="1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с ними</a:t>
            </a:r>
            <a:r>
              <a:rPr dirty="0" sz="1600" spc="1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файловой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информации;</a:t>
            </a:r>
            <a:endParaRPr sz="1600">
              <a:latin typeface="Calibri"/>
              <a:cs typeface="Calibri"/>
            </a:endParaRPr>
          </a:p>
          <a:p>
            <a:pPr marL="379095" indent="-287020">
              <a:lnSpc>
                <a:spcPct val="100000"/>
              </a:lnSpc>
              <a:buFont typeface="Arial"/>
              <a:buChar char="•"/>
              <a:tabLst>
                <a:tab pos="379095" algn="l"/>
                <a:tab pos="379730" algn="l"/>
              </a:tabLst>
            </a:pPr>
            <a:r>
              <a:rPr dirty="0" sz="1600" spc="-5">
                <a:latin typeface="Calibri"/>
                <a:cs typeface="Calibri"/>
              </a:rPr>
              <a:t>для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доступа</a:t>
            </a:r>
            <a:r>
              <a:rPr dirty="0" sz="1600" spc="1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к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записанной информации:</a:t>
            </a:r>
            <a:endParaRPr sz="1600">
              <a:latin typeface="Calibri"/>
              <a:cs typeface="Calibri"/>
            </a:endParaRPr>
          </a:p>
          <a:p>
            <a:pPr lvl="1" marL="836294" marR="336550" indent="-28702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836930" algn="l"/>
              </a:tabLst>
            </a:pPr>
            <a:r>
              <a:rPr dirty="0" sz="1600">
                <a:latin typeface="Calibri"/>
                <a:cs typeface="Calibri"/>
              </a:rPr>
              <a:t>HTTP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REST</a:t>
            </a:r>
            <a:r>
              <a:rPr dirty="0" sz="1600" spc="2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интерфейс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поиска</a:t>
            </a:r>
            <a:r>
              <a:rPr dirty="0" sz="1600" spc="1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в </a:t>
            </a:r>
            <a:r>
              <a:rPr dirty="0" sz="1600" spc="-10">
                <a:latin typeface="Calibri"/>
                <a:cs typeface="Calibri"/>
              </a:rPr>
              <a:t>накопленных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записях (метаданных 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идентификационных</a:t>
            </a:r>
            <a:r>
              <a:rPr dirty="0" sz="1600" spc="-1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и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медицинских</a:t>
            </a:r>
            <a:r>
              <a:rPr dirty="0" sz="1600" spc="1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карт)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и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получения</a:t>
            </a:r>
            <a:r>
              <a:rPr dirty="0" sz="1600" spc="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отобранных </a:t>
            </a:r>
            <a:r>
              <a:rPr dirty="0" sz="1600" spc="-345">
                <a:latin typeface="Calibri"/>
                <a:cs typeface="Calibri"/>
              </a:rPr>
              <a:t> </a:t>
            </a:r>
            <a:r>
              <a:rPr dirty="0" sz="1600" spc="-20">
                <a:latin typeface="Calibri"/>
                <a:cs typeface="Calibri"/>
              </a:rPr>
              <a:t>результатов</a:t>
            </a:r>
            <a:r>
              <a:rPr dirty="0" sz="1600" spc="-1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с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постраничной</a:t>
            </a:r>
            <a:r>
              <a:rPr dirty="0" sz="1600" spc="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навигацией;</a:t>
            </a:r>
            <a:endParaRPr sz="1600">
              <a:latin typeface="Calibri"/>
              <a:cs typeface="Calibri"/>
            </a:endParaRPr>
          </a:p>
          <a:p>
            <a:pPr lvl="1" marL="836294" marR="317500" indent="-287020">
              <a:lnSpc>
                <a:spcPct val="100000"/>
              </a:lnSpc>
              <a:buFont typeface="Wingdings"/>
              <a:buChar char=""/>
              <a:tabLst>
                <a:tab pos="836930" algn="l"/>
              </a:tabLst>
            </a:pPr>
            <a:r>
              <a:rPr dirty="0" sz="1600">
                <a:latin typeface="Calibri"/>
                <a:cs typeface="Calibri"/>
              </a:rPr>
              <a:t>HTTP</a:t>
            </a:r>
            <a:r>
              <a:rPr dirty="0" sz="1600" spc="-10">
                <a:latin typeface="Calibri"/>
                <a:cs typeface="Calibri"/>
              </a:rPr>
              <a:t> REST</a:t>
            </a:r>
            <a:r>
              <a:rPr dirty="0" sz="1600" spc="2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интерфейс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получения</a:t>
            </a:r>
            <a:r>
              <a:rPr dirty="0" sz="1600" spc="30">
                <a:latin typeface="Calibri"/>
                <a:cs typeface="Calibri"/>
              </a:rPr>
              <a:t> </a:t>
            </a:r>
            <a:r>
              <a:rPr dirty="0" sz="1600" spc="-15">
                <a:latin typeface="Calibri"/>
                <a:cs typeface="Calibri"/>
              </a:rPr>
              <a:t>содержимого</a:t>
            </a:r>
            <a:r>
              <a:rPr dirty="0" sz="1600" spc="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связанной</a:t>
            </a:r>
            <a:r>
              <a:rPr dirty="0" sz="1600" spc="1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с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записью </a:t>
            </a:r>
            <a:r>
              <a:rPr dirty="0" sz="1600" spc="-345">
                <a:latin typeface="Calibri"/>
                <a:cs typeface="Calibri"/>
              </a:rPr>
              <a:t> </a:t>
            </a:r>
            <a:r>
              <a:rPr dirty="0" sz="1600" spc="-15">
                <a:latin typeface="Calibri"/>
                <a:cs typeface="Calibri"/>
              </a:rPr>
              <a:t>сопроводительной</a:t>
            </a:r>
            <a:r>
              <a:rPr dirty="0" sz="1600" spc="4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информации</a:t>
            </a:r>
            <a:r>
              <a:rPr dirty="0" sz="1600" spc="2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(файлов</a:t>
            </a:r>
            <a:r>
              <a:rPr dirty="0" sz="1600" spc="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анализов,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исследований, </a:t>
            </a:r>
            <a:r>
              <a:rPr dirty="0" sz="1600" spc="-5">
                <a:latin typeface="Calibri"/>
                <a:cs typeface="Calibri"/>
              </a:rPr>
              <a:t> заключений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и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20">
                <a:latin typeface="Calibri"/>
                <a:cs typeface="Calibri"/>
              </a:rPr>
              <a:t>т.д.)</a:t>
            </a:r>
            <a:r>
              <a:rPr dirty="0" sz="1600" spc="-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по</a:t>
            </a:r>
            <a:r>
              <a:rPr dirty="0" sz="1600" spc="15">
                <a:latin typeface="Calibri"/>
                <a:cs typeface="Calibri"/>
              </a:rPr>
              <a:t> </a:t>
            </a:r>
            <a:r>
              <a:rPr dirty="0" sz="1600" spc="-15">
                <a:latin typeface="Calibri"/>
                <a:cs typeface="Calibri"/>
              </a:rPr>
              <a:t>каждому</a:t>
            </a:r>
            <a:r>
              <a:rPr dirty="0" sz="1600" spc="-5">
                <a:latin typeface="Calibri"/>
                <a:cs typeface="Calibri"/>
              </a:rPr>
              <a:t> прикрепленному</a:t>
            </a:r>
            <a:r>
              <a:rPr dirty="0" sz="1600" spc="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файлу.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711195" y="0"/>
            <a:ext cx="9142730" cy="5771515"/>
            <a:chOff x="2711195" y="0"/>
            <a:chExt cx="9142730" cy="5771515"/>
          </a:xfrm>
        </p:grpSpPr>
        <p:sp>
          <p:nvSpPr>
            <p:cNvPr id="17" name="object 17"/>
            <p:cNvSpPr/>
            <p:nvPr/>
          </p:nvSpPr>
          <p:spPr>
            <a:xfrm>
              <a:off x="4814316" y="758951"/>
              <a:ext cx="7039609" cy="2583180"/>
            </a:xfrm>
            <a:custGeom>
              <a:avLst/>
              <a:gdLst/>
              <a:ahLst/>
              <a:cxnLst/>
              <a:rect l="l" t="t" r="r" b="b"/>
              <a:pathLst>
                <a:path w="7039609" h="2583179">
                  <a:moveTo>
                    <a:pt x="7039356" y="0"/>
                  </a:moveTo>
                  <a:lnTo>
                    <a:pt x="0" y="0"/>
                  </a:lnTo>
                  <a:lnTo>
                    <a:pt x="0" y="2583180"/>
                  </a:lnTo>
                  <a:lnTo>
                    <a:pt x="7039356" y="2583180"/>
                  </a:lnTo>
                  <a:lnTo>
                    <a:pt x="7039356" y="0"/>
                  </a:lnTo>
                  <a:close/>
                </a:path>
              </a:pathLst>
            </a:custGeom>
            <a:solidFill>
              <a:srgbClr val="F1F1F1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11195" y="0"/>
              <a:ext cx="6858000" cy="577138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814315" y="758951"/>
            <a:ext cx="7039609" cy="2583180"/>
          </a:xfrm>
          <a:prstGeom prst="rect">
            <a:avLst/>
          </a:prstGeom>
        </p:spPr>
        <p:txBody>
          <a:bodyPr wrap="square" lIns="0" tIns="210185" rIns="0" bIns="0" rtlCol="0" vert="horz">
            <a:spAutoFit/>
          </a:bodyPr>
          <a:lstStyle/>
          <a:p>
            <a:pPr marL="400685">
              <a:lnSpc>
                <a:spcPct val="100000"/>
              </a:lnSpc>
              <a:spcBef>
                <a:spcPts val="1655"/>
              </a:spcBef>
            </a:pPr>
            <a:r>
              <a:rPr dirty="0" sz="2000" b="1">
                <a:latin typeface="Calibri"/>
                <a:cs typeface="Calibri"/>
              </a:rPr>
              <a:t>100%</a:t>
            </a:r>
            <a:r>
              <a:rPr dirty="0" sz="2000" spc="-3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отечественная</a:t>
            </a:r>
            <a:r>
              <a:rPr dirty="0" sz="2000" spc="-3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экосистема</a:t>
            </a:r>
            <a:r>
              <a:rPr dirty="0" sz="2000" spc="-35" b="1">
                <a:latin typeface="Calibri"/>
                <a:cs typeface="Calibri"/>
              </a:rPr>
              <a:t> </a:t>
            </a:r>
            <a:r>
              <a:rPr dirty="0" sz="2000" spc="-15" b="1">
                <a:latin typeface="Calibri"/>
                <a:cs typeface="Calibri"/>
              </a:rPr>
              <a:t>ПО,</a:t>
            </a:r>
            <a:r>
              <a:rPr dirty="0" sz="2000" spc="-3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ОС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и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«железа»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787640" y="1309116"/>
            <a:ext cx="2862580" cy="1755775"/>
            <a:chOff x="7787640" y="1309116"/>
            <a:chExt cx="2862580" cy="1755775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87640" y="1309116"/>
              <a:ext cx="1187196" cy="100126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95360" y="2462783"/>
              <a:ext cx="1891283" cy="6019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75292" y="1612392"/>
              <a:ext cx="1074420" cy="4251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095"/>
            <a:ext cx="12192000" cy="6852284"/>
            <a:chOff x="0" y="6095"/>
            <a:chExt cx="12192000" cy="6852284"/>
          </a:xfrm>
        </p:grpSpPr>
        <p:sp>
          <p:nvSpPr>
            <p:cNvPr id="3" name="object 3"/>
            <p:cNvSpPr/>
            <p:nvPr/>
          </p:nvSpPr>
          <p:spPr>
            <a:xfrm>
              <a:off x="368808" y="6095"/>
              <a:ext cx="11823700" cy="6847840"/>
            </a:xfrm>
            <a:custGeom>
              <a:avLst/>
              <a:gdLst/>
              <a:ahLst/>
              <a:cxnLst/>
              <a:rect l="l" t="t" r="r" b="b"/>
              <a:pathLst>
                <a:path w="11823700" h="6847840">
                  <a:moveTo>
                    <a:pt x="11823192" y="0"/>
                  </a:moveTo>
                  <a:lnTo>
                    <a:pt x="0" y="0"/>
                  </a:lnTo>
                  <a:lnTo>
                    <a:pt x="0" y="6847332"/>
                  </a:lnTo>
                  <a:lnTo>
                    <a:pt x="11823192" y="6847332"/>
                  </a:lnTo>
                  <a:lnTo>
                    <a:pt x="1182319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2030"/>
              <a:ext cx="6848856" cy="5059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3143" y="6352030"/>
              <a:ext cx="6848856" cy="50596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144"/>
              <a:ext cx="368935" cy="6343015"/>
            </a:xfrm>
            <a:custGeom>
              <a:avLst/>
              <a:gdLst/>
              <a:ahLst/>
              <a:cxnLst/>
              <a:rect l="l" t="t" r="r" b="b"/>
              <a:pathLst>
                <a:path w="368935" h="6343015">
                  <a:moveTo>
                    <a:pt x="368808" y="0"/>
                  </a:moveTo>
                  <a:lnTo>
                    <a:pt x="0" y="0"/>
                  </a:lnTo>
                  <a:lnTo>
                    <a:pt x="0" y="6342887"/>
                  </a:lnTo>
                  <a:lnTo>
                    <a:pt x="368808" y="634288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2839" y="74168"/>
            <a:ext cx="7773034" cy="72771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ПАК </a:t>
            </a:r>
            <a:r>
              <a:rPr dirty="0" spc="-10"/>
              <a:t>Яхонт-ЭМК: </a:t>
            </a:r>
            <a:r>
              <a:rPr dirty="0" spc="-5"/>
              <a:t>отечественное </a:t>
            </a:r>
            <a:r>
              <a:rPr dirty="0"/>
              <a:t>решение для </a:t>
            </a:r>
            <a:r>
              <a:rPr dirty="0" spc="-5"/>
              <a:t>медицинских </a:t>
            </a:r>
            <a:r>
              <a:rPr dirty="0"/>
              <a:t>и </a:t>
            </a:r>
            <a:r>
              <a:rPr dirty="0" spc="-560"/>
              <a:t> </a:t>
            </a:r>
            <a:r>
              <a:rPr dirty="0" spc="-5"/>
              <a:t>фармацевтических</a:t>
            </a:r>
            <a:r>
              <a:rPr dirty="0" spc="-45"/>
              <a:t> </a:t>
            </a:r>
            <a:r>
              <a:rPr dirty="0"/>
              <a:t>организаций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8455152" y="0"/>
            <a:ext cx="3736975" cy="443865"/>
            <a:chOff x="8455152" y="0"/>
            <a:chExt cx="3736975" cy="44386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5152" y="0"/>
              <a:ext cx="3736848" cy="4434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185915" y="885444"/>
            <a:ext cx="5768340" cy="2971800"/>
          </a:xfrm>
          <a:prstGeom prst="rect">
            <a:avLst/>
          </a:prstGeom>
          <a:solidFill>
            <a:srgbClr val="BCD6ED">
              <a:alpha val="90194"/>
            </a:srgbClr>
          </a:solidFill>
        </p:spPr>
        <p:txBody>
          <a:bodyPr wrap="square" lIns="0" tIns="128905" rIns="0" bIns="0" rtlCol="0" vert="horz">
            <a:spAutoFit/>
          </a:bodyPr>
          <a:lstStyle/>
          <a:p>
            <a:pPr marL="92075" marR="351790">
              <a:lnSpc>
                <a:spcPct val="100000"/>
              </a:lnSpc>
              <a:spcBef>
                <a:spcPts val="1015"/>
              </a:spcBef>
            </a:pPr>
            <a:r>
              <a:rPr dirty="0" sz="2000">
                <a:latin typeface="Calibri"/>
                <a:cs typeface="Calibri"/>
              </a:rPr>
              <a:t>В ПАК </a:t>
            </a:r>
            <a:r>
              <a:rPr dirty="0" sz="2000" spc="-5">
                <a:latin typeface="Calibri"/>
                <a:cs typeface="Calibri"/>
              </a:rPr>
              <a:t>реализован </a:t>
            </a:r>
            <a:r>
              <a:rPr dirty="0" sz="2000" spc="-20">
                <a:latin typeface="Calibri"/>
                <a:cs typeface="Calibri"/>
              </a:rPr>
              <a:t>модульный </a:t>
            </a:r>
            <a:r>
              <a:rPr dirty="0" sz="2000">
                <a:latin typeface="Calibri"/>
                <a:cs typeface="Calibri"/>
              </a:rPr>
              <a:t>принцип, </a:t>
            </a:r>
            <a:r>
              <a:rPr dirty="0" sz="2000" spc="-5">
                <a:latin typeface="Calibri"/>
                <a:cs typeface="Calibri"/>
              </a:rPr>
              <a:t>дающий </a:t>
            </a:r>
            <a:r>
              <a:rPr dirty="0" sz="2000" spc="-4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возможность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наращивания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емкостей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хранения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и </a:t>
            </a:r>
            <a:r>
              <a:rPr dirty="0" sz="2000" spc="-44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конфигурирования </a:t>
            </a:r>
            <a:r>
              <a:rPr dirty="0" sz="2000">
                <a:latin typeface="Calibri"/>
                <a:cs typeface="Calibri"/>
              </a:rPr>
              <a:t>ПАК </a:t>
            </a:r>
            <a:r>
              <a:rPr dirty="0" sz="2000" spc="-20">
                <a:latin typeface="Calibri"/>
                <a:cs typeface="Calibri"/>
              </a:rPr>
              <a:t>под </a:t>
            </a:r>
            <a:r>
              <a:rPr dirty="0" sz="2000" spc="-10">
                <a:latin typeface="Calibri"/>
                <a:cs typeface="Calibri"/>
              </a:rPr>
              <a:t>конкретные </a:t>
            </a:r>
            <a:r>
              <a:rPr dirty="0" sz="2000">
                <a:latin typeface="Calibri"/>
                <a:cs typeface="Calibri"/>
              </a:rPr>
              <a:t>задачи. 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Пример </a:t>
            </a:r>
            <a:r>
              <a:rPr dirty="0" sz="2000" spc="-5">
                <a:latin typeface="Calibri"/>
                <a:cs typeface="Calibri"/>
              </a:rPr>
              <a:t>комплектации </a:t>
            </a:r>
            <a:r>
              <a:rPr dirty="0" sz="2000">
                <a:latin typeface="Calibri"/>
                <a:cs typeface="Calibri"/>
              </a:rPr>
              <a:t>ПАК </a:t>
            </a:r>
            <a:r>
              <a:rPr dirty="0" sz="2000" spc="-5">
                <a:latin typeface="Calibri"/>
                <a:cs typeface="Calibri"/>
              </a:rPr>
              <a:t>«Яхонт-ЭМК» 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включающий:</a:t>
            </a:r>
            <a:endParaRPr sz="2000">
              <a:latin typeface="Calibri"/>
              <a:cs typeface="Calibri"/>
            </a:endParaRPr>
          </a:p>
          <a:p>
            <a:pPr marL="434975" indent="-34353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34975" algn="l"/>
                <a:tab pos="435609" algn="l"/>
              </a:tabLst>
            </a:pPr>
            <a:r>
              <a:rPr dirty="0" sz="2000">
                <a:latin typeface="Calibri"/>
                <a:cs typeface="Calibri"/>
              </a:rPr>
              <a:t>сервер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БД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электронных </a:t>
            </a:r>
            <a:r>
              <a:rPr dirty="0" sz="2000" spc="-5">
                <a:latin typeface="Calibri"/>
                <a:cs typeface="Calibri"/>
              </a:rPr>
              <a:t>медицинских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записей;</a:t>
            </a:r>
            <a:endParaRPr sz="2000">
              <a:latin typeface="Calibri"/>
              <a:cs typeface="Calibri"/>
            </a:endParaRPr>
          </a:p>
          <a:p>
            <a:pPr marL="434975" indent="-343535">
              <a:lnSpc>
                <a:spcPct val="100000"/>
              </a:lnSpc>
              <a:buFont typeface="Arial"/>
              <a:buChar char="•"/>
              <a:tabLst>
                <a:tab pos="434975" algn="l"/>
                <a:tab pos="435609" algn="l"/>
              </a:tabLst>
            </a:pPr>
            <a:r>
              <a:rPr dirty="0" sz="2000">
                <a:latin typeface="Calibri"/>
                <a:cs typeface="Calibri"/>
              </a:rPr>
              <a:t>4-х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серверов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хранения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результатов</a:t>
            </a:r>
            <a:endParaRPr sz="2000">
              <a:latin typeface="Calibri"/>
              <a:cs typeface="Calibri"/>
            </a:endParaRPr>
          </a:p>
          <a:p>
            <a:pPr marL="434975">
              <a:lnSpc>
                <a:spcPct val="100000"/>
              </a:lnSpc>
            </a:pPr>
            <a:r>
              <a:rPr dirty="0" sz="2000" spc="-10">
                <a:latin typeface="Calibri"/>
                <a:cs typeface="Calibri"/>
              </a:rPr>
              <a:t>исследований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и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связанной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информации.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6594348" cy="64983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62400" y="1446275"/>
              <a:ext cx="6858000" cy="54117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48856" y="1271016"/>
              <a:ext cx="5343144" cy="55869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095"/>
            <a:ext cx="12192000" cy="6852284"/>
            <a:chOff x="0" y="6095"/>
            <a:chExt cx="12192000" cy="6852284"/>
          </a:xfrm>
        </p:grpSpPr>
        <p:sp>
          <p:nvSpPr>
            <p:cNvPr id="3" name="object 3"/>
            <p:cNvSpPr/>
            <p:nvPr/>
          </p:nvSpPr>
          <p:spPr>
            <a:xfrm>
              <a:off x="368808" y="6095"/>
              <a:ext cx="11823700" cy="6847840"/>
            </a:xfrm>
            <a:custGeom>
              <a:avLst/>
              <a:gdLst/>
              <a:ahLst/>
              <a:cxnLst/>
              <a:rect l="l" t="t" r="r" b="b"/>
              <a:pathLst>
                <a:path w="11823700" h="6847840">
                  <a:moveTo>
                    <a:pt x="11823192" y="0"/>
                  </a:moveTo>
                  <a:lnTo>
                    <a:pt x="0" y="0"/>
                  </a:lnTo>
                  <a:lnTo>
                    <a:pt x="0" y="6847332"/>
                  </a:lnTo>
                  <a:lnTo>
                    <a:pt x="11823192" y="6847332"/>
                  </a:lnTo>
                  <a:lnTo>
                    <a:pt x="1182319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2030"/>
              <a:ext cx="6848856" cy="5059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3143" y="6352030"/>
              <a:ext cx="6848856" cy="50596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144"/>
              <a:ext cx="368935" cy="6343015"/>
            </a:xfrm>
            <a:custGeom>
              <a:avLst/>
              <a:gdLst/>
              <a:ahLst/>
              <a:cxnLst/>
              <a:rect l="l" t="t" r="r" b="b"/>
              <a:pathLst>
                <a:path w="368935" h="6343015">
                  <a:moveTo>
                    <a:pt x="368808" y="0"/>
                  </a:moveTo>
                  <a:lnTo>
                    <a:pt x="0" y="0"/>
                  </a:lnTo>
                  <a:lnTo>
                    <a:pt x="0" y="6342887"/>
                  </a:lnTo>
                  <a:lnTo>
                    <a:pt x="368808" y="634288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2839" y="74167"/>
            <a:ext cx="9935210" cy="757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5"/>
              <a:t>Модельный</a:t>
            </a:r>
            <a:r>
              <a:rPr dirty="0" sz="2400" spc="10"/>
              <a:t> </a:t>
            </a:r>
            <a:r>
              <a:rPr dirty="0" sz="2400"/>
              <a:t>ряд</a:t>
            </a:r>
            <a:r>
              <a:rPr dirty="0" sz="2400" spc="-20"/>
              <a:t> </a:t>
            </a:r>
            <a:r>
              <a:rPr dirty="0" sz="2400" spc="-25"/>
              <a:t>СХД</a:t>
            </a:r>
            <a:r>
              <a:rPr dirty="0" sz="2400"/>
              <a:t> процессорах</a:t>
            </a:r>
            <a:r>
              <a:rPr dirty="0" sz="2400" spc="-10"/>
              <a:t> Эльбрус-8С</a:t>
            </a:r>
            <a:endParaRPr sz="2400"/>
          </a:p>
          <a:p>
            <a:pPr marL="12700">
              <a:lnSpc>
                <a:spcPct val="100000"/>
              </a:lnSpc>
            </a:pPr>
            <a:r>
              <a:rPr dirty="0" sz="2400"/>
              <a:t>в </a:t>
            </a:r>
            <a:r>
              <a:rPr dirty="0" sz="2400" spc="10"/>
              <a:t>реестре</a:t>
            </a:r>
            <a:r>
              <a:rPr dirty="0" sz="2400" spc="-10"/>
              <a:t> </a:t>
            </a:r>
            <a:r>
              <a:rPr dirty="0" sz="2400" spc="-5"/>
              <a:t>РЭП</a:t>
            </a:r>
            <a:r>
              <a:rPr dirty="0" sz="2400" spc="15"/>
              <a:t> </a:t>
            </a:r>
            <a:r>
              <a:rPr dirty="0" sz="2400" spc="-10"/>
              <a:t>Минпромторга</a:t>
            </a:r>
            <a:r>
              <a:rPr dirty="0" sz="2400" spc="25"/>
              <a:t> </a:t>
            </a:r>
            <a:r>
              <a:rPr dirty="0" sz="2400" spc="-5"/>
              <a:t>(ОКПД2</a:t>
            </a:r>
            <a:r>
              <a:rPr dirty="0" sz="2400" spc="25"/>
              <a:t> </a:t>
            </a:r>
            <a:r>
              <a:rPr dirty="0" sz="2400"/>
              <a:t>26.20.2)</a:t>
            </a:r>
            <a:r>
              <a:rPr dirty="0" sz="2400" spc="-10"/>
              <a:t> </a:t>
            </a:r>
            <a:r>
              <a:rPr dirty="0" sz="2400"/>
              <a:t>для</a:t>
            </a:r>
            <a:r>
              <a:rPr dirty="0" sz="2400" spc="5"/>
              <a:t> </a:t>
            </a:r>
            <a:r>
              <a:rPr dirty="0" sz="2400" spc="-5"/>
              <a:t>разнопрофильных</a:t>
            </a:r>
            <a:r>
              <a:rPr dirty="0" sz="2400" spc="15"/>
              <a:t> </a:t>
            </a:r>
            <a:r>
              <a:rPr dirty="0" sz="2400" spc="-20"/>
              <a:t>задач</a:t>
            </a:r>
            <a:endParaRPr sz="2400"/>
          </a:p>
        </p:txBody>
      </p:sp>
      <p:grpSp>
        <p:nvGrpSpPr>
          <p:cNvPr id="8" name="object 8"/>
          <p:cNvGrpSpPr/>
          <p:nvPr/>
        </p:nvGrpSpPr>
        <p:grpSpPr>
          <a:xfrm>
            <a:off x="8455152" y="0"/>
            <a:ext cx="3736975" cy="443865"/>
            <a:chOff x="8455152" y="0"/>
            <a:chExt cx="3736975" cy="44386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5152" y="0"/>
              <a:ext cx="3736848" cy="4434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63295" y="3608832"/>
            <a:ext cx="5379720" cy="2435860"/>
          </a:xfrm>
          <a:prstGeom prst="rect">
            <a:avLst/>
          </a:prstGeom>
          <a:solidFill>
            <a:srgbClr val="D5DCE4">
              <a:alpha val="81175"/>
            </a:srgbClr>
          </a:solidFill>
        </p:spPr>
        <p:txBody>
          <a:bodyPr wrap="square" lIns="0" tIns="106680" rIns="0" bIns="0" rtlCol="0" vert="horz">
            <a:spAutoFit/>
          </a:bodyPr>
          <a:lstStyle/>
          <a:p>
            <a:pPr marL="295910" marR="278130">
              <a:lnSpc>
                <a:spcPct val="100000"/>
              </a:lnSpc>
              <a:spcBef>
                <a:spcPts val="840"/>
              </a:spcBef>
            </a:pPr>
            <a:r>
              <a:rPr dirty="0" sz="1400" spc="-5">
                <a:latin typeface="Times New Roman"/>
                <a:cs typeface="Times New Roman"/>
              </a:rPr>
              <a:t>Cистема </a:t>
            </a:r>
            <a:r>
              <a:rPr dirty="0" sz="1400">
                <a:latin typeface="Times New Roman"/>
                <a:cs typeface="Times New Roman"/>
              </a:rPr>
              <a:t>хранения с </a:t>
            </a:r>
            <a:r>
              <a:rPr dirty="0" sz="1400" spc="-5">
                <a:latin typeface="Times New Roman"/>
                <a:cs typeface="Times New Roman"/>
              </a:rPr>
              <a:t>одним </a:t>
            </a:r>
            <a:r>
              <a:rPr dirty="0" sz="1400">
                <a:latin typeface="Times New Roman"/>
                <a:cs typeface="Times New Roman"/>
              </a:rPr>
              <a:t>и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двумя </a:t>
            </a:r>
            <a:r>
              <a:rPr dirty="0" sz="1400" spc="-5">
                <a:latin typeface="Times New Roman"/>
                <a:cs typeface="Times New Roman"/>
              </a:rPr>
              <a:t>активными контроллерами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СХД, </a:t>
            </a:r>
            <a:r>
              <a:rPr dirty="0" sz="1400">
                <a:latin typeface="Times New Roman"/>
                <a:cs typeface="Times New Roman"/>
              </a:rPr>
              <a:t>для </a:t>
            </a:r>
            <a:r>
              <a:rPr dirty="0" sz="1400" spc="-5">
                <a:latin typeface="Times New Roman"/>
                <a:cs typeface="Times New Roman"/>
              </a:rPr>
              <a:t>централизованного </a:t>
            </a:r>
            <a:r>
              <a:rPr dirty="0" sz="1400">
                <a:latin typeface="Times New Roman"/>
                <a:cs typeface="Times New Roman"/>
              </a:rPr>
              <a:t>хранения баз данных, систем 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виртуализации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и файловых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хранилищ</a:t>
            </a:r>
            <a:r>
              <a:rPr dirty="0" sz="1400" spc="-4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средних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организаций.</a:t>
            </a:r>
            <a:endParaRPr sz="1400">
              <a:latin typeface="Times New Roman"/>
              <a:cs typeface="Times New Roman"/>
            </a:endParaRPr>
          </a:p>
          <a:p>
            <a:pPr marL="295910" marR="1163955">
              <a:lnSpc>
                <a:spcPct val="200000"/>
              </a:lnSpc>
              <a:spcBef>
                <a:spcPts val="5"/>
              </a:spcBef>
            </a:pPr>
            <a:r>
              <a:rPr dirty="0" sz="1400" spc="-10" b="1">
                <a:latin typeface="Times New Roman"/>
                <a:cs typeface="Times New Roman"/>
              </a:rPr>
              <a:t>Реализовано </a:t>
            </a:r>
            <a:r>
              <a:rPr dirty="0" sz="1400" spc="-5" b="1">
                <a:latin typeface="Times New Roman"/>
                <a:cs typeface="Times New Roman"/>
              </a:rPr>
              <a:t>на основе </a:t>
            </a:r>
            <a:r>
              <a:rPr dirty="0" sz="1400" b="1">
                <a:latin typeface="Times New Roman"/>
                <a:cs typeface="Times New Roman"/>
              </a:rPr>
              <a:t>ПО </a:t>
            </a:r>
            <a:r>
              <a:rPr dirty="0" sz="1400" spc="-20" b="1">
                <a:latin typeface="Times New Roman"/>
                <a:cs typeface="Times New Roman"/>
              </a:rPr>
              <a:t>СХД </a:t>
            </a:r>
            <a:r>
              <a:rPr dirty="0" sz="1400" spc="-5" b="1">
                <a:latin typeface="Times New Roman"/>
                <a:cs typeface="Times New Roman"/>
              </a:rPr>
              <a:t>Aerodisk </a:t>
            </a:r>
            <a:r>
              <a:rPr dirty="0" sz="1400" b="1">
                <a:latin typeface="Times New Roman"/>
                <a:cs typeface="Times New Roman"/>
              </a:rPr>
              <a:t>Engine. </a:t>
            </a:r>
            <a:r>
              <a:rPr dirty="0" sz="1400" spc="-335" b="1">
                <a:latin typeface="Times New Roman"/>
                <a:cs typeface="Times New Roman"/>
              </a:rPr>
              <a:t> </a:t>
            </a:r>
            <a:r>
              <a:rPr dirty="0" sz="1400" spc="-5" b="1">
                <a:latin typeface="Times New Roman"/>
                <a:cs typeface="Times New Roman"/>
              </a:rPr>
              <a:t>Архитектура</a:t>
            </a:r>
            <a:r>
              <a:rPr dirty="0" sz="1400" b="1">
                <a:latin typeface="Times New Roman"/>
                <a:cs typeface="Times New Roman"/>
              </a:rPr>
              <a:t> хранения:</a:t>
            </a:r>
            <a:endParaRPr sz="1400">
              <a:latin typeface="Times New Roman"/>
              <a:cs typeface="Times New Roman"/>
            </a:endParaRPr>
          </a:p>
          <a:p>
            <a:pPr marL="582295" indent="-287020">
              <a:lnSpc>
                <a:spcPct val="100000"/>
              </a:lnSpc>
              <a:buFont typeface="Franklin Gothic Medium Cond"/>
              <a:buChar char="–"/>
              <a:tabLst>
                <a:tab pos="582295" algn="l"/>
                <a:tab pos="582930" algn="l"/>
              </a:tabLst>
            </a:pPr>
            <a:r>
              <a:rPr dirty="0" sz="1400" spc="-5">
                <a:latin typeface="Times New Roman"/>
                <a:cs typeface="Times New Roman"/>
              </a:rPr>
              <a:t>RAID Distributed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Group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(RDG);</a:t>
            </a:r>
            <a:endParaRPr sz="1400">
              <a:latin typeface="Times New Roman"/>
              <a:cs typeface="Times New Roman"/>
            </a:endParaRPr>
          </a:p>
          <a:p>
            <a:pPr marL="582295" indent="-287020">
              <a:lnSpc>
                <a:spcPct val="100000"/>
              </a:lnSpc>
              <a:buFont typeface="Franklin Gothic Medium Cond"/>
              <a:buChar char="–"/>
              <a:tabLst>
                <a:tab pos="582295" algn="l"/>
                <a:tab pos="582930" algn="l"/>
              </a:tabLst>
            </a:pPr>
            <a:r>
              <a:rPr dirty="0" sz="1400">
                <a:latin typeface="Times New Roman"/>
                <a:cs typeface="Times New Roman"/>
              </a:rPr>
              <a:t>Dynamic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Disk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Pool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(DDP).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6270" y="1178813"/>
            <a:ext cx="798893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019165" algn="l"/>
              </a:tabLst>
            </a:pPr>
            <a:r>
              <a:rPr dirty="0" baseline="1736" sz="2400" spc="-30" b="1">
                <a:latin typeface="Times New Roman"/>
                <a:cs typeface="Times New Roman"/>
              </a:rPr>
              <a:t>СХД</a:t>
            </a:r>
            <a:r>
              <a:rPr dirty="0" baseline="1736" sz="2400" spc="-7" b="1">
                <a:latin typeface="Times New Roman"/>
                <a:cs typeface="Times New Roman"/>
              </a:rPr>
              <a:t> </a:t>
            </a:r>
            <a:r>
              <a:rPr dirty="0" baseline="1736" sz="2400" spc="-37" b="1">
                <a:latin typeface="Times New Roman"/>
                <a:cs typeface="Times New Roman"/>
              </a:rPr>
              <a:t>«АЭРОДИСК</a:t>
            </a:r>
            <a:r>
              <a:rPr dirty="0" baseline="1736" sz="2400" spc="75" b="1">
                <a:latin typeface="Times New Roman"/>
                <a:cs typeface="Times New Roman"/>
              </a:rPr>
              <a:t> </a:t>
            </a:r>
            <a:r>
              <a:rPr dirty="0" baseline="1736" sz="2400" spc="-15" b="1">
                <a:latin typeface="Times New Roman"/>
                <a:cs typeface="Times New Roman"/>
              </a:rPr>
              <a:t>ВОСТОК»	</a:t>
            </a:r>
            <a:r>
              <a:rPr dirty="0" sz="1600" spc="-20" b="1">
                <a:latin typeface="Times New Roman"/>
                <a:cs typeface="Times New Roman"/>
              </a:rPr>
              <a:t>СХД</a:t>
            </a:r>
            <a:r>
              <a:rPr dirty="0" sz="1600" spc="-60" b="1">
                <a:latin typeface="Times New Roman"/>
                <a:cs typeface="Times New Roman"/>
              </a:rPr>
              <a:t> </a:t>
            </a:r>
            <a:r>
              <a:rPr dirty="0" sz="1600" spc="-15" b="1">
                <a:latin typeface="Times New Roman"/>
                <a:cs typeface="Times New Roman"/>
              </a:rPr>
              <a:t>«ЯХОНТ-УВМ»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28232" y="3622547"/>
            <a:ext cx="5379720" cy="2435860"/>
          </a:xfrm>
          <a:prstGeom prst="rect">
            <a:avLst/>
          </a:prstGeom>
          <a:solidFill>
            <a:srgbClr val="D5DCE4">
              <a:alpha val="81175"/>
            </a:srgbClr>
          </a:solidFill>
        </p:spPr>
        <p:txBody>
          <a:bodyPr wrap="square" lIns="0" tIns="106680" rIns="0" bIns="0" rtlCol="0" vert="horz">
            <a:spAutoFit/>
          </a:bodyPr>
          <a:lstStyle/>
          <a:p>
            <a:pPr marL="297815" marR="800100">
              <a:lnSpc>
                <a:spcPct val="100000"/>
              </a:lnSpc>
              <a:spcBef>
                <a:spcPts val="840"/>
              </a:spcBef>
            </a:pPr>
            <a:r>
              <a:rPr dirty="0" sz="1400" spc="-5">
                <a:latin typeface="Times New Roman"/>
                <a:cs typeface="Times New Roman"/>
              </a:rPr>
              <a:t>Cистема </a:t>
            </a:r>
            <a:r>
              <a:rPr dirty="0" sz="1400">
                <a:latin typeface="Times New Roman"/>
                <a:cs typeface="Times New Roman"/>
              </a:rPr>
              <a:t>хранения для </a:t>
            </a:r>
            <a:r>
              <a:rPr dirty="0" sz="1400" spc="-5">
                <a:latin typeface="Times New Roman"/>
                <a:cs typeface="Times New Roman"/>
              </a:rPr>
              <a:t>записи </a:t>
            </a:r>
            <a:r>
              <a:rPr dirty="0" sz="1400">
                <a:latin typeface="Times New Roman"/>
                <a:cs typeface="Times New Roman"/>
              </a:rPr>
              <a:t>и </a:t>
            </a:r>
            <a:r>
              <a:rPr dirty="0" sz="1400" spc="-10">
                <a:latin typeface="Times New Roman"/>
                <a:cs typeface="Times New Roman"/>
              </a:rPr>
              <a:t>накопления </a:t>
            </a:r>
            <a:r>
              <a:rPr dirty="0" sz="1400" spc="-15">
                <a:latin typeface="Times New Roman"/>
                <a:cs typeface="Times New Roman"/>
              </a:rPr>
              <a:t>потоковой </a:t>
            </a:r>
            <a:r>
              <a:rPr dirty="0" sz="1400">
                <a:latin typeface="Times New Roman"/>
                <a:cs typeface="Times New Roman"/>
              </a:rPr>
              <a:t>и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объектной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информации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 spc="-20">
                <a:latin typeface="Times New Roman"/>
                <a:cs typeface="Times New Roman"/>
              </a:rPr>
              <a:t>(аудио-,</a:t>
            </a:r>
            <a:r>
              <a:rPr dirty="0" sz="1400" spc="-4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видео-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потоки,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данные</a:t>
            </a:r>
            <a:endParaRPr sz="1400">
              <a:latin typeface="Times New Roman"/>
              <a:cs typeface="Times New Roman"/>
            </a:endParaRPr>
          </a:p>
          <a:p>
            <a:pPr marL="297815" marR="146050">
              <a:lnSpc>
                <a:spcPct val="100000"/>
              </a:lnSpc>
            </a:pPr>
            <a:r>
              <a:rPr dirty="0" sz="1400" spc="-5">
                <a:latin typeface="Times New Roman"/>
                <a:cs typeface="Times New Roman"/>
              </a:rPr>
              <a:t>фотофиксации </a:t>
            </a:r>
            <a:r>
              <a:rPr dirty="0" sz="1400">
                <a:latin typeface="Times New Roman"/>
                <a:cs typeface="Times New Roman"/>
              </a:rPr>
              <a:t>и аэрофотосъемки) с </a:t>
            </a:r>
            <a:r>
              <a:rPr dirty="0" sz="1400" spc="-5">
                <a:latin typeface="Times New Roman"/>
                <a:cs typeface="Times New Roman"/>
              </a:rPr>
              <a:t>использованием </a:t>
            </a:r>
            <a:r>
              <a:rPr dirty="0" sz="1400" spc="-10">
                <a:latin typeface="Times New Roman"/>
                <a:cs typeface="Times New Roman"/>
              </a:rPr>
              <a:t>дисков 6-18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-20">
                <a:latin typeface="Times New Roman"/>
                <a:cs typeface="Times New Roman"/>
              </a:rPr>
              <a:t>Тбайт.</a:t>
            </a:r>
            <a:endParaRPr sz="1400">
              <a:latin typeface="Times New Roman"/>
              <a:cs typeface="Times New Roman"/>
            </a:endParaRPr>
          </a:p>
          <a:p>
            <a:pPr marL="297815" marR="1738630">
              <a:lnSpc>
                <a:spcPct val="200000"/>
              </a:lnSpc>
              <a:spcBef>
                <a:spcPts val="5"/>
              </a:spcBef>
            </a:pPr>
            <a:r>
              <a:rPr dirty="0" sz="1400" spc="-10" b="1">
                <a:latin typeface="Times New Roman"/>
                <a:cs typeface="Times New Roman"/>
              </a:rPr>
              <a:t>Реализовано </a:t>
            </a:r>
            <a:r>
              <a:rPr dirty="0" sz="1400" spc="-5" b="1">
                <a:latin typeface="Times New Roman"/>
                <a:cs typeface="Times New Roman"/>
              </a:rPr>
              <a:t>на основе </a:t>
            </a:r>
            <a:r>
              <a:rPr dirty="0" sz="1400" b="1">
                <a:latin typeface="Times New Roman"/>
                <a:cs typeface="Times New Roman"/>
              </a:rPr>
              <a:t>ПО </a:t>
            </a:r>
            <a:r>
              <a:rPr dirty="0" sz="1400" spc="-10" b="1">
                <a:latin typeface="Times New Roman"/>
                <a:cs typeface="Times New Roman"/>
              </a:rPr>
              <a:t>«Яхонт-СХД». </a:t>
            </a:r>
            <a:r>
              <a:rPr dirty="0" sz="1400" spc="-335" b="1">
                <a:latin typeface="Times New Roman"/>
                <a:cs typeface="Times New Roman"/>
              </a:rPr>
              <a:t> </a:t>
            </a:r>
            <a:r>
              <a:rPr dirty="0" sz="1400" spc="-5" b="1">
                <a:latin typeface="Times New Roman"/>
                <a:cs typeface="Times New Roman"/>
              </a:rPr>
              <a:t>Архитектура</a:t>
            </a:r>
            <a:r>
              <a:rPr dirty="0" sz="1400" b="1">
                <a:latin typeface="Times New Roman"/>
                <a:cs typeface="Times New Roman"/>
              </a:rPr>
              <a:t> хранения:</a:t>
            </a:r>
            <a:endParaRPr sz="1400">
              <a:latin typeface="Times New Roman"/>
              <a:cs typeface="Times New Roman"/>
            </a:endParaRPr>
          </a:p>
          <a:p>
            <a:pPr marL="584835" indent="-287655">
              <a:lnSpc>
                <a:spcPct val="100000"/>
              </a:lnSpc>
              <a:spcBef>
                <a:spcPts val="10"/>
              </a:spcBef>
              <a:buFont typeface="Franklin Gothic Medium Cond"/>
              <a:buChar char="–"/>
              <a:tabLst>
                <a:tab pos="584835" algn="l"/>
                <a:tab pos="585470" algn="l"/>
              </a:tabLst>
            </a:pPr>
            <a:r>
              <a:rPr dirty="0" sz="1200" spc="-5">
                <a:latin typeface="Times New Roman"/>
                <a:cs typeface="Times New Roman"/>
              </a:rPr>
              <a:t>Массово-параллельная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архитектура;</a:t>
            </a:r>
            <a:endParaRPr sz="1200">
              <a:latin typeface="Times New Roman"/>
              <a:cs typeface="Times New Roman"/>
            </a:endParaRPr>
          </a:p>
          <a:p>
            <a:pPr marL="584835" marR="266700" indent="-287020">
              <a:lnSpc>
                <a:spcPct val="100000"/>
              </a:lnSpc>
              <a:buFont typeface="Franklin Gothic Medium Cond"/>
              <a:buChar char="–"/>
              <a:tabLst>
                <a:tab pos="584835" algn="l"/>
                <a:tab pos="585470" algn="l"/>
              </a:tabLst>
            </a:pPr>
            <a:r>
              <a:rPr dirty="0" sz="1200" spc="-5">
                <a:latin typeface="Times New Roman"/>
                <a:cs typeface="Times New Roman"/>
              </a:rPr>
              <a:t>Восстановление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данных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на </a:t>
            </a:r>
            <a:r>
              <a:rPr dirty="0" sz="1200" spc="-5">
                <a:latin typeface="Times New Roman"/>
                <a:cs typeface="Times New Roman"/>
              </a:rPr>
              <a:t>лету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из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контрольных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сумм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без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15">
                <a:latin typeface="Times New Roman"/>
                <a:cs typeface="Times New Roman"/>
              </a:rPr>
              <a:t>ухудшения </a:t>
            </a:r>
            <a:r>
              <a:rPr dirty="0" sz="1200" spc="-28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характеристик </a:t>
            </a:r>
            <a:r>
              <a:rPr dirty="0" sz="1200">
                <a:latin typeface="Times New Roman"/>
                <a:cs typeface="Times New Roman"/>
              </a:rPr>
              <a:t>по</a:t>
            </a:r>
            <a:r>
              <a:rPr dirty="0" sz="1200" spc="-1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записи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данных.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59935" y="3083051"/>
            <a:ext cx="1783080" cy="402590"/>
          </a:xfrm>
          <a:prstGeom prst="rect">
            <a:avLst/>
          </a:prstGeom>
          <a:solidFill>
            <a:srgbClr val="FFC000">
              <a:alpha val="81175"/>
            </a:srgbClr>
          </a:solidFill>
        </p:spPr>
        <p:txBody>
          <a:bodyPr wrap="square" lIns="0" tIns="1397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10"/>
              </a:spcBef>
            </a:pPr>
            <a:r>
              <a:rPr dirty="0" sz="1200" spc="-5">
                <a:solidFill>
                  <a:srgbClr val="171717"/>
                </a:solidFill>
                <a:latin typeface="Times New Roman"/>
                <a:cs typeface="Times New Roman"/>
              </a:rPr>
              <a:t>Типовые</a:t>
            </a:r>
            <a:r>
              <a:rPr dirty="0" sz="1200" spc="-4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1200" spc="-15">
                <a:solidFill>
                  <a:srgbClr val="171717"/>
                </a:solidFill>
                <a:latin typeface="Times New Roman"/>
                <a:cs typeface="Times New Roman"/>
              </a:rPr>
              <a:t>СХД</a:t>
            </a:r>
            <a:r>
              <a:rPr dirty="0" sz="1200" spc="-4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171717"/>
                </a:solidFill>
                <a:latin typeface="Times New Roman"/>
                <a:cs typeface="Times New Roman"/>
              </a:rPr>
              <a:t>с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200" spc="-10">
                <a:solidFill>
                  <a:srgbClr val="171717"/>
                </a:solidFill>
                <a:latin typeface="Times New Roman"/>
                <a:cs typeface="Times New Roman"/>
              </a:rPr>
              <a:t>блочным</a:t>
            </a:r>
            <a:r>
              <a:rPr dirty="0" sz="1200" spc="-45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171717"/>
                </a:solidFill>
                <a:latin typeface="Times New Roman"/>
                <a:cs typeface="Times New Roman"/>
              </a:rPr>
              <a:t>доступом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0895" y="1510283"/>
            <a:ext cx="5716905" cy="4697095"/>
          </a:xfrm>
          <a:prstGeom prst="rect">
            <a:avLst/>
          </a:prstGeom>
          <a:solidFill>
            <a:srgbClr val="F1F1F1">
              <a:alpha val="81175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650">
              <a:latin typeface="Times New Roman"/>
              <a:cs typeface="Times New Roman"/>
            </a:endParaRPr>
          </a:p>
          <a:p>
            <a:pPr marL="564515" indent="-343535">
              <a:lnSpc>
                <a:spcPct val="100000"/>
              </a:lnSpc>
              <a:buAutoNum type="arabicParenR"/>
              <a:tabLst>
                <a:tab pos="564515" algn="l"/>
                <a:tab pos="565150" algn="l"/>
              </a:tabLst>
            </a:pPr>
            <a:r>
              <a:rPr dirty="0" sz="1400">
                <a:latin typeface="Times New Roman"/>
                <a:cs typeface="Times New Roman"/>
              </a:rPr>
              <a:t>«Система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хранения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данных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«Аэродиск</a:t>
            </a:r>
            <a:r>
              <a:rPr dirty="0" sz="1400" spc="-4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Восток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Б»,</a:t>
            </a:r>
            <a:endParaRPr sz="1400">
              <a:latin typeface="Times New Roman"/>
              <a:cs typeface="Times New Roman"/>
            </a:endParaRPr>
          </a:p>
          <a:p>
            <a:pPr marL="564515" indent="-343535">
              <a:lnSpc>
                <a:spcPct val="100000"/>
              </a:lnSpc>
              <a:buAutoNum type="arabicParenR"/>
              <a:tabLst>
                <a:tab pos="564515" algn="l"/>
                <a:tab pos="565150" algn="l"/>
              </a:tabLst>
            </a:pPr>
            <a:r>
              <a:rPr dirty="0" sz="1400">
                <a:latin typeface="Times New Roman"/>
                <a:cs typeface="Times New Roman"/>
              </a:rPr>
              <a:t>«Система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хранения</a:t>
            </a:r>
            <a:r>
              <a:rPr dirty="0" sz="1400" spc="-4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данных</a:t>
            </a:r>
            <a:r>
              <a:rPr dirty="0" sz="1400" spc="-4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«Аэродиск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Восток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Э12»</a:t>
            </a:r>
            <a:endParaRPr sz="1400">
              <a:latin typeface="Times New Roman"/>
              <a:cs typeface="Times New Roman"/>
            </a:endParaRPr>
          </a:p>
          <a:p>
            <a:pPr marL="564515" indent="-343535">
              <a:lnSpc>
                <a:spcPct val="100000"/>
              </a:lnSpc>
              <a:buAutoNum type="arabicParenR"/>
              <a:tabLst>
                <a:tab pos="564515" algn="l"/>
                <a:tab pos="565150" algn="l"/>
              </a:tabLst>
            </a:pPr>
            <a:r>
              <a:rPr dirty="0" sz="1400">
                <a:latin typeface="Times New Roman"/>
                <a:cs typeface="Times New Roman"/>
              </a:rPr>
              <a:t>«Система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хранения</a:t>
            </a:r>
            <a:r>
              <a:rPr dirty="0" sz="1400" spc="-4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данных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«Аэродиск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Восток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Э24»</a:t>
            </a:r>
            <a:endParaRPr sz="1400">
              <a:latin typeface="Times New Roman"/>
              <a:cs typeface="Times New Roman"/>
            </a:endParaRPr>
          </a:p>
          <a:p>
            <a:pPr marL="564515" indent="-343535">
              <a:lnSpc>
                <a:spcPct val="100000"/>
              </a:lnSpc>
              <a:buAutoNum type="arabicParenR"/>
              <a:tabLst>
                <a:tab pos="564515" algn="l"/>
                <a:tab pos="565150" algn="l"/>
              </a:tabLst>
            </a:pPr>
            <a:r>
              <a:rPr dirty="0" sz="1400">
                <a:latin typeface="Times New Roman"/>
                <a:cs typeface="Times New Roman"/>
              </a:rPr>
              <a:t>«Система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хранения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данных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«Аэродиск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Восток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Э124»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243204">
              <a:lnSpc>
                <a:spcPct val="100000"/>
              </a:lnSpc>
            </a:pPr>
            <a:r>
              <a:rPr dirty="0" sz="3200" b="1">
                <a:latin typeface="Times New Roman"/>
                <a:cs typeface="Times New Roman"/>
              </a:rPr>
              <a:t>4</a:t>
            </a:r>
            <a:r>
              <a:rPr dirty="0" sz="3200" spc="-305" b="1">
                <a:latin typeface="Times New Roman"/>
                <a:cs typeface="Times New Roman"/>
              </a:rPr>
              <a:t> </a:t>
            </a:r>
            <a:r>
              <a:rPr dirty="0" sz="1800" spc="-55" b="1">
                <a:latin typeface="Times New Roman"/>
                <a:cs typeface="Times New Roman"/>
              </a:rPr>
              <a:t>С</a:t>
            </a:r>
            <a:r>
              <a:rPr dirty="0" sz="1800" spc="-5" b="1">
                <a:latin typeface="Times New Roman"/>
                <a:cs typeface="Times New Roman"/>
              </a:rPr>
              <a:t>Х</a:t>
            </a:r>
            <a:r>
              <a:rPr dirty="0" sz="1800" b="1">
                <a:latin typeface="Times New Roman"/>
                <a:cs typeface="Times New Roman"/>
              </a:rPr>
              <a:t>Д</a:t>
            </a:r>
            <a:r>
              <a:rPr dirty="0" sz="1800" spc="-1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в</a:t>
            </a:r>
            <a:r>
              <a:rPr dirty="0" sz="1800" spc="5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р</a:t>
            </a:r>
            <a:r>
              <a:rPr dirty="0" sz="1800" b="1">
                <a:latin typeface="Times New Roman"/>
                <a:cs typeface="Times New Roman"/>
              </a:rPr>
              <a:t>е</a:t>
            </a:r>
            <a:r>
              <a:rPr dirty="0" sz="1800" spc="25" b="1">
                <a:latin typeface="Times New Roman"/>
                <a:cs typeface="Times New Roman"/>
              </a:rPr>
              <a:t>е</a:t>
            </a:r>
            <a:r>
              <a:rPr dirty="0" sz="1800" b="1">
                <a:latin typeface="Times New Roman"/>
                <a:cs typeface="Times New Roman"/>
              </a:rPr>
              <a:t>с</a:t>
            </a:r>
            <a:r>
              <a:rPr dirty="0" sz="1800" spc="25" b="1">
                <a:latin typeface="Times New Roman"/>
                <a:cs typeface="Times New Roman"/>
              </a:rPr>
              <a:t>т</a:t>
            </a:r>
            <a:r>
              <a:rPr dirty="0" sz="1800" spc="-10" b="1">
                <a:latin typeface="Times New Roman"/>
                <a:cs typeface="Times New Roman"/>
              </a:rPr>
              <a:t>р</a:t>
            </a:r>
            <a:r>
              <a:rPr dirty="0" sz="1800" b="1">
                <a:latin typeface="Times New Roman"/>
                <a:cs typeface="Times New Roman"/>
              </a:rPr>
              <a:t>е</a:t>
            </a:r>
            <a:r>
              <a:rPr dirty="0" sz="180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719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24871" y="3081527"/>
            <a:ext cx="1783080" cy="402590"/>
          </a:xfrm>
          <a:prstGeom prst="rect">
            <a:avLst/>
          </a:prstGeom>
          <a:solidFill>
            <a:srgbClr val="FFC000">
              <a:alpha val="81175"/>
            </a:srgbClr>
          </a:solidFill>
        </p:spPr>
        <p:txBody>
          <a:bodyPr wrap="square" lIns="0" tIns="14604" rIns="0" bIns="0" rtlCol="0" vert="horz">
            <a:spAutoFit/>
          </a:bodyPr>
          <a:lstStyle/>
          <a:p>
            <a:pPr marL="410209" marR="287655" indent="-111760">
              <a:lnSpc>
                <a:spcPct val="100000"/>
              </a:lnSpc>
              <a:spcBef>
                <a:spcPts val="114"/>
              </a:spcBef>
            </a:pPr>
            <a:r>
              <a:rPr dirty="0" sz="1200" spc="-35">
                <a:solidFill>
                  <a:srgbClr val="171717"/>
                </a:solidFill>
                <a:latin typeface="Times New Roman"/>
                <a:cs typeface="Times New Roman"/>
              </a:rPr>
              <a:t>С</a:t>
            </a:r>
            <a:r>
              <a:rPr dirty="0" sz="1200" spc="-5">
                <a:solidFill>
                  <a:srgbClr val="171717"/>
                </a:solidFill>
                <a:latin typeface="Times New Roman"/>
                <a:cs typeface="Times New Roman"/>
              </a:rPr>
              <a:t>Х</a:t>
            </a:r>
            <a:r>
              <a:rPr dirty="0" sz="1200">
                <a:solidFill>
                  <a:srgbClr val="171717"/>
                </a:solidFill>
                <a:latin typeface="Times New Roman"/>
                <a:cs typeface="Times New Roman"/>
              </a:rPr>
              <a:t>Д</a:t>
            </a:r>
            <a:r>
              <a:rPr dirty="0" sz="1200" spc="-5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171717"/>
                </a:solidFill>
                <a:latin typeface="Times New Roman"/>
                <a:cs typeface="Times New Roman"/>
              </a:rPr>
              <a:t>п</a:t>
            </a:r>
            <a:r>
              <a:rPr dirty="0" sz="1200" spc="-15">
                <a:solidFill>
                  <a:srgbClr val="171717"/>
                </a:solidFill>
                <a:latin typeface="Times New Roman"/>
                <a:cs typeface="Times New Roman"/>
              </a:rPr>
              <a:t>о</a:t>
            </a:r>
            <a:r>
              <a:rPr dirty="0" sz="1200" spc="-10">
                <a:solidFill>
                  <a:srgbClr val="171717"/>
                </a:solidFill>
                <a:latin typeface="Times New Roman"/>
                <a:cs typeface="Times New Roman"/>
              </a:rPr>
              <a:t>т</a:t>
            </a:r>
            <a:r>
              <a:rPr dirty="0" sz="1200">
                <a:solidFill>
                  <a:srgbClr val="171717"/>
                </a:solidFill>
                <a:latin typeface="Times New Roman"/>
                <a:cs typeface="Times New Roman"/>
              </a:rPr>
              <a:t>о</a:t>
            </a:r>
            <a:r>
              <a:rPr dirty="0" sz="1200" spc="-60">
                <a:solidFill>
                  <a:srgbClr val="171717"/>
                </a:solidFill>
                <a:latin typeface="Times New Roman"/>
                <a:cs typeface="Times New Roman"/>
              </a:rPr>
              <a:t>к</a:t>
            </a:r>
            <a:r>
              <a:rPr dirty="0" sz="1200">
                <a:solidFill>
                  <a:srgbClr val="171717"/>
                </a:solidFill>
                <a:latin typeface="Times New Roman"/>
                <a:cs typeface="Times New Roman"/>
              </a:rPr>
              <a:t>о</a:t>
            </a:r>
            <a:r>
              <a:rPr dirty="0" sz="1200" spc="-15">
                <a:solidFill>
                  <a:srgbClr val="171717"/>
                </a:solidFill>
                <a:latin typeface="Times New Roman"/>
                <a:cs typeface="Times New Roman"/>
              </a:rPr>
              <a:t>в</a:t>
            </a:r>
            <a:r>
              <a:rPr dirty="0" sz="1200">
                <a:solidFill>
                  <a:srgbClr val="171717"/>
                </a:solidFill>
                <a:latin typeface="Times New Roman"/>
                <a:cs typeface="Times New Roman"/>
              </a:rPr>
              <a:t>о</a:t>
            </a:r>
            <a:r>
              <a:rPr dirty="0" sz="1200" spc="-25">
                <a:solidFill>
                  <a:srgbClr val="171717"/>
                </a:solidFill>
                <a:latin typeface="Times New Roman"/>
                <a:cs typeface="Times New Roman"/>
              </a:rPr>
              <a:t>г</a:t>
            </a:r>
            <a:r>
              <a:rPr dirty="0" sz="1200">
                <a:solidFill>
                  <a:srgbClr val="171717"/>
                </a:solidFill>
                <a:latin typeface="Times New Roman"/>
                <a:cs typeface="Times New Roman"/>
              </a:rPr>
              <a:t>о</a:t>
            </a:r>
            <a:r>
              <a:rPr dirty="0" sz="1200" spc="-4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171717"/>
                </a:solidFill>
                <a:latin typeface="Times New Roman"/>
                <a:cs typeface="Times New Roman"/>
              </a:rPr>
              <a:t>и  </a:t>
            </a:r>
            <a:r>
              <a:rPr dirty="0" sz="1200" spc="-10">
                <a:solidFill>
                  <a:srgbClr val="171717"/>
                </a:solidFill>
                <a:latin typeface="Times New Roman"/>
                <a:cs typeface="Times New Roman"/>
              </a:rPr>
              <a:t>медиаконтента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48400" y="1525524"/>
            <a:ext cx="5666740" cy="4695825"/>
          </a:xfrm>
          <a:prstGeom prst="rect">
            <a:avLst/>
          </a:prstGeom>
          <a:solidFill>
            <a:srgbClr val="F1F1F1">
              <a:alpha val="81175"/>
            </a:srgbClr>
          </a:solidFill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548005" indent="-343535">
              <a:lnSpc>
                <a:spcPct val="100000"/>
              </a:lnSpc>
              <a:buAutoNum type="arabicParenR"/>
              <a:tabLst>
                <a:tab pos="547370" algn="l"/>
                <a:tab pos="548005" algn="l"/>
              </a:tabLst>
            </a:pPr>
            <a:r>
              <a:rPr dirty="0" sz="1400" spc="-5">
                <a:latin typeface="Times New Roman"/>
                <a:cs typeface="Times New Roman"/>
              </a:rPr>
              <a:t>Система </a:t>
            </a:r>
            <a:r>
              <a:rPr dirty="0" sz="1400">
                <a:latin typeface="Times New Roman"/>
                <a:cs typeface="Times New Roman"/>
              </a:rPr>
              <a:t>хранения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данных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"СХД</a:t>
            </a:r>
            <a:r>
              <a:rPr dirty="0" sz="1400" spc="-5">
                <a:latin typeface="Times New Roman"/>
                <a:cs typeface="Times New Roman"/>
              </a:rPr>
              <a:t> Яхонт-УВМ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Э12"</a:t>
            </a:r>
            <a:endParaRPr sz="1400">
              <a:latin typeface="Times New Roman"/>
              <a:cs typeface="Times New Roman"/>
            </a:endParaRPr>
          </a:p>
          <a:p>
            <a:pPr marL="548005" indent="-343535">
              <a:lnSpc>
                <a:spcPct val="100000"/>
              </a:lnSpc>
              <a:buAutoNum type="arabicParenR"/>
              <a:tabLst>
                <a:tab pos="547370" algn="l"/>
                <a:tab pos="548005" algn="l"/>
              </a:tabLst>
            </a:pPr>
            <a:r>
              <a:rPr dirty="0" sz="1400" spc="-5">
                <a:latin typeface="Times New Roman"/>
                <a:cs typeface="Times New Roman"/>
              </a:rPr>
              <a:t>Система </a:t>
            </a:r>
            <a:r>
              <a:rPr dirty="0" sz="1400">
                <a:latin typeface="Times New Roman"/>
                <a:cs typeface="Times New Roman"/>
              </a:rPr>
              <a:t>хранения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данных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"СХД</a:t>
            </a:r>
            <a:r>
              <a:rPr dirty="0" sz="1400" spc="-5">
                <a:latin typeface="Times New Roman"/>
                <a:cs typeface="Times New Roman"/>
              </a:rPr>
              <a:t> Яхонт-УВМ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Э24"</a:t>
            </a:r>
            <a:endParaRPr sz="1400">
              <a:latin typeface="Times New Roman"/>
              <a:cs typeface="Times New Roman"/>
            </a:endParaRPr>
          </a:p>
          <a:p>
            <a:pPr marL="548005" indent="-343535">
              <a:lnSpc>
                <a:spcPct val="100000"/>
              </a:lnSpc>
              <a:buAutoNum type="arabicParenR"/>
              <a:tabLst>
                <a:tab pos="547370" algn="l"/>
                <a:tab pos="548005" algn="l"/>
              </a:tabLst>
            </a:pPr>
            <a:r>
              <a:rPr dirty="0" sz="1400" spc="-5">
                <a:latin typeface="Times New Roman"/>
                <a:cs typeface="Times New Roman"/>
              </a:rPr>
              <a:t>Система </a:t>
            </a:r>
            <a:r>
              <a:rPr dirty="0" sz="1400">
                <a:latin typeface="Times New Roman"/>
                <a:cs typeface="Times New Roman"/>
              </a:rPr>
              <a:t>хранения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данных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"СХД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Яхонт-УВМ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Э124"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91770">
              <a:lnSpc>
                <a:spcPct val="100000"/>
              </a:lnSpc>
              <a:spcBef>
                <a:spcPts val="1325"/>
              </a:spcBef>
            </a:pPr>
            <a:r>
              <a:rPr dirty="0" sz="3200" b="1">
                <a:latin typeface="Times New Roman"/>
                <a:cs typeface="Times New Roman"/>
              </a:rPr>
              <a:t>3</a:t>
            </a:r>
            <a:r>
              <a:rPr dirty="0" sz="3200" spc="-305" b="1">
                <a:latin typeface="Times New Roman"/>
                <a:cs typeface="Times New Roman"/>
              </a:rPr>
              <a:t> </a:t>
            </a:r>
            <a:r>
              <a:rPr dirty="0" sz="1800" spc="-55" b="1">
                <a:latin typeface="Times New Roman"/>
                <a:cs typeface="Times New Roman"/>
              </a:rPr>
              <a:t>С</a:t>
            </a:r>
            <a:r>
              <a:rPr dirty="0" sz="1800" spc="-5" b="1">
                <a:latin typeface="Times New Roman"/>
                <a:cs typeface="Times New Roman"/>
              </a:rPr>
              <a:t>Х</a:t>
            </a:r>
            <a:r>
              <a:rPr dirty="0" sz="1800" b="1">
                <a:latin typeface="Times New Roman"/>
                <a:cs typeface="Times New Roman"/>
              </a:rPr>
              <a:t>Д</a:t>
            </a:r>
            <a:r>
              <a:rPr dirty="0" sz="1800" spc="-1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в</a:t>
            </a:r>
            <a:r>
              <a:rPr dirty="0" sz="1800" spc="5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р</a:t>
            </a:r>
            <a:r>
              <a:rPr dirty="0" sz="1800" b="1">
                <a:latin typeface="Times New Roman"/>
                <a:cs typeface="Times New Roman"/>
              </a:rPr>
              <a:t>е</a:t>
            </a:r>
            <a:r>
              <a:rPr dirty="0" sz="1800" spc="25" b="1">
                <a:latin typeface="Times New Roman"/>
                <a:cs typeface="Times New Roman"/>
              </a:rPr>
              <a:t>е</a:t>
            </a:r>
            <a:r>
              <a:rPr dirty="0" sz="1800" b="1">
                <a:latin typeface="Times New Roman"/>
                <a:cs typeface="Times New Roman"/>
              </a:rPr>
              <a:t>с</a:t>
            </a:r>
            <a:r>
              <a:rPr dirty="0" sz="1800" spc="25" b="1">
                <a:latin typeface="Times New Roman"/>
                <a:cs typeface="Times New Roman"/>
              </a:rPr>
              <a:t>т</a:t>
            </a:r>
            <a:r>
              <a:rPr dirty="0" sz="1800" spc="-10" b="1">
                <a:latin typeface="Times New Roman"/>
                <a:cs typeface="Times New Roman"/>
              </a:rPr>
              <a:t>р</a:t>
            </a:r>
            <a:r>
              <a:rPr dirty="0" sz="1800" b="1">
                <a:latin typeface="Times New Roman"/>
                <a:cs typeface="Times New Roman"/>
              </a:rPr>
              <a:t>е</a:t>
            </a:r>
            <a:r>
              <a:rPr dirty="0" sz="180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719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2716" y="649300"/>
            <a:ext cx="8597900" cy="575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alibri"/>
                <a:cs typeface="Calibri"/>
              </a:rPr>
              <a:t>СХД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АЭРОДИСК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5" b="1">
                <a:latin typeface="Calibri"/>
                <a:cs typeface="Calibri"/>
              </a:rPr>
              <a:t>ВОСТОК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–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импортонезависимая</a:t>
            </a:r>
            <a:r>
              <a:rPr dirty="0" sz="1800" spc="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система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хранения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данных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«под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Ключ»,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latin typeface="Calibri"/>
                <a:cs typeface="Calibri"/>
              </a:rPr>
              <a:t>обеспечивает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интеграцию: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6288" y="1723644"/>
            <a:ext cx="1072896" cy="42519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55152" y="0"/>
            <a:ext cx="3736848" cy="44348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2839" y="93040"/>
            <a:ext cx="676275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/>
              <a:t>СХД</a:t>
            </a:r>
            <a:r>
              <a:rPr dirty="0" sz="2400"/>
              <a:t> </a:t>
            </a:r>
            <a:r>
              <a:rPr dirty="0" sz="2400" spc="-15"/>
              <a:t>Аэродиск</a:t>
            </a:r>
            <a:r>
              <a:rPr dirty="0" sz="2400" spc="10"/>
              <a:t> </a:t>
            </a:r>
            <a:r>
              <a:rPr dirty="0" sz="2400"/>
              <a:t>Восток </a:t>
            </a:r>
            <a:r>
              <a:rPr dirty="0" sz="2400" spc="5"/>
              <a:t>внесена </a:t>
            </a:r>
            <a:r>
              <a:rPr dirty="0" sz="2400"/>
              <a:t>в</a:t>
            </a:r>
            <a:r>
              <a:rPr dirty="0" sz="2400" spc="-5"/>
              <a:t> </a:t>
            </a:r>
            <a:r>
              <a:rPr dirty="0" sz="2400" spc="10"/>
              <a:t>реестр</a:t>
            </a:r>
            <a:r>
              <a:rPr dirty="0" sz="2400" spc="20"/>
              <a:t> </a:t>
            </a:r>
            <a:r>
              <a:rPr dirty="0" sz="2400" spc="-5"/>
              <a:t>ПП </a:t>
            </a:r>
            <a:r>
              <a:rPr dirty="0" sz="2400" spc="-25"/>
              <a:t>РФ</a:t>
            </a:r>
            <a:r>
              <a:rPr dirty="0" sz="2400" spc="10"/>
              <a:t> </a:t>
            </a:r>
            <a:r>
              <a:rPr dirty="0" sz="2400"/>
              <a:t>719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368808" y="5058155"/>
            <a:ext cx="9374505" cy="1135380"/>
          </a:xfrm>
          <a:prstGeom prst="rect">
            <a:avLst/>
          </a:prstGeom>
          <a:solidFill>
            <a:srgbClr val="333E50"/>
          </a:solidFill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215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dirty="0" sz="1600" spc="5">
                <a:solidFill>
                  <a:srgbClr val="FFFFFF"/>
                </a:solidFill>
                <a:latin typeface="Times New Roman"/>
                <a:cs typeface="Times New Roman"/>
              </a:rPr>
              <a:t>Состав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СХД: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Сервер</a:t>
            </a:r>
            <a:r>
              <a:rPr dirty="0" sz="16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Яхонт-УВМ</a:t>
            </a:r>
            <a:r>
              <a:rPr dirty="0" sz="1600" spc="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(Б,</a:t>
            </a:r>
            <a:r>
              <a:rPr dirty="0" sz="16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Э12,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Э24,</a:t>
            </a:r>
            <a:r>
              <a:rPr dirty="0" sz="16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Э124),</a:t>
            </a:r>
            <a:r>
              <a:rPr dirty="0" sz="1600" spc="5">
                <a:solidFill>
                  <a:srgbClr val="FFFFFF"/>
                </a:solidFill>
                <a:latin typeface="Times New Roman"/>
                <a:cs typeface="Times New Roman"/>
              </a:rPr>
              <a:t> ОС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Times New Roman"/>
                <a:cs typeface="Times New Roman"/>
              </a:rPr>
              <a:t>Альт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 Сервер,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ПО</a:t>
            </a:r>
            <a:r>
              <a:rPr dirty="0" sz="16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ЭВМ</a:t>
            </a:r>
            <a:r>
              <a:rPr dirty="0" sz="1600" spc="-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AERODISK</a:t>
            </a:r>
            <a:r>
              <a:rPr dirty="0" sz="1600" spc="-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A-CORE</a:t>
            </a:r>
            <a:endParaRPr sz="160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Оборудование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разрешено</a:t>
            </a:r>
            <a:r>
              <a:rPr dirty="0" sz="16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к 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поставкам</a:t>
            </a:r>
            <a:r>
              <a:rPr dirty="0" sz="1600" spc="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взамен</a:t>
            </a:r>
            <a:r>
              <a:rPr dirty="0" sz="16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запрета</a:t>
            </a:r>
            <a:r>
              <a:rPr dirty="0" sz="1600" spc="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СХД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из</a:t>
            </a:r>
            <a:r>
              <a:rPr dirty="0" sz="1600" spc="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иностранных</a:t>
            </a:r>
            <a:r>
              <a:rPr dirty="0" sz="1600" spc="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государств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13943" y="73152"/>
            <a:ext cx="11770360" cy="4826635"/>
            <a:chOff x="313943" y="73152"/>
            <a:chExt cx="11770360" cy="482663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943" y="603503"/>
              <a:ext cx="8453628" cy="42961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00032" y="2839212"/>
              <a:ext cx="1464564" cy="14630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24643" y="2311907"/>
              <a:ext cx="676655" cy="6004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80220" y="1719072"/>
              <a:ext cx="1682496" cy="2956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95103" y="995171"/>
              <a:ext cx="1074420" cy="4267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143"/>
            <a:ext cx="12192000" cy="6849109"/>
            <a:chOff x="0" y="9143"/>
            <a:chExt cx="12192000" cy="6849109"/>
          </a:xfrm>
        </p:grpSpPr>
        <p:sp>
          <p:nvSpPr>
            <p:cNvPr id="3" name="object 3"/>
            <p:cNvSpPr/>
            <p:nvPr/>
          </p:nvSpPr>
          <p:spPr>
            <a:xfrm>
              <a:off x="368808" y="9143"/>
              <a:ext cx="11823700" cy="6849109"/>
            </a:xfrm>
            <a:custGeom>
              <a:avLst/>
              <a:gdLst/>
              <a:ahLst/>
              <a:cxnLst/>
              <a:rect l="l" t="t" r="r" b="b"/>
              <a:pathLst>
                <a:path w="11823700" h="6849109">
                  <a:moveTo>
                    <a:pt x="11823192" y="0"/>
                  </a:moveTo>
                  <a:lnTo>
                    <a:pt x="0" y="0"/>
                  </a:lnTo>
                  <a:lnTo>
                    <a:pt x="0" y="6848856"/>
                  </a:lnTo>
                  <a:lnTo>
                    <a:pt x="11823192" y="6848856"/>
                  </a:lnTo>
                  <a:lnTo>
                    <a:pt x="1182319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806440" y="1459991"/>
              <a:ext cx="5189220" cy="3782695"/>
            </a:xfrm>
            <a:custGeom>
              <a:avLst/>
              <a:gdLst/>
              <a:ahLst/>
              <a:cxnLst/>
              <a:rect l="l" t="t" r="r" b="b"/>
              <a:pathLst>
                <a:path w="5189220" h="3782695">
                  <a:moveTo>
                    <a:pt x="5189220" y="0"/>
                  </a:moveTo>
                  <a:lnTo>
                    <a:pt x="0" y="0"/>
                  </a:lnTo>
                  <a:lnTo>
                    <a:pt x="0" y="3782567"/>
                  </a:lnTo>
                  <a:lnTo>
                    <a:pt x="5189220" y="3782567"/>
                  </a:lnTo>
                  <a:lnTo>
                    <a:pt x="5189220" y="0"/>
                  </a:lnTo>
                  <a:close/>
                </a:path>
              </a:pathLst>
            </a:custGeom>
            <a:solidFill>
              <a:srgbClr val="F1F1F1">
                <a:alpha val="8117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9144"/>
              <a:ext cx="368935" cy="6343015"/>
            </a:xfrm>
            <a:custGeom>
              <a:avLst/>
              <a:gdLst/>
              <a:ahLst/>
              <a:cxnLst/>
              <a:rect l="l" t="t" r="r" b="b"/>
              <a:pathLst>
                <a:path w="368935" h="6343015">
                  <a:moveTo>
                    <a:pt x="368808" y="0"/>
                  </a:moveTo>
                  <a:lnTo>
                    <a:pt x="0" y="0"/>
                  </a:lnTo>
                  <a:lnTo>
                    <a:pt x="0" y="6342887"/>
                  </a:lnTo>
                  <a:lnTo>
                    <a:pt x="368808" y="634288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9475" y="1459991"/>
              <a:ext cx="5187950" cy="3782695"/>
            </a:xfrm>
            <a:custGeom>
              <a:avLst/>
              <a:gdLst/>
              <a:ahLst/>
              <a:cxnLst/>
              <a:rect l="l" t="t" r="r" b="b"/>
              <a:pathLst>
                <a:path w="5187950" h="3782695">
                  <a:moveTo>
                    <a:pt x="5187696" y="0"/>
                  </a:moveTo>
                  <a:lnTo>
                    <a:pt x="0" y="0"/>
                  </a:lnTo>
                  <a:lnTo>
                    <a:pt x="0" y="3782567"/>
                  </a:lnTo>
                  <a:lnTo>
                    <a:pt x="5187696" y="3782567"/>
                  </a:lnTo>
                  <a:lnTo>
                    <a:pt x="5187696" y="0"/>
                  </a:lnTo>
                  <a:close/>
                </a:path>
              </a:pathLst>
            </a:custGeom>
            <a:solidFill>
              <a:srgbClr val="F1F1F1">
                <a:alpha val="81175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57606" y="4389246"/>
            <a:ext cx="4442460" cy="637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5">
                <a:latin typeface="Calibri"/>
                <a:cs typeface="Calibri"/>
              </a:rPr>
              <a:t>Оборудование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включено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 </a:t>
            </a:r>
            <a:r>
              <a:rPr dirty="0" sz="2000" spc="-5">
                <a:latin typeface="Calibri"/>
                <a:cs typeface="Calibri"/>
              </a:rPr>
              <a:t>реестр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ПП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РФ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2000" spc="5">
                <a:latin typeface="Calibri"/>
                <a:cs typeface="Calibri"/>
              </a:rPr>
              <a:t>№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719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по</a:t>
            </a:r>
            <a:r>
              <a:rPr dirty="0" sz="2000" spc="-30">
                <a:latin typeface="Calibri"/>
                <a:cs typeface="Calibri"/>
              </a:rPr>
              <a:t> коду </a:t>
            </a:r>
            <a:r>
              <a:rPr dirty="0" sz="2000">
                <a:latin typeface="Calibri"/>
                <a:cs typeface="Calibri"/>
              </a:rPr>
              <a:t>26.20.2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2030"/>
              <a:ext cx="6848856" cy="5059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3143" y="6352030"/>
              <a:ext cx="6848856" cy="5059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5152" y="0"/>
              <a:ext cx="3736848" cy="44348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886703" y="3250183"/>
            <a:ext cx="31800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Times New Roman"/>
                <a:cs typeface="Times New Roman"/>
              </a:rPr>
              <a:t>Материнская</a:t>
            </a:r>
            <a:r>
              <a:rPr dirty="0" sz="1600" spc="2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плата</a:t>
            </a:r>
            <a:r>
              <a:rPr dirty="0" sz="1600" spc="5">
                <a:latin typeface="Times New Roman"/>
                <a:cs typeface="Times New Roman"/>
              </a:rPr>
              <a:t> </a:t>
            </a:r>
            <a:r>
              <a:rPr dirty="0" sz="1600" spc="-15">
                <a:latin typeface="Times New Roman"/>
                <a:cs typeface="Times New Roman"/>
              </a:rPr>
              <a:t>включает</a:t>
            </a:r>
            <a:r>
              <a:rPr dirty="0" sz="1600" spc="5"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в</a:t>
            </a:r>
            <a:r>
              <a:rPr dirty="0" sz="1600" spc="-15"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себя: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86703" y="3495547"/>
            <a:ext cx="3669665" cy="1703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57480" indent="-144780">
              <a:lnSpc>
                <a:spcPct val="100000"/>
              </a:lnSpc>
              <a:spcBef>
                <a:spcPts val="105"/>
              </a:spcBef>
              <a:buChar char="-"/>
              <a:tabLst>
                <a:tab pos="157480" algn="l"/>
              </a:tabLst>
            </a:pPr>
            <a:r>
              <a:rPr dirty="0" sz="1100">
                <a:latin typeface="Times New Roman"/>
                <a:cs typeface="Times New Roman"/>
              </a:rPr>
              <a:t>Процессор</a:t>
            </a:r>
            <a:r>
              <a:rPr dirty="0" sz="1100" spc="-5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Байкал-Т1;</a:t>
            </a:r>
            <a:endParaRPr sz="11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buChar char="-"/>
              <a:tabLst>
                <a:tab pos="157480" algn="l"/>
              </a:tabLst>
            </a:pPr>
            <a:r>
              <a:rPr dirty="0" sz="1100" spc="-5">
                <a:latin typeface="Times New Roman"/>
                <a:cs typeface="Times New Roman"/>
              </a:rPr>
              <a:t>Слот </a:t>
            </a:r>
            <a:r>
              <a:rPr dirty="0" sz="1100">
                <a:latin typeface="Times New Roman"/>
                <a:cs typeface="Times New Roman"/>
              </a:rPr>
              <a:t>для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установки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модуля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SO-DIMM</a:t>
            </a:r>
            <a:r>
              <a:rPr dirty="0" sz="1100" spc="-2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DDR3</a:t>
            </a:r>
            <a:r>
              <a:rPr dirty="0" sz="1100" spc="2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(до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8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Гбайт);</a:t>
            </a:r>
            <a:endParaRPr sz="11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buChar char="-"/>
              <a:tabLst>
                <a:tab pos="157480" algn="l"/>
              </a:tabLst>
            </a:pPr>
            <a:r>
              <a:rPr dirty="0" sz="1100" spc="-5">
                <a:latin typeface="Times New Roman"/>
                <a:cs typeface="Times New Roman"/>
              </a:rPr>
              <a:t>М.2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слот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для</a:t>
            </a:r>
            <a:r>
              <a:rPr dirty="0" sz="1100" spc="-2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установки</a:t>
            </a:r>
            <a:r>
              <a:rPr dirty="0" sz="1100" spc="-2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системного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SSD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диска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(80мм);</a:t>
            </a:r>
            <a:endParaRPr sz="11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buChar char="-"/>
              <a:tabLst>
                <a:tab pos="157480" algn="l"/>
              </a:tabLst>
            </a:pPr>
            <a:r>
              <a:rPr dirty="0" sz="1100">
                <a:latin typeface="Times New Roman"/>
                <a:cs typeface="Times New Roman"/>
              </a:rPr>
              <a:t>2</a:t>
            </a:r>
            <a:r>
              <a:rPr dirty="0" sz="1100" spc="-2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интерфейса</a:t>
            </a:r>
            <a:r>
              <a:rPr dirty="0" sz="1100" spc="-5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1G</a:t>
            </a:r>
            <a:r>
              <a:rPr dirty="0" sz="1100" spc="-2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Ethernet;</a:t>
            </a:r>
            <a:endParaRPr sz="11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buChar char="-"/>
              <a:tabLst>
                <a:tab pos="157480" algn="l"/>
              </a:tabLst>
            </a:pPr>
            <a:r>
              <a:rPr dirty="0" sz="1100" spc="-5">
                <a:latin typeface="Times New Roman"/>
                <a:cs typeface="Times New Roman"/>
              </a:rPr>
              <a:t>Интегрированный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модуль </a:t>
            </a:r>
            <a:r>
              <a:rPr dirty="0" sz="1100" spc="-5">
                <a:latin typeface="Times New Roman"/>
                <a:cs typeface="Times New Roman"/>
              </a:rPr>
              <a:t>SATA</a:t>
            </a:r>
            <a:r>
              <a:rPr dirty="0" sz="1100" spc="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6G</a:t>
            </a:r>
            <a:r>
              <a:rPr dirty="0" sz="1100" spc="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мультипликатора;</a:t>
            </a:r>
            <a:endParaRPr sz="11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buChar char="-"/>
              <a:tabLst>
                <a:tab pos="157480" algn="l"/>
              </a:tabLst>
            </a:pPr>
            <a:r>
              <a:rPr dirty="0" sz="1100">
                <a:latin typeface="Times New Roman"/>
                <a:cs typeface="Times New Roman"/>
              </a:rPr>
              <a:t>4</a:t>
            </a:r>
            <a:r>
              <a:rPr dirty="0" sz="1100" spc="-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разъема</a:t>
            </a:r>
            <a:r>
              <a:rPr dirty="0" sz="1100" spc="-2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для</a:t>
            </a:r>
            <a:r>
              <a:rPr dirty="0" sz="1100" spc="-2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подключения</a:t>
            </a:r>
            <a:r>
              <a:rPr dirty="0" sz="1100" spc="-3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SATA</a:t>
            </a:r>
            <a:r>
              <a:rPr dirty="0" sz="1100" spc="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6G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дисков;</a:t>
            </a:r>
            <a:endParaRPr sz="1100">
              <a:latin typeface="Times New Roman"/>
              <a:cs typeface="Times New Roman"/>
            </a:endParaRPr>
          </a:p>
          <a:p>
            <a:pPr marL="157480" marR="128270" indent="-144780">
              <a:lnSpc>
                <a:spcPct val="100000"/>
              </a:lnSpc>
              <a:buChar char="-"/>
              <a:tabLst>
                <a:tab pos="157480" algn="l"/>
              </a:tabLst>
            </a:pPr>
            <a:r>
              <a:rPr dirty="0" sz="1100" spc="-5">
                <a:latin typeface="Times New Roman"/>
                <a:cs typeface="Times New Roman"/>
              </a:rPr>
              <a:t>Разъем </a:t>
            </a:r>
            <a:r>
              <a:rPr dirty="0" sz="1100">
                <a:latin typeface="Times New Roman"/>
                <a:cs typeface="Times New Roman"/>
              </a:rPr>
              <a:t>для </a:t>
            </a:r>
            <a:r>
              <a:rPr dirty="0" sz="1100" spc="-5">
                <a:latin typeface="Times New Roman"/>
                <a:cs typeface="Times New Roman"/>
              </a:rPr>
              <a:t>подключения </a:t>
            </a:r>
            <a:r>
              <a:rPr dirty="0" sz="1100">
                <a:latin typeface="Times New Roman"/>
                <a:cs typeface="Times New Roman"/>
              </a:rPr>
              <a:t>индикаторов </a:t>
            </a:r>
            <a:r>
              <a:rPr dirty="0" sz="1100" spc="-5">
                <a:latin typeface="Times New Roman"/>
                <a:cs typeface="Times New Roman"/>
              </a:rPr>
              <a:t>состояния SATA- </a:t>
            </a:r>
            <a:r>
              <a:rPr dirty="0" sz="1100" spc="-26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жестких</a:t>
            </a:r>
            <a:r>
              <a:rPr dirty="0" sz="1100" spc="-3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дисков;</a:t>
            </a:r>
            <a:endParaRPr sz="11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buChar char="-"/>
              <a:tabLst>
                <a:tab pos="157480" algn="l"/>
              </a:tabLst>
            </a:pPr>
            <a:r>
              <a:rPr dirty="0" sz="1100" spc="-5">
                <a:latin typeface="Times New Roman"/>
                <a:cs typeface="Times New Roman"/>
              </a:rPr>
              <a:t>GPIO;</a:t>
            </a:r>
            <a:endParaRPr sz="11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buChar char="-"/>
              <a:tabLst>
                <a:tab pos="157480" algn="l"/>
              </a:tabLst>
            </a:pPr>
            <a:r>
              <a:rPr dirty="0" sz="1100" spc="-5">
                <a:latin typeface="Times New Roman"/>
                <a:cs typeface="Times New Roman"/>
              </a:rPr>
              <a:t>ОС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–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Альт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Линукс.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7483" y="1854530"/>
            <a:ext cx="2550160" cy="14014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Times New Roman"/>
                <a:cs typeface="Times New Roman"/>
              </a:rPr>
              <a:t>НТ</a:t>
            </a:r>
            <a:r>
              <a:rPr dirty="0" sz="2000" spc="-3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NAS-T1:</a:t>
            </a:r>
            <a:endParaRPr sz="20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spcBef>
                <a:spcPts val="25"/>
              </a:spcBef>
              <a:buChar char="-"/>
              <a:tabLst>
                <a:tab pos="157480" algn="l"/>
              </a:tabLst>
            </a:pPr>
            <a:r>
              <a:rPr dirty="0" sz="1400" spc="5">
                <a:latin typeface="Times New Roman"/>
                <a:cs typeface="Times New Roman"/>
              </a:rPr>
              <a:t>д</a:t>
            </a:r>
            <a:r>
              <a:rPr dirty="0" sz="1400">
                <a:latin typeface="Times New Roman"/>
                <a:cs typeface="Times New Roman"/>
              </a:rPr>
              <a:t>о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4x3</a:t>
            </a:r>
            <a:r>
              <a:rPr dirty="0" sz="1400">
                <a:latin typeface="Times New Roman"/>
                <a:cs typeface="Times New Roman"/>
              </a:rPr>
              <a:t>’5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S</a:t>
            </a:r>
            <a:r>
              <a:rPr dirty="0" sz="1400" spc="-10">
                <a:latin typeface="Times New Roman"/>
                <a:cs typeface="Times New Roman"/>
              </a:rPr>
              <a:t>AN</a:t>
            </a:r>
            <a:r>
              <a:rPr dirty="0" sz="1400">
                <a:latin typeface="Times New Roman"/>
                <a:cs typeface="Times New Roman"/>
              </a:rPr>
              <a:t>A</a:t>
            </a:r>
            <a:r>
              <a:rPr dirty="0" sz="1400" spc="-8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дис</a:t>
            </a:r>
            <a:r>
              <a:rPr dirty="0" sz="1400" spc="-70">
                <a:latin typeface="Times New Roman"/>
                <a:cs typeface="Times New Roman"/>
              </a:rPr>
              <a:t>к</a:t>
            </a:r>
            <a:r>
              <a:rPr dirty="0" sz="1400">
                <a:latin typeface="Times New Roman"/>
                <a:cs typeface="Times New Roman"/>
              </a:rPr>
              <a:t>ов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1</a:t>
            </a:r>
            <a:r>
              <a:rPr dirty="0" sz="1400">
                <a:latin typeface="Times New Roman"/>
                <a:cs typeface="Times New Roman"/>
              </a:rPr>
              <a:t>-</a:t>
            </a:r>
            <a:r>
              <a:rPr dirty="0" sz="1400" spc="5">
                <a:latin typeface="Times New Roman"/>
                <a:cs typeface="Times New Roman"/>
              </a:rPr>
              <a:t>1</a:t>
            </a:r>
            <a:r>
              <a:rPr dirty="0" sz="1400">
                <a:latin typeface="Times New Roman"/>
                <a:cs typeface="Times New Roman"/>
              </a:rPr>
              <a:t>6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Т</a:t>
            </a:r>
            <a:r>
              <a:rPr dirty="0" sz="1400">
                <a:latin typeface="Times New Roman"/>
                <a:cs typeface="Times New Roman"/>
              </a:rPr>
              <a:t>б;</a:t>
            </a:r>
            <a:endParaRPr sz="14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buChar char="-"/>
              <a:tabLst>
                <a:tab pos="157480" algn="l"/>
              </a:tabLst>
            </a:pPr>
            <a:r>
              <a:rPr dirty="0" sz="1400" spc="5">
                <a:latin typeface="Times New Roman"/>
                <a:cs typeface="Times New Roman"/>
              </a:rPr>
              <a:t>2x1</a:t>
            </a:r>
            <a:r>
              <a:rPr dirty="0" sz="1400" spc="-6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GbE;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400">
                <a:latin typeface="Times New Roman"/>
                <a:cs typeface="Times New Roman"/>
              </a:rPr>
              <a:t>-</a:t>
            </a:r>
            <a:r>
              <a:rPr dirty="0" sz="1400" spc="28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1U,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220В/48В;</a:t>
            </a:r>
            <a:endParaRPr sz="14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buChar char="-"/>
              <a:tabLst>
                <a:tab pos="157480" algn="l"/>
              </a:tabLst>
            </a:pPr>
            <a:r>
              <a:rPr dirty="0" sz="1400">
                <a:latin typeface="Times New Roman"/>
                <a:cs typeface="Times New Roman"/>
              </a:rPr>
              <a:t>1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ЦПУ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Байкал-Т;</a:t>
            </a:r>
            <a:endParaRPr sz="14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buChar char="-"/>
              <a:tabLst>
                <a:tab pos="157480" algn="l"/>
              </a:tabLst>
            </a:pPr>
            <a:r>
              <a:rPr dirty="0" sz="1400">
                <a:latin typeface="Times New Roman"/>
                <a:cs typeface="Times New Roman"/>
              </a:rPr>
              <a:t>4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Гб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ОЗУ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DDR3.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35280" y="1010411"/>
            <a:ext cx="4589145" cy="370840"/>
          </a:xfrm>
          <a:custGeom>
            <a:avLst/>
            <a:gdLst/>
            <a:ahLst/>
            <a:cxnLst/>
            <a:rect l="l" t="t" r="r" b="b"/>
            <a:pathLst>
              <a:path w="4589145" h="370840">
                <a:moveTo>
                  <a:pt x="2279904" y="4572"/>
                </a:moveTo>
                <a:lnTo>
                  <a:pt x="0" y="4572"/>
                </a:lnTo>
                <a:lnTo>
                  <a:pt x="0" y="370332"/>
                </a:lnTo>
                <a:lnTo>
                  <a:pt x="2279904" y="370332"/>
                </a:lnTo>
                <a:lnTo>
                  <a:pt x="2279904" y="4572"/>
                </a:lnTo>
                <a:close/>
              </a:path>
              <a:path w="4589145" h="370840">
                <a:moveTo>
                  <a:pt x="4588764" y="0"/>
                </a:moveTo>
                <a:lnTo>
                  <a:pt x="2328672" y="0"/>
                </a:lnTo>
                <a:lnTo>
                  <a:pt x="2328672" y="361188"/>
                </a:lnTo>
                <a:lnTo>
                  <a:pt x="4588764" y="361188"/>
                </a:lnTo>
                <a:lnTo>
                  <a:pt x="4588764" y="0"/>
                </a:lnTo>
                <a:close/>
              </a:path>
            </a:pathLst>
          </a:custGeom>
          <a:solidFill>
            <a:srgbClr val="333E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766304" y="998219"/>
            <a:ext cx="2577465" cy="378460"/>
          </a:xfrm>
          <a:prstGeom prst="rect">
            <a:avLst/>
          </a:prstGeom>
          <a:solidFill>
            <a:srgbClr val="333E50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450"/>
              </a:lnSpc>
            </a:pP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Возможна</a:t>
            </a:r>
            <a:r>
              <a:rPr dirty="0" sz="14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доработка</a:t>
            </a:r>
            <a:r>
              <a:rPr dirty="0" sz="14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платы</a:t>
            </a:r>
            <a:r>
              <a:rPr dirty="0" sz="14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по</a:t>
            </a:r>
            <a:endParaRPr sz="1400">
              <a:latin typeface="Times New Roman"/>
              <a:cs typeface="Times New Roman"/>
            </a:endParaRPr>
          </a:p>
          <a:p>
            <a:pPr algn="ctr" marL="635">
              <a:lnSpc>
                <a:spcPts val="1525"/>
              </a:lnSpc>
            </a:pP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ТЗ</a:t>
            </a:r>
            <a:r>
              <a:rPr dirty="0" sz="14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заказчика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62839" y="93040"/>
            <a:ext cx="7237730" cy="75819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/>
              <a:t>НТ</a:t>
            </a:r>
            <a:r>
              <a:rPr dirty="0" sz="2400"/>
              <a:t> </a:t>
            </a:r>
            <a:r>
              <a:rPr dirty="0" sz="2400" spc="-5"/>
              <a:t>NAS-T1:</a:t>
            </a:r>
            <a:r>
              <a:rPr dirty="0" sz="2400"/>
              <a:t> сетевое</a:t>
            </a:r>
            <a:r>
              <a:rPr dirty="0" sz="2400" spc="5"/>
              <a:t> </a:t>
            </a:r>
            <a:r>
              <a:rPr dirty="0" sz="2400"/>
              <a:t>хранилище</a:t>
            </a:r>
            <a:r>
              <a:rPr dirty="0" sz="2400" spc="5"/>
              <a:t> </a:t>
            </a:r>
            <a:r>
              <a:rPr dirty="0" sz="2400" spc="-5"/>
              <a:t>на</a:t>
            </a:r>
            <a:r>
              <a:rPr dirty="0" sz="2400" spc="-10"/>
              <a:t> </a:t>
            </a:r>
            <a:r>
              <a:rPr dirty="0" sz="2400" spc="5"/>
              <a:t>основе</a:t>
            </a:r>
            <a:r>
              <a:rPr dirty="0" sz="2400"/>
              <a:t> </a:t>
            </a:r>
            <a:r>
              <a:rPr dirty="0" sz="2400" spc="-15"/>
              <a:t>российского</a:t>
            </a:r>
            <a:endParaRPr sz="24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/>
              <a:t>процессора</a:t>
            </a:r>
            <a:r>
              <a:rPr dirty="0" sz="2400" spc="-20"/>
              <a:t> </a:t>
            </a:r>
            <a:r>
              <a:rPr dirty="0" sz="2400" spc="-5"/>
              <a:t>Байкал-Т1</a:t>
            </a:r>
            <a:endParaRPr sz="2400"/>
          </a:p>
        </p:txBody>
      </p:sp>
      <p:grpSp>
        <p:nvGrpSpPr>
          <p:cNvPr id="18" name="object 18"/>
          <p:cNvGrpSpPr/>
          <p:nvPr/>
        </p:nvGrpSpPr>
        <p:grpSpPr>
          <a:xfrm>
            <a:off x="358140" y="73152"/>
            <a:ext cx="11725910" cy="6192520"/>
            <a:chOff x="358140" y="73152"/>
            <a:chExt cx="11725910" cy="6192520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20071" y="3610355"/>
              <a:ext cx="1068324" cy="94640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01299" y="73152"/>
              <a:ext cx="1682496" cy="29718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8140" y="5286755"/>
              <a:ext cx="11492484" cy="978407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432308" y="5306314"/>
            <a:ext cx="1105281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Возможна </a:t>
            </a:r>
            <a:r>
              <a:rPr dirty="0" sz="1800" spc="-10">
                <a:latin typeface="Calibri"/>
                <a:cs typeface="Calibri"/>
              </a:rPr>
              <a:t>доработка</a:t>
            </a:r>
            <a:r>
              <a:rPr dirty="0" sz="1800">
                <a:latin typeface="Calibri"/>
                <a:cs typeface="Calibri"/>
              </a:rPr>
              <a:t> платы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ТЗ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заказчика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для</a:t>
            </a:r>
            <a:r>
              <a:rPr dirty="0" sz="1800" spc="-10">
                <a:latin typeface="Calibri"/>
                <a:cs typeface="Calibri"/>
              </a:rPr>
              <a:t> установки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кассовые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аппараты,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терминалы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самообслуживания, </a:t>
            </a:r>
            <a:r>
              <a:rPr dirty="0" sz="1800" spc="-39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инфокиоски,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Wi-Fi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модули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иные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устройства,</a:t>
            </a:r>
            <a:r>
              <a:rPr dirty="0" sz="1800" spc="3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относящиеся</a:t>
            </a:r>
            <a:r>
              <a:rPr dirty="0" sz="1800" spc="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коду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26.20.30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–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Устройства</a:t>
            </a:r>
            <a:r>
              <a:rPr dirty="0" sz="1800" spc="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автоматической </a:t>
            </a:r>
            <a:r>
              <a:rPr dirty="0" sz="1800" spc="-5">
                <a:latin typeface="Calibri"/>
                <a:cs typeface="Calibri"/>
              </a:rPr>
              <a:t> обработки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данных</a:t>
            </a:r>
            <a:r>
              <a:rPr dirty="0" sz="1800">
                <a:latin typeface="Calibri"/>
                <a:cs typeface="Calibri"/>
              </a:rPr>
              <a:t> прочие</a:t>
            </a:r>
            <a:r>
              <a:rPr dirty="0" sz="1800" spc="3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(с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01.01.2022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года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–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обязательное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наличие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российского</a:t>
            </a:r>
            <a:r>
              <a:rPr dirty="0" sz="1800" spc="3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центрального</a:t>
            </a:r>
            <a:r>
              <a:rPr dirty="0" sz="1800" spc="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процессора).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325880" y="1002791"/>
            <a:ext cx="9462770" cy="3286125"/>
            <a:chOff x="1325880" y="1002791"/>
            <a:chExt cx="9462770" cy="3286125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25880" y="3409187"/>
              <a:ext cx="3954779" cy="3810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5880" y="3867912"/>
              <a:ext cx="3954779" cy="42062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76828" y="1685543"/>
              <a:ext cx="1766316" cy="165811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8715" y="1371600"/>
              <a:ext cx="5059680" cy="199186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003291" y="1002791"/>
              <a:ext cx="2578735" cy="378460"/>
            </a:xfrm>
            <a:custGeom>
              <a:avLst/>
              <a:gdLst/>
              <a:ahLst/>
              <a:cxnLst/>
              <a:rect l="l" t="t" r="r" b="b"/>
              <a:pathLst>
                <a:path w="2578734" h="378459">
                  <a:moveTo>
                    <a:pt x="2578608" y="0"/>
                  </a:moveTo>
                  <a:lnTo>
                    <a:pt x="0" y="0"/>
                  </a:lnTo>
                  <a:lnTo>
                    <a:pt x="0" y="377951"/>
                  </a:lnTo>
                  <a:lnTo>
                    <a:pt x="2578608" y="377951"/>
                  </a:lnTo>
                  <a:lnTo>
                    <a:pt x="2578608" y="0"/>
                  </a:lnTo>
                  <a:close/>
                </a:path>
              </a:pathLst>
            </a:custGeom>
            <a:solidFill>
              <a:srgbClr val="333E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 txBox="1"/>
          <p:nvPr/>
        </p:nvSpPr>
        <p:spPr>
          <a:xfrm>
            <a:off x="443890" y="1072718"/>
            <a:ext cx="7041515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43150" algn="l"/>
                <a:tab pos="4667250" algn="l"/>
              </a:tabLst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Защитные</a:t>
            </a:r>
            <a:r>
              <a:rPr dirty="0" sz="14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лицевые панели	</a:t>
            </a:r>
            <a:r>
              <a:rPr dirty="0" baseline="1984" sz="2100">
                <a:solidFill>
                  <a:srgbClr val="FFFFFF"/>
                </a:solidFill>
                <a:latin typeface="Times New Roman"/>
                <a:cs typeface="Times New Roman"/>
              </a:rPr>
              <a:t>Замки</a:t>
            </a:r>
            <a:r>
              <a:rPr dirty="0" baseline="1984" sz="2100" spc="-22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baseline="1984" sz="210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baseline="1984" sz="21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baseline="1984" sz="2100" spc="-7">
                <a:solidFill>
                  <a:srgbClr val="FFFFFF"/>
                </a:solidFill>
                <a:latin typeface="Times New Roman"/>
                <a:cs typeface="Times New Roman"/>
              </a:rPr>
              <a:t>датчики</a:t>
            </a:r>
            <a:r>
              <a:rPr dirty="0" baseline="1984" sz="2100" spc="-37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baseline="1984" sz="2100">
                <a:solidFill>
                  <a:srgbClr val="FFFFFF"/>
                </a:solidFill>
                <a:latin typeface="Times New Roman"/>
                <a:cs typeface="Times New Roman"/>
              </a:rPr>
              <a:t>вскрытия	Ограничение</a:t>
            </a:r>
            <a:r>
              <a:rPr dirty="0" baseline="1984" sz="21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baseline="1984" sz="2100">
                <a:solidFill>
                  <a:srgbClr val="FFFFFF"/>
                </a:solidFill>
                <a:latin typeface="Times New Roman"/>
                <a:cs typeface="Times New Roman"/>
              </a:rPr>
              <a:t>доступа</a:t>
            </a:r>
            <a:r>
              <a:rPr dirty="0" baseline="1984" sz="2100" spc="-37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baseline="1984" sz="210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baseline="1984" sz="2100" spc="-37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baseline="1984" sz="2100" spc="-7">
                <a:solidFill>
                  <a:srgbClr val="FFFFFF"/>
                </a:solidFill>
                <a:latin typeface="Times New Roman"/>
                <a:cs typeface="Times New Roman"/>
              </a:rPr>
              <a:t>портам</a:t>
            </a:r>
            <a:endParaRPr baseline="1984" sz="2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839" y="74167"/>
            <a:ext cx="6518275" cy="757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/>
              <a:t>Совместное решение</a:t>
            </a:r>
            <a:r>
              <a:rPr dirty="0" sz="2400" spc="-15"/>
              <a:t> </a:t>
            </a:r>
            <a:r>
              <a:rPr dirty="0" sz="2400" spc="-70"/>
              <a:t>СЭД</a:t>
            </a:r>
            <a:r>
              <a:rPr dirty="0" sz="2400" spc="-15"/>
              <a:t> </a:t>
            </a:r>
            <a:r>
              <a:rPr dirty="0" sz="2400" spc="-20"/>
              <a:t>от</a:t>
            </a:r>
            <a:r>
              <a:rPr dirty="0" sz="2400" spc="-10"/>
              <a:t> </a:t>
            </a:r>
            <a:r>
              <a:rPr dirty="0" sz="2400" spc="-40"/>
              <a:t>ЗАО</a:t>
            </a:r>
            <a:r>
              <a:rPr dirty="0" sz="2400" spc="5"/>
              <a:t> </a:t>
            </a:r>
            <a:r>
              <a:rPr dirty="0" sz="2400" spc="-10"/>
              <a:t>«Норси-Транс» </a:t>
            </a:r>
            <a:r>
              <a:rPr dirty="0" sz="2400" spc="-585"/>
              <a:t> </a:t>
            </a:r>
            <a:r>
              <a:rPr dirty="0" sz="2400"/>
              <a:t>и</a:t>
            </a:r>
            <a:r>
              <a:rPr dirty="0" sz="2400" spc="-10"/>
              <a:t> </a:t>
            </a:r>
            <a:r>
              <a:rPr dirty="0" sz="2400" spc="-25"/>
              <a:t>компании</a:t>
            </a:r>
            <a:r>
              <a:rPr dirty="0" sz="2400" spc="5"/>
              <a:t> </a:t>
            </a:r>
            <a:r>
              <a:rPr dirty="0" sz="2400" spc="-10"/>
              <a:t>«ИнтерТраст»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7001256" y="0"/>
            <a:ext cx="5191125" cy="5759450"/>
            <a:chOff x="7001256" y="0"/>
            <a:chExt cx="5191125" cy="57594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55152" y="0"/>
              <a:ext cx="3736848" cy="4434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01256" y="1613916"/>
              <a:ext cx="4876800" cy="11247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81616" y="856488"/>
              <a:ext cx="1891283" cy="6004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10400" y="3063239"/>
              <a:ext cx="4867656" cy="26959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55168" y="1611629"/>
            <a:ext cx="5981700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>
                <a:latin typeface="Times New Roman"/>
                <a:cs typeface="Times New Roman"/>
              </a:rPr>
              <a:t>Сервер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«Яхонт-УВМ</a:t>
            </a:r>
            <a:r>
              <a:rPr dirty="0" sz="1800" spc="-5">
                <a:latin typeface="Times New Roman"/>
                <a:cs typeface="Times New Roman"/>
              </a:rPr>
              <a:t> Э12»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на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платформе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«Эльбрус»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 spc="-5">
                <a:latin typeface="Times New Roman"/>
                <a:cs typeface="Times New Roman"/>
              </a:rPr>
              <a:t>ОC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Астра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Линукс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релиз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Ленинград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8.1,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25">
                <a:latin typeface="Times New Roman"/>
                <a:cs typeface="Times New Roman"/>
              </a:rPr>
              <a:t>Альт</a:t>
            </a:r>
            <a:r>
              <a:rPr dirty="0" sz="1800" spc="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9 СП Сервер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 spc="-5">
                <a:latin typeface="Times New Roman"/>
                <a:cs typeface="Times New Roman"/>
              </a:rPr>
              <a:t>Java</a:t>
            </a:r>
            <a:r>
              <a:rPr dirty="0" sz="1800" spc="-4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OpenJDK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 spc="-5">
                <a:latin typeface="Times New Roman"/>
                <a:cs typeface="Times New Roman"/>
              </a:rPr>
              <a:t>ПО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Баз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данных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PostgreSQL-10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или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PostgresPro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 spc="-5">
                <a:latin typeface="Times New Roman"/>
                <a:cs typeface="Times New Roman"/>
              </a:rPr>
              <a:t>ПО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 spc="-55">
                <a:latin typeface="Times New Roman"/>
                <a:cs typeface="Times New Roman"/>
              </a:rPr>
              <a:t>СЭД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«CompanyMedia»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7576" y="4015740"/>
            <a:ext cx="5631180" cy="643255"/>
          </a:xfrm>
          <a:prstGeom prst="rect">
            <a:avLst/>
          </a:prstGeom>
          <a:solidFill>
            <a:srgbClr val="333E50"/>
          </a:solidFill>
        </p:spPr>
        <p:txBody>
          <a:bodyPr wrap="square" lIns="0" tIns="71755" rIns="0" bIns="0" rtlCol="0" vert="horz">
            <a:spAutoFit/>
          </a:bodyPr>
          <a:lstStyle/>
          <a:p>
            <a:pPr marL="1774825" marR="553085" indent="-1216660">
              <a:lnSpc>
                <a:spcPct val="100000"/>
              </a:lnSpc>
              <a:spcBef>
                <a:spcPts val="565"/>
              </a:spcBef>
            </a:pP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Успешно</a:t>
            </a:r>
            <a:r>
              <a:rPr dirty="0" sz="16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прошло</a:t>
            </a:r>
            <a:r>
              <a:rPr dirty="0" sz="1600" spc="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тестирование</a:t>
            </a:r>
            <a:r>
              <a:rPr dirty="0" sz="1600" spc="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апробацию</a:t>
            </a:r>
            <a:r>
              <a:rPr dirty="0" sz="16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ЦИТ </a:t>
            </a:r>
            <a:r>
              <a:rPr dirty="0" sz="1600" spc="-3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Новосибирской</a:t>
            </a:r>
            <a:r>
              <a:rPr dirty="0" sz="16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143"/>
            <a:ext cx="12192000" cy="6849109"/>
            <a:chOff x="0" y="9143"/>
            <a:chExt cx="12192000" cy="6849109"/>
          </a:xfrm>
        </p:grpSpPr>
        <p:sp>
          <p:nvSpPr>
            <p:cNvPr id="3" name="object 3"/>
            <p:cNvSpPr/>
            <p:nvPr/>
          </p:nvSpPr>
          <p:spPr>
            <a:xfrm>
              <a:off x="368808" y="9143"/>
              <a:ext cx="11823700" cy="6849109"/>
            </a:xfrm>
            <a:custGeom>
              <a:avLst/>
              <a:gdLst/>
              <a:ahLst/>
              <a:cxnLst/>
              <a:rect l="l" t="t" r="r" b="b"/>
              <a:pathLst>
                <a:path w="11823700" h="6849109">
                  <a:moveTo>
                    <a:pt x="11823192" y="0"/>
                  </a:moveTo>
                  <a:lnTo>
                    <a:pt x="0" y="0"/>
                  </a:lnTo>
                  <a:lnTo>
                    <a:pt x="0" y="6848856"/>
                  </a:lnTo>
                  <a:lnTo>
                    <a:pt x="11823192" y="6848856"/>
                  </a:lnTo>
                  <a:lnTo>
                    <a:pt x="1182319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2030"/>
              <a:ext cx="6848856" cy="5059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3143" y="6352030"/>
              <a:ext cx="6848856" cy="50596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9144"/>
              <a:ext cx="368935" cy="6343015"/>
            </a:xfrm>
            <a:custGeom>
              <a:avLst/>
              <a:gdLst/>
              <a:ahLst/>
              <a:cxnLst/>
              <a:rect l="l" t="t" r="r" b="b"/>
              <a:pathLst>
                <a:path w="368935" h="6343015">
                  <a:moveTo>
                    <a:pt x="368808" y="0"/>
                  </a:moveTo>
                  <a:lnTo>
                    <a:pt x="0" y="0"/>
                  </a:lnTo>
                  <a:lnTo>
                    <a:pt x="0" y="6342887"/>
                  </a:lnTo>
                  <a:lnTo>
                    <a:pt x="368808" y="634288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2839" y="132079"/>
            <a:ext cx="637730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35"/>
              <a:t>НОРСИ-ТРАНС</a:t>
            </a:r>
            <a:r>
              <a:rPr dirty="0" sz="2400" spc="40"/>
              <a:t> </a:t>
            </a:r>
            <a:r>
              <a:rPr dirty="0" sz="2400" spc="-15"/>
              <a:t>сегодня:</a:t>
            </a:r>
            <a:r>
              <a:rPr dirty="0" sz="2400"/>
              <a:t> </a:t>
            </a:r>
            <a:r>
              <a:rPr dirty="0" sz="2400" spc="-30"/>
              <a:t>потоковая</a:t>
            </a:r>
            <a:r>
              <a:rPr dirty="0" sz="2400" spc="15"/>
              <a:t> </a:t>
            </a:r>
            <a:r>
              <a:rPr dirty="0" sz="2400" spc="-10"/>
              <a:t>разработка</a:t>
            </a:r>
            <a:r>
              <a:rPr dirty="0" sz="2400" spc="-5"/>
              <a:t> </a:t>
            </a:r>
            <a:r>
              <a:rPr dirty="0" sz="2400"/>
              <a:t>и </a:t>
            </a:r>
            <a:r>
              <a:rPr dirty="0" sz="2400" spc="-585"/>
              <a:t> </a:t>
            </a:r>
            <a:r>
              <a:rPr dirty="0" sz="2400"/>
              <a:t>постановка</a:t>
            </a:r>
            <a:r>
              <a:rPr dirty="0" sz="2400" spc="5"/>
              <a:t> </a:t>
            </a:r>
            <a:r>
              <a:rPr dirty="0" sz="2400" spc="-5"/>
              <a:t>на </a:t>
            </a:r>
            <a:r>
              <a:rPr dirty="0" sz="2400" spc="-15"/>
              <a:t>производство</a:t>
            </a:r>
            <a:r>
              <a:rPr dirty="0" sz="2400" spc="20"/>
              <a:t> </a:t>
            </a:r>
            <a:r>
              <a:rPr dirty="0" sz="2400"/>
              <a:t>серверов</a:t>
            </a:r>
            <a:r>
              <a:rPr dirty="0" sz="2400" spc="-5"/>
              <a:t> </a:t>
            </a:r>
            <a:r>
              <a:rPr dirty="0" sz="2400"/>
              <a:t>и</a:t>
            </a:r>
            <a:r>
              <a:rPr dirty="0" sz="2400" spc="-5"/>
              <a:t> </a:t>
            </a:r>
            <a:r>
              <a:rPr dirty="0" sz="2400" spc="-30"/>
              <a:t>СХД</a:t>
            </a:r>
            <a:endParaRPr sz="2400"/>
          </a:p>
        </p:txBody>
      </p:sp>
      <p:grpSp>
        <p:nvGrpSpPr>
          <p:cNvPr id="8" name="object 8"/>
          <p:cNvGrpSpPr/>
          <p:nvPr/>
        </p:nvGrpSpPr>
        <p:grpSpPr>
          <a:xfrm>
            <a:off x="8455152" y="0"/>
            <a:ext cx="3736975" cy="443865"/>
            <a:chOff x="8455152" y="0"/>
            <a:chExt cx="3736975" cy="44386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5152" y="0"/>
              <a:ext cx="3736848" cy="4434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82625" y="1461007"/>
            <a:ext cx="5270500" cy="13068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har char="–"/>
              <a:tabLst>
                <a:tab pos="299085" algn="l"/>
                <a:tab pos="299720" algn="l"/>
              </a:tabLst>
            </a:pPr>
            <a:r>
              <a:rPr dirty="0" sz="1400" spc="-5">
                <a:latin typeface="Times New Roman"/>
                <a:cs typeface="Times New Roman"/>
              </a:rPr>
              <a:t>Серверного</a:t>
            </a:r>
            <a:r>
              <a:rPr dirty="0" sz="1400" spc="-5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оборудования</a:t>
            </a:r>
            <a:endParaRPr sz="1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har char="–"/>
              <a:tabLst>
                <a:tab pos="299085" algn="l"/>
                <a:tab pos="299720" algn="l"/>
              </a:tabLst>
            </a:pPr>
            <a:r>
              <a:rPr dirty="0" sz="1400" spc="-10">
                <a:latin typeface="Times New Roman"/>
                <a:cs typeface="Times New Roman"/>
              </a:rPr>
              <a:t>Высокоплотных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систем хранения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данных</a:t>
            </a:r>
            <a:endParaRPr sz="1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har char="–"/>
              <a:tabLst>
                <a:tab pos="299085" algn="l"/>
                <a:tab pos="299720" algn="l"/>
              </a:tabLst>
            </a:pPr>
            <a:r>
              <a:rPr dirty="0" sz="1400" spc="-5">
                <a:latin typeface="Times New Roman"/>
                <a:cs typeface="Times New Roman"/>
              </a:rPr>
              <a:t>HPC-вычислительных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платформ</a:t>
            </a:r>
            <a:endParaRPr sz="1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har char="–"/>
              <a:tabLst>
                <a:tab pos="299085" algn="l"/>
                <a:tab pos="299720" algn="l"/>
              </a:tabLst>
            </a:pPr>
            <a:r>
              <a:rPr dirty="0" sz="1400" spc="-15">
                <a:latin typeface="Times New Roman"/>
                <a:cs typeface="Times New Roman"/>
              </a:rPr>
              <a:t>Телекоммуникационного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оборудования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различного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назначения</a:t>
            </a:r>
            <a:endParaRPr sz="1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har char="–"/>
              <a:tabLst>
                <a:tab pos="299085" algn="l"/>
                <a:tab pos="299720" algn="l"/>
              </a:tabLst>
            </a:pPr>
            <a:r>
              <a:rPr dirty="0" sz="1400" spc="-5">
                <a:latin typeface="Times New Roman"/>
                <a:cs typeface="Times New Roman"/>
              </a:rPr>
              <a:t>Высокосложных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корпусов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включая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полный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цикл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выпуска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КД</a:t>
            </a:r>
            <a:endParaRPr sz="1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har char="–"/>
              <a:tabLst>
                <a:tab pos="299085" algn="l"/>
                <a:tab pos="299720" algn="l"/>
              </a:tabLst>
            </a:pPr>
            <a:r>
              <a:rPr dirty="0" sz="1400" spc="-5">
                <a:latin typeface="Times New Roman"/>
                <a:cs typeface="Times New Roman"/>
              </a:rPr>
              <a:t>Разнообразных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печатных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плат</a:t>
            </a:r>
            <a:r>
              <a:rPr dirty="0" sz="1400" spc="1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в </a:t>
            </a:r>
            <a:r>
              <a:rPr dirty="0" sz="1400" spc="5">
                <a:latin typeface="Times New Roman"/>
                <a:cs typeface="Times New Roman"/>
              </a:rPr>
              <a:t>составе</a:t>
            </a:r>
            <a:r>
              <a:rPr dirty="0" sz="1400" spc="2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выпускаемой продукции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7243" y="3643325"/>
            <a:ext cx="543306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Развиваем </a:t>
            </a:r>
            <a:r>
              <a:rPr dirty="0" sz="1800" spc="-15">
                <a:latin typeface="Times New Roman"/>
                <a:cs typeface="Times New Roman"/>
              </a:rPr>
              <a:t>номенклатуру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ПАК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на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российских серверах: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7243" y="3919854"/>
            <a:ext cx="5074285" cy="1306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har char="–"/>
              <a:tabLst>
                <a:tab pos="299085" algn="l"/>
                <a:tab pos="299720" algn="l"/>
              </a:tabLst>
            </a:pPr>
            <a:r>
              <a:rPr dirty="0" sz="1400">
                <a:latin typeface="Times New Roman"/>
                <a:cs typeface="Times New Roman"/>
              </a:rPr>
              <a:t>Системы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электронного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документооборота</a:t>
            </a:r>
            <a:endParaRPr sz="1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Char char="–"/>
              <a:tabLst>
                <a:tab pos="299085" algn="l"/>
                <a:tab pos="299720" algn="l"/>
              </a:tabLst>
            </a:pPr>
            <a:r>
              <a:rPr dirty="0" sz="1400" spc="-5">
                <a:latin typeface="Times New Roman"/>
                <a:cs typeface="Times New Roman"/>
              </a:rPr>
              <a:t>Медицинские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информационные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системы</a:t>
            </a:r>
            <a:endParaRPr sz="1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har char="–"/>
              <a:tabLst>
                <a:tab pos="299085" algn="l"/>
                <a:tab pos="299720" algn="l"/>
              </a:tabLst>
            </a:pPr>
            <a:r>
              <a:rPr dirty="0" sz="1400">
                <a:latin typeface="Times New Roman"/>
                <a:cs typeface="Times New Roman"/>
              </a:rPr>
              <a:t>Системы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МФЦ</a:t>
            </a:r>
            <a:endParaRPr sz="1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har char="–"/>
              <a:tabLst>
                <a:tab pos="299085" algn="l"/>
                <a:tab pos="299720" algn="l"/>
              </a:tabLst>
            </a:pPr>
            <a:r>
              <a:rPr dirty="0" sz="1400">
                <a:latin typeface="Times New Roman"/>
                <a:cs typeface="Times New Roman"/>
              </a:rPr>
              <a:t>Системы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корпоративных</a:t>
            </a:r>
            <a:r>
              <a:rPr dirty="0" sz="1400" spc="-4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коммуникаций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и</a:t>
            </a:r>
            <a:r>
              <a:rPr dirty="0" sz="1400" spc="1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конференцсвязи</a:t>
            </a:r>
            <a:endParaRPr sz="1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har char="–"/>
              <a:tabLst>
                <a:tab pos="299085" algn="l"/>
                <a:tab pos="299720" algn="l"/>
              </a:tabLst>
            </a:pPr>
            <a:r>
              <a:rPr dirty="0" sz="1400" spc="-5">
                <a:latin typeface="Times New Roman"/>
                <a:cs typeface="Times New Roman"/>
              </a:rPr>
              <a:t>Защищенного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облачного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хранения,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управления документами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и</a:t>
            </a:r>
            <a:endParaRPr sz="14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dirty="0" sz="1400">
                <a:latin typeface="Times New Roman"/>
                <a:cs typeface="Times New Roman"/>
              </a:rPr>
              <a:t>файлами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2625" y="943736"/>
            <a:ext cx="9968865" cy="541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12902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latin typeface="Times New Roman"/>
                <a:cs typeface="Times New Roman"/>
              </a:rPr>
              <a:t>Размещение</a:t>
            </a:r>
            <a:r>
              <a:rPr dirty="0" sz="1500" spc="-15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КБ</a:t>
            </a:r>
            <a:r>
              <a:rPr dirty="0" sz="1500">
                <a:latin typeface="Times New Roman"/>
                <a:cs typeface="Times New Roman"/>
              </a:rPr>
              <a:t> и</a:t>
            </a:r>
            <a:r>
              <a:rPr dirty="0" sz="1500" spc="-10">
                <a:latin typeface="Times New Roman"/>
                <a:cs typeface="Times New Roman"/>
              </a:rPr>
              <a:t> производств</a:t>
            </a:r>
            <a:r>
              <a:rPr dirty="0" sz="1500" spc="-35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НОРСИ-ТРАНС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Специализируемся на</a:t>
            </a:r>
            <a:r>
              <a:rPr dirty="0" sz="1800" spc="-10">
                <a:latin typeface="Times New Roman"/>
                <a:cs typeface="Times New Roman"/>
              </a:rPr>
              <a:t> разработке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выпуске: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64808" y="1283208"/>
            <a:ext cx="4599432" cy="313944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6485635" y="4540757"/>
            <a:ext cx="465201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5">
                <a:latin typeface="Times New Roman"/>
                <a:cs typeface="Times New Roman"/>
              </a:rPr>
              <a:t>Российские</a:t>
            </a:r>
            <a:r>
              <a:rPr dirty="0" sz="1500" spc="-25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процессоры</a:t>
            </a:r>
            <a:r>
              <a:rPr dirty="0" sz="1500" spc="-20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используемые</a:t>
            </a:r>
            <a:r>
              <a:rPr dirty="0" sz="1500">
                <a:latin typeface="Times New Roman"/>
                <a:cs typeface="Times New Roman"/>
              </a:rPr>
              <a:t> в </a:t>
            </a:r>
            <a:r>
              <a:rPr dirty="0" sz="1500" spc="-5">
                <a:latin typeface="Times New Roman"/>
                <a:cs typeface="Times New Roman"/>
              </a:rPr>
              <a:t>серверах</a:t>
            </a:r>
            <a:r>
              <a:rPr dirty="0" sz="1500" spc="-15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и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СХД</a:t>
            </a:r>
            <a:endParaRPr sz="15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99276" y="4789932"/>
            <a:ext cx="4799076" cy="11704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55152" y="0"/>
            <a:ext cx="3736848" cy="4434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5569" y="1553971"/>
            <a:ext cx="4982210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>
                <a:latin typeface="Times New Roman"/>
                <a:cs typeface="Times New Roman"/>
              </a:rPr>
              <a:t>Сервер </a:t>
            </a:r>
            <a:r>
              <a:rPr dirty="0" sz="1800" spc="-10">
                <a:latin typeface="Times New Roman"/>
                <a:cs typeface="Times New Roman"/>
              </a:rPr>
              <a:t>«Яхонт-УВМ </a:t>
            </a:r>
            <a:r>
              <a:rPr dirty="0" sz="1800" spc="-5">
                <a:latin typeface="Times New Roman"/>
                <a:cs typeface="Times New Roman"/>
              </a:rPr>
              <a:t>Э12» </a:t>
            </a:r>
            <a:r>
              <a:rPr dirty="0" sz="1800">
                <a:latin typeface="Times New Roman"/>
                <a:cs typeface="Times New Roman"/>
              </a:rPr>
              <a:t>/ </a:t>
            </a:r>
            <a:r>
              <a:rPr dirty="0" sz="1800" spc="-10">
                <a:latin typeface="Times New Roman"/>
                <a:cs typeface="Times New Roman"/>
              </a:rPr>
              <a:t>«Яхонт-УВМ </a:t>
            </a:r>
            <a:r>
              <a:rPr dirty="0" sz="1800" spc="-5">
                <a:latin typeface="Times New Roman"/>
                <a:cs typeface="Times New Roman"/>
              </a:rPr>
              <a:t>Б» на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платформе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«Эльбрус»;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 spc="5">
                <a:latin typeface="Times New Roman"/>
                <a:cs typeface="Times New Roman"/>
              </a:rPr>
              <a:t>ОС</a:t>
            </a:r>
            <a:r>
              <a:rPr dirty="0" sz="1800" spc="-20">
                <a:latin typeface="Times New Roman"/>
                <a:cs typeface="Times New Roman"/>
              </a:rPr>
              <a:t> «Альт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Сервер»;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 spc="-30">
                <a:latin typeface="Times New Roman"/>
                <a:cs typeface="Times New Roman"/>
              </a:rPr>
              <a:t>СУБД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PostgresPro;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 b="1">
                <a:latin typeface="Times New Roman"/>
                <a:cs typeface="Times New Roman"/>
              </a:rPr>
              <a:t>ПО</a:t>
            </a:r>
            <a:r>
              <a:rPr dirty="0" sz="1800" spc="-2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«АИС</a:t>
            </a:r>
            <a:r>
              <a:rPr dirty="0" sz="1800" spc="-20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МФЦ</a:t>
            </a:r>
            <a:r>
              <a:rPr dirty="0" sz="1800" spc="-20" b="1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ДЕЛО».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7576" y="3851147"/>
            <a:ext cx="5631180" cy="485140"/>
          </a:xfrm>
          <a:prstGeom prst="rect">
            <a:avLst/>
          </a:prstGeom>
          <a:solidFill>
            <a:srgbClr val="333E50"/>
          </a:solidFill>
        </p:spPr>
        <p:txBody>
          <a:bodyPr wrap="square" lIns="0" tIns="0" rIns="0" bIns="0" rtlCol="0" vert="horz">
            <a:spAutoFit/>
          </a:bodyPr>
          <a:lstStyle/>
          <a:p>
            <a:pPr marL="1683385" marR="723265" indent="-954405">
              <a:lnSpc>
                <a:spcPts val="1920"/>
              </a:lnSpc>
            </a:pP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Успешное</a:t>
            </a:r>
            <a:r>
              <a:rPr dirty="0" sz="16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тестирование</a:t>
            </a:r>
            <a:r>
              <a:rPr dirty="0" sz="1600" spc="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учебном</a:t>
            </a:r>
            <a:r>
              <a:rPr dirty="0" sz="16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классе</a:t>
            </a:r>
            <a:r>
              <a:rPr dirty="0" sz="1600" spc="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МФЦ </a:t>
            </a:r>
            <a:r>
              <a:rPr dirty="0" sz="1600" spc="-3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Калининградской</a:t>
            </a:r>
            <a:r>
              <a:rPr dirty="0" sz="1600" spc="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2839" y="75692"/>
            <a:ext cx="7308850" cy="66675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0"/>
              <a:t>Многофункциональные</a:t>
            </a:r>
            <a:r>
              <a:rPr dirty="0" sz="2200" spc="-5"/>
              <a:t> центры:</a:t>
            </a:r>
            <a:r>
              <a:rPr dirty="0" sz="2200"/>
              <a:t> </a:t>
            </a:r>
            <a:r>
              <a:rPr dirty="0" sz="2200" spc="-65"/>
              <a:t>СЭД</a:t>
            </a:r>
            <a:r>
              <a:rPr dirty="0" sz="2200" spc="-10"/>
              <a:t> </a:t>
            </a:r>
            <a:r>
              <a:rPr dirty="0" sz="2200" spc="-5"/>
              <a:t>и </a:t>
            </a:r>
            <a:r>
              <a:rPr dirty="0" sz="2200" spc="-10"/>
              <a:t>электронные</a:t>
            </a:r>
            <a:r>
              <a:rPr dirty="0" sz="2200" spc="-5"/>
              <a:t> </a:t>
            </a:r>
            <a:r>
              <a:rPr dirty="0" sz="2200" spc="-15"/>
              <a:t>очереди</a:t>
            </a:r>
            <a:endParaRPr sz="2200"/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2000" spc="5"/>
              <a:t>совместное</a:t>
            </a:r>
            <a:r>
              <a:rPr dirty="0" sz="2000" spc="-30"/>
              <a:t> </a:t>
            </a:r>
            <a:r>
              <a:rPr dirty="0" sz="2000"/>
              <a:t>решение с</a:t>
            </a:r>
            <a:r>
              <a:rPr dirty="0" sz="2000" spc="-10"/>
              <a:t> </a:t>
            </a:r>
            <a:r>
              <a:rPr dirty="0" sz="2000" spc="-20"/>
              <a:t>компанией</a:t>
            </a:r>
            <a:r>
              <a:rPr dirty="0" sz="2000" spc="-15"/>
              <a:t> </a:t>
            </a:r>
            <a:r>
              <a:rPr dirty="0" sz="2000" spc="10"/>
              <a:t>«ЭОС»</a:t>
            </a:r>
            <a:r>
              <a:rPr dirty="0" sz="2000"/>
              <a:t> (ПАК</a:t>
            </a:r>
            <a:r>
              <a:rPr dirty="0" sz="2000" spc="-20"/>
              <a:t> </a:t>
            </a:r>
            <a:r>
              <a:rPr dirty="0" sz="2000" spc="-5"/>
              <a:t>«МФЦ</a:t>
            </a:r>
            <a:r>
              <a:rPr dirty="0" sz="2000" spc="-20"/>
              <a:t> </a:t>
            </a:r>
            <a:r>
              <a:rPr dirty="0" sz="2000"/>
              <a:t>Плюс»)</a:t>
            </a:r>
            <a:endParaRPr sz="2000"/>
          </a:p>
        </p:txBody>
      </p:sp>
      <p:grpSp>
        <p:nvGrpSpPr>
          <p:cNvPr id="6" name="object 6"/>
          <p:cNvGrpSpPr/>
          <p:nvPr/>
        </p:nvGrpSpPr>
        <p:grpSpPr>
          <a:xfrm>
            <a:off x="417576" y="3948684"/>
            <a:ext cx="8350250" cy="1699260"/>
            <a:chOff x="417576" y="3948684"/>
            <a:chExt cx="8350250" cy="169926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1384" y="3948684"/>
              <a:ext cx="2266188" cy="91135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7576" y="5033772"/>
              <a:ext cx="5631180" cy="614680"/>
            </a:xfrm>
            <a:custGeom>
              <a:avLst/>
              <a:gdLst/>
              <a:ahLst/>
              <a:cxnLst/>
              <a:rect l="l" t="t" r="r" b="b"/>
              <a:pathLst>
                <a:path w="5631180" h="614679">
                  <a:moveTo>
                    <a:pt x="5631180" y="0"/>
                  </a:moveTo>
                  <a:lnTo>
                    <a:pt x="0" y="0"/>
                  </a:lnTo>
                  <a:lnTo>
                    <a:pt x="0" y="614171"/>
                  </a:lnTo>
                  <a:lnTo>
                    <a:pt x="5631180" y="614171"/>
                  </a:lnTo>
                  <a:lnTo>
                    <a:pt x="563118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417576" y="5184394"/>
            <a:ext cx="56311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3825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Унификация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как</a:t>
            </a:r>
            <a:r>
              <a:rPr dirty="0" sz="1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типового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 АПК</a:t>
            </a:r>
            <a:r>
              <a:rPr dirty="0" sz="18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МФЦ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 по </a:t>
            </a:r>
            <a:r>
              <a:rPr dirty="0" sz="1800" spc="-15">
                <a:solidFill>
                  <a:srgbClr val="FFFFFF"/>
                </a:solidFill>
                <a:latin typeface="Times New Roman"/>
                <a:cs typeface="Times New Roman"/>
              </a:rPr>
              <a:t>субъектам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РФ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635752" y="73152"/>
            <a:ext cx="6460490" cy="4784090"/>
            <a:chOff x="5635752" y="73152"/>
            <a:chExt cx="6460490" cy="478409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5752" y="989076"/>
              <a:ext cx="6460236" cy="28026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51976" y="3855719"/>
              <a:ext cx="1188720" cy="10012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17123" y="4223004"/>
              <a:ext cx="1298448" cy="54559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417576" y="4398264"/>
            <a:ext cx="5631180" cy="513715"/>
          </a:xfrm>
          <a:prstGeom prst="rect">
            <a:avLst/>
          </a:prstGeom>
          <a:solidFill>
            <a:srgbClr val="333E50"/>
          </a:solidFill>
        </p:spPr>
        <p:txBody>
          <a:bodyPr wrap="square" lIns="0" tIns="6985" rIns="0" bIns="0" rtlCol="0" vert="horz">
            <a:spAutoFit/>
          </a:bodyPr>
          <a:lstStyle/>
          <a:p>
            <a:pPr marL="1342390" marR="546735" indent="-789940">
              <a:lnSpc>
                <a:spcPct val="100000"/>
              </a:lnSpc>
              <a:spcBef>
                <a:spcPts val="55"/>
              </a:spcBef>
            </a:pP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Направлено</a:t>
            </a:r>
            <a:r>
              <a:rPr dirty="0" sz="16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 МФЦ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Орловской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 области</a:t>
            </a:r>
            <a:r>
              <a:rPr dirty="0" sz="16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опытную </a:t>
            </a:r>
            <a:r>
              <a:rPr dirty="0" sz="1600" spc="-3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эксплуатацию</a:t>
            </a:r>
            <a:r>
              <a:rPr dirty="0" sz="16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«боевом»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режиме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55152" y="0"/>
            <a:ext cx="3736848" cy="44348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2839" y="75692"/>
            <a:ext cx="7308850" cy="66675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0"/>
              <a:t>Многофункциональные</a:t>
            </a:r>
            <a:r>
              <a:rPr dirty="0" sz="2200" spc="-5"/>
              <a:t> центры:</a:t>
            </a:r>
            <a:r>
              <a:rPr dirty="0" sz="2200"/>
              <a:t> </a:t>
            </a:r>
            <a:r>
              <a:rPr dirty="0" sz="2200" spc="-65"/>
              <a:t>СЭД</a:t>
            </a:r>
            <a:r>
              <a:rPr dirty="0" sz="2200" spc="-10"/>
              <a:t> </a:t>
            </a:r>
            <a:r>
              <a:rPr dirty="0" sz="2200" spc="-5"/>
              <a:t>и </a:t>
            </a:r>
            <a:r>
              <a:rPr dirty="0" sz="2200" spc="-10"/>
              <a:t>электронные</a:t>
            </a:r>
            <a:r>
              <a:rPr dirty="0" sz="2200" spc="-5"/>
              <a:t> </a:t>
            </a:r>
            <a:r>
              <a:rPr dirty="0" sz="2200" spc="-15"/>
              <a:t>очереди</a:t>
            </a:r>
            <a:endParaRPr sz="2200"/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2000" spc="5"/>
              <a:t>совместное</a:t>
            </a:r>
            <a:r>
              <a:rPr dirty="0" sz="2000" spc="-30"/>
              <a:t> </a:t>
            </a:r>
            <a:r>
              <a:rPr dirty="0" sz="2000"/>
              <a:t>решение с</a:t>
            </a:r>
            <a:r>
              <a:rPr dirty="0" sz="2000" spc="-10"/>
              <a:t> </a:t>
            </a:r>
            <a:r>
              <a:rPr dirty="0" sz="2000" spc="-20"/>
              <a:t>компанией</a:t>
            </a:r>
            <a:r>
              <a:rPr dirty="0" sz="2000" spc="-15"/>
              <a:t> </a:t>
            </a:r>
            <a:r>
              <a:rPr dirty="0" sz="2000" spc="10"/>
              <a:t>«ЭОС»</a:t>
            </a:r>
            <a:r>
              <a:rPr dirty="0" sz="2000"/>
              <a:t> (ПАК</a:t>
            </a:r>
            <a:r>
              <a:rPr dirty="0" sz="2000" spc="-20"/>
              <a:t> </a:t>
            </a:r>
            <a:r>
              <a:rPr dirty="0" sz="2000" spc="-5"/>
              <a:t>«МФЦ</a:t>
            </a:r>
            <a:r>
              <a:rPr dirty="0" sz="2000" spc="-20"/>
              <a:t> </a:t>
            </a:r>
            <a:r>
              <a:rPr dirty="0" sz="2000"/>
              <a:t>Плюс»)</a:t>
            </a:r>
            <a:endParaRPr sz="2000"/>
          </a:p>
        </p:txBody>
      </p:sp>
      <p:grpSp>
        <p:nvGrpSpPr>
          <p:cNvPr id="4" name="object 4"/>
          <p:cNvGrpSpPr/>
          <p:nvPr/>
        </p:nvGrpSpPr>
        <p:grpSpPr>
          <a:xfrm>
            <a:off x="368808" y="73152"/>
            <a:ext cx="11715115" cy="4996180"/>
            <a:chOff x="368808" y="73152"/>
            <a:chExt cx="11715115" cy="49961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8808" y="943355"/>
              <a:ext cx="2912364" cy="41254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28287" y="902207"/>
              <a:ext cx="2944367" cy="416661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319771" y="1293875"/>
            <a:ext cx="4166870" cy="3127375"/>
          </a:xfrm>
          <a:prstGeom prst="rect">
            <a:avLst/>
          </a:prstGeom>
          <a:solidFill>
            <a:srgbClr val="006FC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ИНФОФОРУМ</a:t>
            </a:r>
            <a:r>
              <a:rPr dirty="0" sz="24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2020</a:t>
            </a:r>
            <a:endParaRPr sz="2400">
              <a:latin typeface="Times New Roman"/>
              <a:cs typeface="Times New Roman"/>
            </a:endParaRPr>
          </a:p>
          <a:p>
            <a:pPr algn="ctr" marL="236220" marR="226695">
              <a:lnSpc>
                <a:spcPct val="100000"/>
              </a:lnSpc>
              <a:spcBef>
                <a:spcPts val="20"/>
              </a:spcBef>
            </a:pPr>
            <a:r>
              <a:rPr dirty="0" sz="2000" spc="-10">
                <a:solidFill>
                  <a:srgbClr val="FFFFFF"/>
                </a:solidFill>
                <a:latin typeface="Times New Roman"/>
                <a:cs typeface="Times New Roman"/>
              </a:rPr>
              <a:t>Лучшее</a:t>
            </a: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решение</a:t>
            </a:r>
            <a:r>
              <a:rPr dirty="0" sz="20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для</a:t>
            </a:r>
            <a:r>
              <a:rPr dirty="0" sz="20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обеспечения </a:t>
            </a:r>
            <a:r>
              <a:rPr dirty="0" sz="2000" spc="-48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информационной 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безопасности в </a:t>
            </a:r>
            <a:r>
              <a:rPr dirty="0" sz="20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области управления </a:t>
            </a:r>
            <a:r>
              <a:rPr dirty="0" sz="2000" spc="-15">
                <a:solidFill>
                  <a:srgbClr val="FFFFFF"/>
                </a:solidFill>
                <a:latin typeface="Times New Roman"/>
                <a:cs typeface="Times New Roman"/>
              </a:rPr>
              <a:t>городским 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dirty="0" sz="20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региональным</a:t>
            </a:r>
            <a:r>
              <a:rPr dirty="0" sz="20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imes New Roman"/>
                <a:cs typeface="Times New Roman"/>
              </a:rPr>
              <a:t>хозяйством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55152" y="0"/>
            <a:ext cx="3736848" cy="44348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2839" y="72339"/>
            <a:ext cx="7933690" cy="79057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85"/>
              <a:t>СЭД</a:t>
            </a:r>
            <a:r>
              <a:rPr dirty="0" sz="2800" spc="10"/>
              <a:t> </a:t>
            </a:r>
            <a:r>
              <a:rPr dirty="0" sz="2800" spc="-5"/>
              <a:t>«ИВК</a:t>
            </a:r>
            <a:r>
              <a:rPr dirty="0" sz="2800" spc="10"/>
              <a:t> </a:t>
            </a:r>
            <a:r>
              <a:rPr dirty="0" sz="2800" spc="-10"/>
              <a:t>Бюрократъ»:</a:t>
            </a:r>
            <a:r>
              <a:rPr dirty="0" sz="2800" spc="10"/>
              <a:t> </a:t>
            </a:r>
            <a:r>
              <a:rPr dirty="0" sz="2200" spc="-10"/>
              <a:t>система</a:t>
            </a:r>
            <a:r>
              <a:rPr dirty="0" sz="2200" spc="5"/>
              <a:t> </a:t>
            </a:r>
            <a:r>
              <a:rPr dirty="0" sz="2200" spc="-15"/>
              <a:t>электронного</a:t>
            </a:r>
            <a:r>
              <a:rPr dirty="0" sz="2200" spc="20"/>
              <a:t> </a:t>
            </a:r>
            <a:r>
              <a:rPr dirty="0" sz="2200" spc="-5"/>
              <a:t>оборота</a:t>
            </a:r>
            <a:r>
              <a:rPr dirty="0" sz="2200" spc="-10"/>
              <a:t> </a:t>
            </a:r>
            <a:r>
              <a:rPr dirty="0" sz="2200" spc="-5"/>
              <a:t>для</a:t>
            </a:r>
            <a:endParaRPr sz="2200"/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2200" spc="-10"/>
              <a:t>МО </a:t>
            </a:r>
            <a:r>
              <a:rPr dirty="0" sz="2200" spc="-20"/>
              <a:t>РФ</a:t>
            </a:r>
            <a:r>
              <a:rPr dirty="0" sz="2200" spc="-10"/>
              <a:t> </a:t>
            </a:r>
            <a:r>
              <a:rPr dirty="0" sz="2200" spc="-5"/>
              <a:t>и</a:t>
            </a:r>
            <a:r>
              <a:rPr dirty="0" sz="2200" spc="-10"/>
              <a:t> предприятий</a:t>
            </a:r>
            <a:r>
              <a:rPr dirty="0" sz="2200" spc="-5"/>
              <a:t> </a:t>
            </a:r>
            <a:r>
              <a:rPr dirty="0" sz="2200" spc="-10"/>
              <a:t>ОПК</a:t>
            </a:r>
            <a:endParaRPr sz="2200"/>
          </a:p>
        </p:txBody>
      </p:sp>
      <p:grpSp>
        <p:nvGrpSpPr>
          <p:cNvPr id="4" name="object 4"/>
          <p:cNvGrpSpPr/>
          <p:nvPr/>
        </p:nvGrpSpPr>
        <p:grpSpPr>
          <a:xfrm>
            <a:off x="376427" y="73152"/>
            <a:ext cx="11707495" cy="6088380"/>
            <a:chOff x="376427" y="73152"/>
            <a:chExt cx="11707495" cy="60883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1299" y="73152"/>
              <a:ext cx="1682496" cy="2971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427" y="3180587"/>
              <a:ext cx="4219956" cy="27188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7960" y="507492"/>
              <a:ext cx="3992879" cy="56540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28959" y="697992"/>
              <a:ext cx="1264920" cy="4312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30484" y="1246632"/>
              <a:ext cx="1188720" cy="10012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85347" y="2580131"/>
              <a:ext cx="1298448" cy="54559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55168" y="1610106"/>
            <a:ext cx="5974715" cy="12452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2000">
                <a:latin typeface="Times New Roman"/>
                <a:cs typeface="Times New Roman"/>
              </a:rPr>
              <a:t>Сервер</a:t>
            </a:r>
            <a:r>
              <a:rPr dirty="0" sz="2000" spc="-5">
                <a:latin typeface="Times New Roman"/>
                <a:cs typeface="Times New Roman"/>
              </a:rPr>
              <a:t> «Яхонт-УВМ</a:t>
            </a:r>
            <a:r>
              <a:rPr dirty="0" sz="2000" spc="-3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Э12»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на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платформе «Эльбрус»</a:t>
            </a:r>
            <a:endParaRPr sz="20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2000">
                <a:latin typeface="Times New Roman"/>
                <a:cs typeface="Times New Roman"/>
              </a:rPr>
              <a:t>ОC</a:t>
            </a:r>
            <a:r>
              <a:rPr dirty="0" sz="2000" spc="-20">
                <a:latin typeface="Times New Roman"/>
                <a:cs typeface="Times New Roman"/>
              </a:rPr>
              <a:t> Альт </a:t>
            </a:r>
            <a:r>
              <a:rPr dirty="0" sz="2000">
                <a:latin typeface="Times New Roman"/>
                <a:cs typeface="Times New Roman"/>
              </a:rPr>
              <a:t>8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СП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Сервер</a:t>
            </a:r>
            <a:endParaRPr sz="20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2000">
                <a:latin typeface="Times New Roman"/>
                <a:cs typeface="Times New Roman"/>
              </a:rPr>
              <a:t>ПО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Баз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данных</a:t>
            </a:r>
            <a:r>
              <a:rPr dirty="0" sz="2000" spc="-5">
                <a:latin typeface="Times New Roman"/>
                <a:cs typeface="Times New Roman"/>
              </a:rPr>
              <a:t> PostgresPro</a:t>
            </a:r>
            <a:endParaRPr sz="20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2000">
                <a:latin typeface="Times New Roman"/>
                <a:cs typeface="Times New Roman"/>
              </a:rPr>
              <a:t>ПО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-60">
                <a:latin typeface="Times New Roman"/>
                <a:cs typeface="Times New Roman"/>
              </a:rPr>
              <a:t>СЭД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«ИВК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Бюрократъ»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839" y="74168"/>
            <a:ext cx="7705725" cy="376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Яхонт-УВМ</a:t>
            </a:r>
            <a:r>
              <a:rPr dirty="0" spc="-35"/>
              <a:t> </a:t>
            </a:r>
            <a:r>
              <a:rPr dirty="0" spc="-5"/>
              <a:t>Э124:</a:t>
            </a:r>
            <a:r>
              <a:rPr dirty="0" spc="-30"/>
              <a:t> </a:t>
            </a:r>
            <a:r>
              <a:rPr dirty="0" spc="-5"/>
              <a:t>сверхплотные</a:t>
            </a:r>
            <a:r>
              <a:rPr dirty="0" spc="-20"/>
              <a:t> СХД</a:t>
            </a:r>
            <a:r>
              <a:rPr dirty="0"/>
              <a:t> архивной</a:t>
            </a:r>
            <a:r>
              <a:rPr dirty="0" spc="-30"/>
              <a:t> </a:t>
            </a:r>
            <a:r>
              <a:rPr dirty="0" spc="-10"/>
              <a:t>информации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8808" y="0"/>
            <a:ext cx="11823700" cy="5581015"/>
            <a:chOff x="368808" y="0"/>
            <a:chExt cx="11823700" cy="55810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55151" y="0"/>
              <a:ext cx="3736848" cy="4434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808" y="1013460"/>
              <a:ext cx="2904744" cy="45674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958844" y="1092834"/>
            <a:ext cx="29914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Times New Roman"/>
                <a:cs typeface="Times New Roman"/>
              </a:rPr>
              <a:t>Практические</a:t>
            </a:r>
            <a:r>
              <a:rPr dirty="0" sz="1800" spc="-55" b="1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ограничения: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58844" y="1368678"/>
            <a:ext cx="2228850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har char="-"/>
              <a:tabLst>
                <a:tab pos="299085" algn="l"/>
                <a:tab pos="299720" algn="l"/>
              </a:tabLst>
            </a:pPr>
            <a:r>
              <a:rPr dirty="0" sz="1400">
                <a:latin typeface="Times New Roman"/>
                <a:cs typeface="Times New Roman"/>
              </a:rPr>
              <a:t>не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более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7.5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кВт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на</a:t>
            </a:r>
            <a:r>
              <a:rPr dirty="0" sz="1400" spc="-10">
                <a:latin typeface="Times New Roman"/>
                <a:cs typeface="Times New Roman"/>
              </a:rPr>
              <a:t> шкаф</a:t>
            </a:r>
            <a:endParaRPr sz="1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dirty="0" sz="1400">
                <a:latin typeface="Times New Roman"/>
                <a:cs typeface="Times New Roman"/>
              </a:rPr>
              <a:t>не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более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1000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кг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на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м2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00500" y="5049011"/>
            <a:ext cx="5108575" cy="437515"/>
          </a:xfrm>
          <a:prstGeom prst="rect">
            <a:avLst/>
          </a:prstGeom>
          <a:solidFill>
            <a:srgbClr val="333E50"/>
          </a:solidFill>
        </p:spPr>
        <p:txBody>
          <a:bodyPr wrap="square" lIns="0" tIns="74930" rIns="0" bIns="0" rtlCol="0" vert="horz">
            <a:spAutoFit/>
          </a:bodyPr>
          <a:lstStyle/>
          <a:p>
            <a:pPr marL="462280">
              <a:lnSpc>
                <a:spcPct val="100000"/>
              </a:lnSpc>
              <a:spcBef>
                <a:spcPts val="590"/>
              </a:spcBef>
            </a:pP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Вписываемся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существующие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помещения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58844" y="2974594"/>
            <a:ext cx="7773034" cy="1725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Times New Roman"/>
                <a:cs typeface="Times New Roman"/>
              </a:rPr>
              <a:t>Строим</a:t>
            </a:r>
            <a:r>
              <a:rPr dirty="0" sz="1800" spc="1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в</a:t>
            </a:r>
            <a:r>
              <a:rPr dirty="0" sz="1800" spc="-10" b="1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ограничениях</a:t>
            </a:r>
            <a:r>
              <a:rPr dirty="0" sz="1800" spc="10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имеющихся</a:t>
            </a:r>
            <a:r>
              <a:rPr dirty="0" sz="1800" b="1">
                <a:latin typeface="Times New Roman"/>
                <a:cs typeface="Times New Roman"/>
              </a:rPr>
              <a:t> </a:t>
            </a:r>
            <a:r>
              <a:rPr dirty="0" sz="1800" spc="-40" b="1">
                <a:latin typeface="Times New Roman"/>
                <a:cs typeface="Times New Roman"/>
              </a:rPr>
              <a:t>ЦОД</a:t>
            </a:r>
            <a:r>
              <a:rPr dirty="0" sz="1800" spc="-10" b="1">
                <a:latin typeface="Times New Roman"/>
                <a:cs typeface="Times New Roman"/>
              </a:rPr>
              <a:t> </a:t>
            </a:r>
            <a:r>
              <a:rPr dirty="0" sz="1800" spc="-20" b="1">
                <a:latin typeface="Times New Roman"/>
                <a:cs typeface="Times New Roman"/>
              </a:rPr>
              <a:t>СХД</a:t>
            </a:r>
            <a:r>
              <a:rPr dirty="0" sz="1800" spc="-5" b="1">
                <a:latin typeface="Times New Roman"/>
                <a:cs typeface="Times New Roman"/>
              </a:rPr>
              <a:t> архивной</a:t>
            </a:r>
            <a:r>
              <a:rPr dirty="0" sz="1800" spc="15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информации:</a:t>
            </a:r>
            <a:endParaRPr sz="18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spcBef>
                <a:spcPts val="15"/>
              </a:spcBef>
              <a:buChar char="-"/>
              <a:tabLst>
                <a:tab pos="157480" algn="l"/>
              </a:tabLst>
            </a:pPr>
            <a:r>
              <a:rPr dirty="0" sz="1400" spc="-5">
                <a:latin typeface="Times New Roman"/>
                <a:cs typeface="Times New Roman"/>
              </a:rPr>
              <a:t>размещение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до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6хЭ124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в типовой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шкаф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42U</a:t>
            </a:r>
            <a:endParaRPr sz="14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buChar char="-"/>
              <a:tabLst>
                <a:tab pos="157480" algn="l"/>
              </a:tabLst>
            </a:pPr>
            <a:r>
              <a:rPr dirty="0" sz="1400">
                <a:latin typeface="Times New Roman"/>
                <a:cs typeface="Times New Roman"/>
              </a:rPr>
              <a:t>13,4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Пб</a:t>
            </a:r>
            <a:r>
              <a:rPr dirty="0" sz="1400" spc="1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неразмеченного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дискового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пространства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Times New Roman"/>
                <a:cs typeface="Times New Roman"/>
              </a:rPr>
              <a:t>Оптимальное</a:t>
            </a:r>
            <a:r>
              <a:rPr dirty="0" sz="1800" spc="1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соотношении цены,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занимаемого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10">
                <a:latin typeface="Times New Roman"/>
                <a:cs typeface="Times New Roman"/>
              </a:rPr>
              <a:t>места,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потребляемой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5">
                <a:latin typeface="Times New Roman"/>
                <a:cs typeface="Times New Roman"/>
              </a:rPr>
              <a:t>мощности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Times New Roman"/>
                <a:cs typeface="Times New Roman"/>
              </a:rPr>
              <a:t>и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объема </a:t>
            </a:r>
            <a:r>
              <a:rPr dirty="0" sz="1800" spc="-20">
                <a:latin typeface="Times New Roman"/>
                <a:cs typeface="Times New Roman"/>
              </a:rPr>
              <a:t>дискового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пространства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47966" y="1104391"/>
            <a:ext cx="4513580" cy="942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latin typeface="Times New Roman"/>
                <a:cs typeface="Times New Roman"/>
              </a:rPr>
              <a:t>Энергоэффективность</a:t>
            </a:r>
            <a:r>
              <a:rPr dirty="0" sz="1800" spc="25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«Яхонт-УВМ</a:t>
            </a:r>
            <a:r>
              <a:rPr dirty="0" sz="1800" spc="20" b="1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Э124»:</a:t>
            </a:r>
            <a:endParaRPr sz="18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spcBef>
                <a:spcPts val="15"/>
              </a:spcBef>
              <a:buChar char="-"/>
              <a:tabLst>
                <a:tab pos="157480" algn="l"/>
              </a:tabLst>
            </a:pPr>
            <a:r>
              <a:rPr dirty="0" sz="1400">
                <a:latin typeface="Times New Roman"/>
                <a:cs typeface="Times New Roman"/>
              </a:rPr>
              <a:t>1800</a:t>
            </a:r>
            <a:r>
              <a:rPr dirty="0" sz="1400" spc="-5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Вт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при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пуске</a:t>
            </a:r>
            <a:endParaRPr sz="14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buChar char="-"/>
              <a:tabLst>
                <a:tab pos="157480" algn="l"/>
              </a:tabLst>
            </a:pPr>
            <a:r>
              <a:rPr dirty="0" sz="1400" spc="-10">
                <a:latin typeface="Times New Roman"/>
                <a:cs typeface="Times New Roman"/>
              </a:rPr>
              <a:t>1100</a:t>
            </a:r>
            <a:r>
              <a:rPr dirty="0" sz="1400" spc="30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Вт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в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режиме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ожидания</a:t>
            </a:r>
            <a:endParaRPr sz="14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buChar char="-"/>
              <a:tabLst>
                <a:tab pos="157480" algn="l"/>
              </a:tabLst>
            </a:pPr>
            <a:r>
              <a:rPr dirty="0" sz="1400">
                <a:latin typeface="Times New Roman"/>
                <a:cs typeface="Times New Roman"/>
              </a:rPr>
              <a:t>1200</a:t>
            </a:r>
            <a:r>
              <a:rPr dirty="0" sz="1400" spc="-4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Вт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в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режиме</a:t>
            </a:r>
            <a:r>
              <a:rPr dirty="0" sz="1400" spc="-15">
                <a:latin typeface="Times New Roman"/>
                <a:cs typeface="Times New Roman"/>
              </a:rPr>
              <a:t> макс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нагрузки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59935" y="2153411"/>
            <a:ext cx="5053965" cy="445134"/>
          </a:xfrm>
          <a:prstGeom prst="rect">
            <a:avLst/>
          </a:prstGeom>
          <a:solidFill>
            <a:srgbClr val="333E50"/>
          </a:solidFill>
        </p:spPr>
        <p:txBody>
          <a:bodyPr wrap="square" lIns="0" tIns="94615" rIns="0" bIns="0" rtlCol="0" vert="horz">
            <a:spAutoFit/>
          </a:bodyPr>
          <a:lstStyle/>
          <a:p>
            <a:pPr marL="391795">
              <a:lnSpc>
                <a:spcPct val="100000"/>
              </a:lnSpc>
              <a:spcBef>
                <a:spcPts val="745"/>
              </a:spcBef>
            </a:pP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Нет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потребности</a:t>
            </a:r>
            <a:r>
              <a:rPr dirty="0" sz="16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менять</a:t>
            </a:r>
            <a:r>
              <a:rPr dirty="0" sz="1600" spc="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схему</a:t>
            </a:r>
            <a:r>
              <a:rPr dirty="0" sz="16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теплоотвода</a:t>
            </a:r>
            <a:r>
              <a:rPr dirty="0" sz="1600" spc="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40">
                <a:solidFill>
                  <a:srgbClr val="FFFFFF"/>
                </a:solidFill>
                <a:latin typeface="Times New Roman"/>
                <a:cs typeface="Times New Roman"/>
              </a:rPr>
              <a:t>ЦОД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839" y="74168"/>
            <a:ext cx="4465320" cy="376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Универсальный</a:t>
            </a:r>
            <a:r>
              <a:rPr dirty="0" spc="-65"/>
              <a:t> </a:t>
            </a:r>
            <a:r>
              <a:rPr dirty="0" spc="-10"/>
              <a:t>электронный</a:t>
            </a:r>
            <a:r>
              <a:rPr dirty="0" spc="-45"/>
              <a:t> </a:t>
            </a:r>
            <a:r>
              <a:rPr dirty="0"/>
              <a:t>архив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8808" y="0"/>
            <a:ext cx="11823700" cy="6163310"/>
            <a:chOff x="368808" y="0"/>
            <a:chExt cx="11823700" cy="61633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55151" y="0"/>
              <a:ext cx="3736848" cy="4434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68412" y="949452"/>
              <a:ext cx="3578352" cy="20513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08464" y="3433571"/>
              <a:ext cx="1638300" cy="16383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44967" y="3468623"/>
              <a:ext cx="1857755" cy="15651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8808" y="2337816"/>
              <a:ext cx="5751576" cy="382523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47243" y="848614"/>
            <a:ext cx="5400675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>
                <a:latin typeface="Times New Roman"/>
                <a:cs typeface="Times New Roman"/>
              </a:rPr>
              <a:t>Сервер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«Яхонт-УВМ</a:t>
            </a:r>
            <a:r>
              <a:rPr dirty="0" sz="1800" spc="-5">
                <a:latin typeface="Times New Roman"/>
                <a:cs typeface="Times New Roman"/>
              </a:rPr>
              <a:t> Э12»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на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платформе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«Эльбрус»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 spc="-25">
                <a:latin typeface="Times New Roman"/>
                <a:cs typeface="Times New Roman"/>
              </a:rPr>
              <a:t>Альт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8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СП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Сервер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 spc="-5">
                <a:latin typeface="Times New Roman"/>
                <a:cs typeface="Times New Roman"/>
              </a:rPr>
              <a:t>Java</a:t>
            </a:r>
            <a:r>
              <a:rPr dirty="0" sz="1800" spc="-4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OpenJDK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 spc="-5">
                <a:latin typeface="Times New Roman"/>
                <a:cs typeface="Times New Roman"/>
              </a:rPr>
              <a:t>ПО</a:t>
            </a:r>
            <a:r>
              <a:rPr dirty="0" sz="1800" spc="-30">
                <a:latin typeface="Times New Roman"/>
                <a:cs typeface="Times New Roman"/>
              </a:rPr>
              <a:t> ЭЛАР </a:t>
            </a:r>
            <a:r>
              <a:rPr dirty="0" sz="1800" spc="-20">
                <a:latin typeface="Times New Roman"/>
                <a:cs typeface="Times New Roman"/>
              </a:rPr>
              <a:t>Контекст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>
                <a:latin typeface="Times New Roman"/>
                <a:cs typeface="Times New Roman"/>
              </a:rPr>
              <a:t>СКЗИ</a:t>
            </a:r>
            <a:r>
              <a:rPr dirty="0" sz="1800" spc="-4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КриптоПро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839" y="75692"/>
            <a:ext cx="7024370" cy="63627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/>
              <a:t>СХД</a:t>
            </a:r>
            <a:r>
              <a:rPr dirty="0" sz="2000" spc="-10"/>
              <a:t> </a:t>
            </a:r>
            <a:r>
              <a:rPr dirty="0" sz="2000"/>
              <a:t>архивной</a:t>
            </a:r>
            <a:r>
              <a:rPr dirty="0" sz="2000" spc="-5"/>
              <a:t> информации</a:t>
            </a:r>
            <a:r>
              <a:rPr dirty="0" sz="2000" spc="5"/>
              <a:t> </a:t>
            </a:r>
            <a:r>
              <a:rPr dirty="0" sz="2000"/>
              <a:t>и</a:t>
            </a:r>
            <a:r>
              <a:rPr dirty="0" sz="2000" spc="-5"/>
              <a:t> </a:t>
            </a:r>
            <a:r>
              <a:rPr dirty="0" sz="2000"/>
              <a:t>защищенная</a:t>
            </a:r>
            <a:r>
              <a:rPr dirty="0" sz="2000" spc="-15"/>
              <a:t> </a:t>
            </a:r>
            <a:r>
              <a:rPr dirty="0" sz="2000" spc="-20"/>
              <a:t>облачная</a:t>
            </a:r>
            <a:r>
              <a:rPr dirty="0" sz="2000" spc="-15"/>
              <a:t> </a:t>
            </a:r>
            <a:r>
              <a:rPr dirty="0" sz="2000" spc="-10"/>
              <a:t>платформа:</a:t>
            </a:r>
            <a:endParaRPr sz="2000"/>
          </a:p>
          <a:p>
            <a:pPr marL="12700">
              <a:lnSpc>
                <a:spcPct val="100000"/>
              </a:lnSpc>
            </a:pPr>
            <a:r>
              <a:rPr dirty="0" sz="2000"/>
              <a:t>совместное</a:t>
            </a:r>
            <a:r>
              <a:rPr dirty="0" sz="2000" spc="-25"/>
              <a:t> </a:t>
            </a:r>
            <a:r>
              <a:rPr dirty="0" sz="2000"/>
              <a:t>решение с</a:t>
            </a:r>
            <a:r>
              <a:rPr dirty="0" sz="2000" spc="-10"/>
              <a:t> </a:t>
            </a:r>
            <a:r>
              <a:rPr dirty="0" sz="2000"/>
              <a:t>IQR</a:t>
            </a:r>
            <a:r>
              <a:rPr dirty="0" sz="2000" spc="-10"/>
              <a:t> </a:t>
            </a:r>
            <a:r>
              <a:rPr dirty="0" sz="2000"/>
              <a:t>на</a:t>
            </a:r>
            <a:r>
              <a:rPr dirty="0" sz="2000" spc="5"/>
              <a:t> </a:t>
            </a:r>
            <a:r>
              <a:rPr dirty="0" sz="2000"/>
              <a:t>базе</a:t>
            </a:r>
            <a:r>
              <a:rPr dirty="0" sz="2000" spc="-65"/>
              <a:t> </a:t>
            </a:r>
            <a:r>
              <a:rPr dirty="0" sz="2000" spc="-25"/>
              <a:t>ValoCloud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55152" y="0"/>
            <a:ext cx="3736848" cy="4434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7243" y="1154048"/>
            <a:ext cx="6356350" cy="176466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 spc="5">
                <a:latin typeface="Times New Roman"/>
                <a:cs typeface="Times New Roman"/>
              </a:rPr>
              <a:t>Все</a:t>
            </a:r>
            <a:r>
              <a:rPr dirty="0" sz="1800">
                <a:latin typeface="Times New Roman"/>
                <a:cs typeface="Times New Roman"/>
              </a:rPr>
              <a:t> серверы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линейки </a:t>
            </a:r>
            <a:r>
              <a:rPr dirty="0" sz="1800" spc="-10">
                <a:latin typeface="Times New Roman"/>
                <a:cs typeface="Times New Roman"/>
              </a:rPr>
              <a:t>«Яхонт-УВМ»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на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платформе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«Эльбрус»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600" spc="-10">
                <a:latin typeface="Times New Roman"/>
                <a:cs typeface="Times New Roman"/>
              </a:rPr>
              <a:t>ОC</a:t>
            </a:r>
            <a:r>
              <a:rPr dirty="0" sz="1600" spc="-2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Эльбрус </a:t>
            </a:r>
            <a:r>
              <a:rPr dirty="0" sz="1600" spc="-15">
                <a:latin typeface="Times New Roman"/>
                <a:cs typeface="Times New Roman"/>
              </a:rPr>
              <a:t>Линукс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600" spc="-5">
                <a:latin typeface="Times New Roman"/>
                <a:cs typeface="Times New Roman"/>
              </a:rPr>
              <a:t>Java</a:t>
            </a:r>
            <a:r>
              <a:rPr dirty="0" sz="1600" spc="-2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OpenJDK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600" spc="-5">
                <a:latin typeface="Times New Roman"/>
                <a:cs typeface="Times New Roman"/>
              </a:rPr>
              <a:t>ActiveMWQ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600" spc="-5">
                <a:latin typeface="Times New Roman"/>
                <a:cs typeface="Times New Roman"/>
              </a:rPr>
              <a:t>LibreOffice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600" spc="-15">
                <a:latin typeface="Times New Roman"/>
                <a:cs typeface="Times New Roman"/>
              </a:rPr>
              <a:t>WildFly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600" spc="-10">
                <a:latin typeface="Times New Roman"/>
                <a:cs typeface="Times New Roman"/>
              </a:rPr>
              <a:t>ПО</a:t>
            </a:r>
            <a:r>
              <a:rPr dirty="0" sz="1600" spc="-25"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IQR</a:t>
            </a:r>
            <a:r>
              <a:rPr dirty="0" sz="1600" spc="-40">
                <a:latin typeface="Times New Roman"/>
                <a:cs typeface="Times New Roman"/>
              </a:rPr>
              <a:t> </a:t>
            </a:r>
            <a:r>
              <a:rPr dirty="0" sz="1600" spc="-25">
                <a:latin typeface="Times New Roman"/>
                <a:cs typeface="Times New Roman"/>
              </a:rPr>
              <a:t>ValoCloud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17576" y="758951"/>
            <a:ext cx="11239500" cy="4624070"/>
            <a:chOff x="417576" y="758951"/>
            <a:chExt cx="11239500" cy="4624070"/>
          </a:xfrm>
        </p:grpSpPr>
        <p:sp>
          <p:nvSpPr>
            <p:cNvPr id="6" name="object 6"/>
            <p:cNvSpPr/>
            <p:nvPr/>
          </p:nvSpPr>
          <p:spPr>
            <a:xfrm>
              <a:off x="417576" y="4015740"/>
              <a:ext cx="5081270" cy="398145"/>
            </a:xfrm>
            <a:custGeom>
              <a:avLst/>
              <a:gdLst/>
              <a:ahLst/>
              <a:cxnLst/>
              <a:rect l="l" t="t" r="r" b="b"/>
              <a:pathLst>
                <a:path w="5081270" h="398145">
                  <a:moveTo>
                    <a:pt x="5081016" y="0"/>
                  </a:moveTo>
                  <a:lnTo>
                    <a:pt x="0" y="0"/>
                  </a:lnTo>
                  <a:lnTo>
                    <a:pt x="0" y="397763"/>
                  </a:lnTo>
                  <a:lnTo>
                    <a:pt x="5081016" y="397763"/>
                  </a:lnTo>
                  <a:lnTo>
                    <a:pt x="5081016" y="0"/>
                  </a:lnTo>
                  <a:close/>
                </a:path>
              </a:pathLst>
            </a:custGeom>
            <a:solidFill>
              <a:srgbClr val="333E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39556" y="758951"/>
              <a:ext cx="982979" cy="7376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91344" y="879347"/>
              <a:ext cx="1665731" cy="49834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17576" y="4718304"/>
              <a:ext cx="5081270" cy="664845"/>
            </a:xfrm>
            <a:custGeom>
              <a:avLst/>
              <a:gdLst/>
              <a:ahLst/>
              <a:cxnLst/>
              <a:rect l="l" t="t" r="r" b="b"/>
              <a:pathLst>
                <a:path w="5081270" h="664845">
                  <a:moveTo>
                    <a:pt x="5081016" y="0"/>
                  </a:moveTo>
                  <a:lnTo>
                    <a:pt x="0" y="0"/>
                  </a:lnTo>
                  <a:lnTo>
                    <a:pt x="0" y="664464"/>
                  </a:lnTo>
                  <a:lnTo>
                    <a:pt x="5081016" y="664464"/>
                  </a:lnTo>
                  <a:lnTo>
                    <a:pt x="508101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417576" y="4074922"/>
            <a:ext cx="5081270" cy="12274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Успешно</a:t>
            </a:r>
            <a:r>
              <a:rPr dirty="0" sz="16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прошло</a:t>
            </a:r>
            <a:r>
              <a:rPr dirty="0" sz="16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тестирование</a:t>
            </a:r>
            <a:r>
              <a:rPr dirty="0" sz="1600" spc="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dirty="0" sz="1600" spc="-90">
                <a:solidFill>
                  <a:srgbClr val="FFFFFF"/>
                </a:solidFill>
                <a:latin typeface="Times New Roman"/>
                <a:cs typeface="Times New Roman"/>
              </a:rPr>
              <a:t>г.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Москва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Times New Roman"/>
              <a:cs typeface="Times New Roman"/>
            </a:endParaRPr>
          </a:p>
          <a:p>
            <a:pPr algn="ctr" marL="430530" marR="422909">
              <a:lnSpc>
                <a:spcPct val="100000"/>
              </a:lnSpc>
            </a:pPr>
            <a:r>
              <a:rPr dirty="0" sz="1600" spc="-25">
                <a:solidFill>
                  <a:srgbClr val="FFFFFF"/>
                </a:solidFill>
                <a:latin typeface="Times New Roman"/>
                <a:cs typeface="Times New Roman"/>
              </a:rPr>
              <a:t>Унификация</a:t>
            </a:r>
            <a:r>
              <a:rPr dirty="0" sz="1600" spc="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как типового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 решения</a:t>
            </a:r>
            <a:r>
              <a:rPr dirty="0" sz="16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защищенной </a:t>
            </a:r>
            <a:r>
              <a:rPr dirty="0" sz="1600" spc="-3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облачной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платформы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925311" y="73152"/>
            <a:ext cx="6158865" cy="5796280"/>
            <a:chOff x="5925311" y="73152"/>
            <a:chExt cx="6158865" cy="579628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25311" y="2075688"/>
              <a:ext cx="6077711" cy="37932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82255" y="912876"/>
              <a:ext cx="1074420" cy="4251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839" y="70815"/>
            <a:ext cx="6992620" cy="10020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200"/>
              <a:t>Система</a:t>
            </a:r>
            <a:r>
              <a:rPr dirty="0" sz="3200" spc="-30"/>
              <a:t> </a:t>
            </a:r>
            <a:r>
              <a:rPr dirty="0" sz="3200" spc="-5"/>
              <a:t>аналитической</a:t>
            </a:r>
            <a:r>
              <a:rPr dirty="0" sz="3200" spc="-30"/>
              <a:t> </a:t>
            </a:r>
            <a:r>
              <a:rPr dirty="0" sz="3200" spc="5"/>
              <a:t>отчетности</a:t>
            </a:r>
            <a:r>
              <a:rPr dirty="0" sz="3200" spc="-50"/>
              <a:t> </a:t>
            </a:r>
            <a:r>
              <a:rPr dirty="0" sz="3200"/>
              <a:t>(BI) </a:t>
            </a:r>
            <a:r>
              <a:rPr dirty="0" sz="3200" spc="-785"/>
              <a:t> </a:t>
            </a:r>
            <a:r>
              <a:rPr dirty="0" sz="3200" spc="-5"/>
              <a:t>ПАК </a:t>
            </a:r>
            <a:r>
              <a:rPr dirty="0" sz="3200" spc="-25"/>
              <a:t>Люкс</a:t>
            </a:r>
            <a:r>
              <a:rPr dirty="0" sz="3200"/>
              <a:t> </a:t>
            </a:r>
            <a:r>
              <a:rPr dirty="0" sz="3200" spc="-20"/>
              <a:t>Контроль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294131" y="0"/>
            <a:ext cx="11897995" cy="5895340"/>
            <a:chOff x="294131" y="0"/>
            <a:chExt cx="11897995" cy="5895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55151" y="0"/>
              <a:ext cx="3736848" cy="4434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4131" y="3025139"/>
              <a:ext cx="4693920" cy="21534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6108" y="3108960"/>
              <a:ext cx="5096255" cy="21366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55151" y="1127760"/>
              <a:ext cx="2563368" cy="8001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400" y="5443728"/>
              <a:ext cx="10829544" cy="45110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06095" y="1380490"/>
            <a:ext cx="535686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 spc="-10">
                <a:latin typeface="Times New Roman"/>
                <a:cs typeface="Times New Roman"/>
              </a:rPr>
              <a:t>Яхонт-УВМ </a:t>
            </a:r>
            <a:r>
              <a:rPr dirty="0" sz="1800" spc="-30">
                <a:latin typeface="Times New Roman"/>
                <a:cs typeface="Times New Roman"/>
              </a:rPr>
              <a:t>24SFF,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48SFF</a:t>
            </a:r>
            <a:r>
              <a:rPr dirty="0" sz="1800" spc="1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на</a:t>
            </a:r>
            <a:r>
              <a:rPr dirty="0" sz="1800" spc="-10">
                <a:latin typeface="Times New Roman"/>
                <a:cs typeface="Times New Roman"/>
              </a:rPr>
              <a:t> платформе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«Эльбрус»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 spc="-5">
                <a:latin typeface="Times New Roman"/>
                <a:cs typeface="Times New Roman"/>
              </a:rPr>
              <a:t>ОC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25">
                <a:latin typeface="Times New Roman"/>
                <a:cs typeface="Times New Roman"/>
              </a:rPr>
              <a:t>Альт</a:t>
            </a:r>
            <a:r>
              <a:rPr dirty="0" sz="1800" spc="-15">
                <a:latin typeface="Times New Roman"/>
                <a:cs typeface="Times New Roman"/>
              </a:rPr>
              <a:t> Линукс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 spc="-30">
                <a:latin typeface="Times New Roman"/>
                <a:cs typeface="Times New Roman"/>
              </a:rPr>
              <a:t>СУБД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PostgresPro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Franklin Gothic Medium Cond"/>
              <a:buChar char="–"/>
              <a:tabLst>
                <a:tab pos="299085" algn="l"/>
                <a:tab pos="299720" algn="l"/>
              </a:tabLst>
            </a:pPr>
            <a:r>
              <a:rPr dirty="0" sz="1800" spc="-15">
                <a:latin typeface="Times New Roman"/>
                <a:cs typeface="Times New Roman"/>
              </a:rPr>
              <a:t>платформа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Luxms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BI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1342" y="5535879"/>
            <a:ext cx="1054798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Times New Roman"/>
                <a:cs typeface="Times New Roman"/>
              </a:rPr>
              <a:t>Типовое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BI-решение</a:t>
            </a:r>
            <a:r>
              <a:rPr dirty="0" sz="1800" spc="-5">
                <a:latin typeface="Times New Roman"/>
                <a:cs typeface="Times New Roman"/>
              </a:rPr>
              <a:t> для органов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государственной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власти </a:t>
            </a:r>
            <a:r>
              <a:rPr dirty="0" sz="1800">
                <a:latin typeface="Times New Roman"/>
                <a:cs typeface="Times New Roman"/>
              </a:rPr>
              <a:t>и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иных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организаций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с </a:t>
            </a:r>
            <a:r>
              <a:rPr dirty="0" sz="1800" spc="-10">
                <a:latin typeface="Times New Roman"/>
                <a:cs typeface="Times New Roman"/>
              </a:rPr>
              <a:t>государственным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участием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264652" y="1872995"/>
            <a:ext cx="2753995" cy="1001394"/>
            <a:chOff x="8264652" y="1872995"/>
            <a:chExt cx="2753995" cy="1001394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64652" y="1872995"/>
              <a:ext cx="1188720" cy="10012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18548" y="2255519"/>
              <a:ext cx="1299972" cy="5440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839" y="74167"/>
            <a:ext cx="711962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/>
              <a:t>Партнерская</a:t>
            </a:r>
            <a:r>
              <a:rPr dirty="0" sz="2400" spc="-5"/>
              <a:t> программа</a:t>
            </a:r>
            <a:r>
              <a:rPr dirty="0" sz="2400" spc="-15"/>
              <a:t> </a:t>
            </a:r>
            <a:r>
              <a:rPr dirty="0" sz="2400" spc="-20"/>
              <a:t>«НТ»</a:t>
            </a:r>
            <a:r>
              <a:rPr dirty="0" sz="2400"/>
              <a:t> для</a:t>
            </a:r>
            <a:r>
              <a:rPr dirty="0" sz="2400" spc="-15"/>
              <a:t> разработчиков</a:t>
            </a:r>
            <a:r>
              <a:rPr dirty="0" sz="2400"/>
              <a:t> </a:t>
            </a:r>
            <a:r>
              <a:rPr dirty="0" sz="2400" spc="-5"/>
              <a:t>ПАК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184404" y="0"/>
            <a:ext cx="12007850" cy="5661660"/>
            <a:chOff x="184404" y="0"/>
            <a:chExt cx="12007850" cy="56616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55151" y="0"/>
              <a:ext cx="3736848" cy="4434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1299" y="73152"/>
              <a:ext cx="1682496" cy="2971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4404" y="1225296"/>
              <a:ext cx="7912608" cy="443636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55524" y="5836107"/>
            <a:ext cx="547179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171717"/>
                </a:solidFill>
                <a:latin typeface="Times New Roman"/>
                <a:cs typeface="Times New Roman"/>
              </a:rPr>
              <a:t>Обращаться</a:t>
            </a:r>
            <a:r>
              <a:rPr dirty="0" sz="2000" spc="-40" b="1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171717"/>
                </a:solidFill>
                <a:latin typeface="Times New Roman"/>
                <a:cs typeface="Times New Roman"/>
              </a:rPr>
              <a:t>по</a:t>
            </a:r>
            <a:r>
              <a:rPr dirty="0" sz="2000" spc="-20" b="1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171717"/>
                </a:solidFill>
                <a:latin typeface="Times New Roman"/>
                <a:cs typeface="Times New Roman"/>
              </a:rPr>
              <a:t>адресу:</a:t>
            </a:r>
            <a:r>
              <a:rPr dirty="0" sz="2000" spc="-30" b="1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u="heavy" sz="2000" spc="-5" b="1">
                <a:solidFill>
                  <a:srgbClr val="171717"/>
                </a:solidFill>
                <a:uFill>
                  <a:solidFill>
                    <a:srgbClr val="171717"/>
                  </a:solidFill>
                </a:uFill>
                <a:latin typeface="Times New Roman"/>
                <a:cs typeface="Times New Roman"/>
                <a:hlinkClick r:id="rId5"/>
              </a:rPr>
              <a:t>solutions@norsi-trans.ru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56472" y="1161415"/>
            <a:ext cx="19126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latin typeface="Times New Roman"/>
                <a:cs typeface="Times New Roman"/>
              </a:rPr>
              <a:t>Задачи</a:t>
            </a:r>
            <a:r>
              <a:rPr dirty="0" sz="1800" spc="-5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программы: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42984" y="1650314"/>
            <a:ext cx="1900555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>
                <a:latin typeface="Times New Roman"/>
                <a:cs typeface="Times New Roman"/>
              </a:rPr>
              <a:t>аппаратно-программных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56472" y="1437258"/>
            <a:ext cx="3451860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6350">
              <a:lnSpc>
                <a:spcPct val="100000"/>
              </a:lnSpc>
              <a:spcBef>
                <a:spcPts val="105"/>
              </a:spcBef>
              <a:tabLst>
                <a:tab pos="286385" algn="l"/>
                <a:tab pos="1336040" algn="l"/>
                <a:tab pos="2545080" algn="l"/>
              </a:tabLst>
            </a:pPr>
            <a:r>
              <a:rPr dirty="0" sz="1400">
                <a:latin typeface="Franklin Gothic Medium Cond"/>
                <a:cs typeface="Franklin Gothic Medium Cond"/>
              </a:rPr>
              <a:t>–	</a:t>
            </a:r>
            <a:r>
              <a:rPr dirty="0" sz="1400" spc="-5">
                <a:latin typeface="Times New Roman"/>
                <a:cs typeface="Times New Roman"/>
              </a:rPr>
              <a:t>Создание	</a:t>
            </a:r>
            <a:r>
              <a:rPr dirty="0" sz="1400">
                <a:latin typeface="Times New Roman"/>
                <a:cs typeface="Times New Roman"/>
              </a:rPr>
              <a:t>отраслевых	российских</a:t>
            </a:r>
            <a:endParaRPr sz="14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1400" spc="-15">
                <a:latin typeface="Times New Roman"/>
                <a:cs typeface="Times New Roman"/>
              </a:rPr>
              <a:t>комплексов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56472" y="1864232"/>
            <a:ext cx="3450590" cy="13061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299085">
              <a:lnSpc>
                <a:spcPct val="100000"/>
              </a:lnSpc>
              <a:spcBef>
                <a:spcPts val="105"/>
              </a:spcBef>
            </a:pPr>
            <a:r>
              <a:rPr dirty="0" sz="1400" spc="-10">
                <a:latin typeface="Times New Roman"/>
                <a:cs typeface="Times New Roman"/>
              </a:rPr>
              <a:t>«под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ключ» </a:t>
            </a:r>
            <a:r>
              <a:rPr dirty="0" sz="1400">
                <a:latin typeface="Times New Roman"/>
                <a:cs typeface="Times New Roman"/>
              </a:rPr>
              <a:t>совместно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с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разработчиками</a:t>
            </a:r>
            <a:endParaRPr sz="1400">
              <a:latin typeface="Times New Roman"/>
              <a:cs typeface="Times New Roman"/>
            </a:endParaRPr>
          </a:p>
          <a:p>
            <a:pPr algn="just" marL="299085" marR="5080" indent="-287020">
              <a:lnSpc>
                <a:spcPct val="100000"/>
              </a:lnSpc>
              <a:tabLst>
                <a:tab pos="2257425" algn="l"/>
                <a:tab pos="2504440" algn="l"/>
              </a:tabLst>
            </a:pPr>
            <a:r>
              <a:rPr dirty="0" sz="1400">
                <a:latin typeface="Franklin Gothic Medium Cond"/>
                <a:cs typeface="Franklin Gothic Medium Cond"/>
              </a:rPr>
              <a:t>–</a:t>
            </a:r>
            <a:r>
              <a:rPr dirty="0" sz="1400" spc="5">
                <a:latin typeface="Franklin Gothic Medium Cond"/>
                <a:cs typeface="Franklin Gothic Medium Cond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Прохождение</a:t>
            </a:r>
            <a:r>
              <a:rPr dirty="0" sz="1400" spc="-10">
                <a:latin typeface="Times New Roman"/>
                <a:cs typeface="Times New Roman"/>
              </a:rPr>
              <a:t> регуляторных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процедур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п</a:t>
            </a:r>
            <a:r>
              <a:rPr dirty="0" sz="1400" spc="-30">
                <a:latin typeface="Times New Roman"/>
                <a:cs typeface="Times New Roman"/>
              </a:rPr>
              <a:t>о</a:t>
            </a:r>
            <a:r>
              <a:rPr dirty="0" sz="1400">
                <a:latin typeface="Times New Roman"/>
                <a:cs typeface="Times New Roman"/>
              </a:rPr>
              <a:t>дт</a:t>
            </a:r>
            <a:r>
              <a:rPr dirty="0" sz="1400" spc="-20">
                <a:latin typeface="Times New Roman"/>
                <a:cs typeface="Times New Roman"/>
              </a:rPr>
              <a:t>в</a:t>
            </a:r>
            <a:r>
              <a:rPr dirty="0" sz="1400">
                <a:latin typeface="Times New Roman"/>
                <a:cs typeface="Times New Roman"/>
              </a:rPr>
              <a:t>е</a:t>
            </a:r>
            <a:r>
              <a:rPr dirty="0" sz="1400" spc="-10">
                <a:latin typeface="Times New Roman"/>
                <a:cs typeface="Times New Roman"/>
              </a:rPr>
              <a:t>рж</a:t>
            </a:r>
            <a:r>
              <a:rPr dirty="0" sz="1400">
                <a:latin typeface="Times New Roman"/>
                <a:cs typeface="Times New Roman"/>
              </a:rPr>
              <a:t>де</a:t>
            </a:r>
            <a:r>
              <a:rPr dirty="0" sz="1400" spc="-10">
                <a:latin typeface="Times New Roman"/>
                <a:cs typeface="Times New Roman"/>
              </a:rPr>
              <a:t>н</a:t>
            </a:r>
            <a:r>
              <a:rPr dirty="0" sz="1400">
                <a:latin typeface="Times New Roman"/>
                <a:cs typeface="Times New Roman"/>
              </a:rPr>
              <a:t>ия</a:t>
            </a:r>
            <a:r>
              <a:rPr dirty="0" sz="1400">
                <a:latin typeface="Times New Roman"/>
                <a:cs typeface="Times New Roman"/>
              </a:rPr>
              <a:t>		</a:t>
            </a:r>
            <a:r>
              <a:rPr dirty="0" sz="1400" spc="-10">
                <a:latin typeface="Times New Roman"/>
                <a:cs typeface="Times New Roman"/>
              </a:rPr>
              <a:t>р</a:t>
            </a:r>
            <a:r>
              <a:rPr dirty="0" sz="1400" spc="40">
                <a:latin typeface="Times New Roman"/>
                <a:cs typeface="Times New Roman"/>
              </a:rPr>
              <a:t>о</a:t>
            </a:r>
            <a:r>
              <a:rPr dirty="0" sz="1400">
                <a:latin typeface="Times New Roman"/>
                <a:cs typeface="Times New Roman"/>
              </a:rPr>
              <a:t>сс</a:t>
            </a:r>
            <a:r>
              <a:rPr dirty="0" sz="1400" spc="-10">
                <a:latin typeface="Times New Roman"/>
                <a:cs typeface="Times New Roman"/>
              </a:rPr>
              <a:t>и</a:t>
            </a:r>
            <a:r>
              <a:rPr dirty="0" sz="1400">
                <a:latin typeface="Times New Roman"/>
                <a:cs typeface="Times New Roman"/>
              </a:rPr>
              <a:t>йс</a:t>
            </a:r>
            <a:r>
              <a:rPr dirty="0" sz="1400" spc="-85">
                <a:latin typeface="Times New Roman"/>
                <a:cs typeface="Times New Roman"/>
              </a:rPr>
              <a:t>к</a:t>
            </a:r>
            <a:r>
              <a:rPr dirty="0" sz="1400">
                <a:latin typeface="Times New Roman"/>
                <a:cs typeface="Times New Roman"/>
              </a:rPr>
              <a:t>о</a:t>
            </a:r>
            <a:r>
              <a:rPr dirty="0" sz="1400" spc="-50">
                <a:latin typeface="Times New Roman"/>
                <a:cs typeface="Times New Roman"/>
              </a:rPr>
              <a:t>г</a:t>
            </a:r>
            <a:r>
              <a:rPr dirty="0" sz="1400">
                <a:latin typeface="Times New Roman"/>
                <a:cs typeface="Times New Roman"/>
              </a:rPr>
              <a:t>о  </a:t>
            </a:r>
            <a:r>
              <a:rPr dirty="0" sz="1400" spc="-10">
                <a:latin typeface="Times New Roman"/>
                <a:cs typeface="Times New Roman"/>
              </a:rPr>
              <a:t>происхождения</a:t>
            </a:r>
            <a:r>
              <a:rPr dirty="0" sz="1400" spc="-5">
                <a:latin typeface="Times New Roman"/>
                <a:cs typeface="Times New Roman"/>
              </a:rPr>
              <a:t> АПК</a:t>
            </a:r>
            <a:r>
              <a:rPr dirty="0" sz="1400">
                <a:latin typeface="Times New Roman"/>
                <a:cs typeface="Times New Roman"/>
              </a:rPr>
              <a:t> в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соответствии</a:t>
            </a:r>
            <a:r>
              <a:rPr dirty="0" sz="1400">
                <a:latin typeface="Times New Roman"/>
                <a:cs typeface="Times New Roman"/>
              </a:rPr>
              <a:t> с 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т</a:t>
            </a:r>
            <a:r>
              <a:rPr dirty="0" sz="1400">
                <a:latin typeface="Times New Roman"/>
                <a:cs typeface="Times New Roman"/>
              </a:rPr>
              <a:t>ребо</a:t>
            </a:r>
            <a:r>
              <a:rPr dirty="0" sz="1400" spc="-30">
                <a:latin typeface="Times New Roman"/>
                <a:cs typeface="Times New Roman"/>
              </a:rPr>
              <a:t>в</a:t>
            </a:r>
            <a:r>
              <a:rPr dirty="0" sz="1400">
                <a:latin typeface="Times New Roman"/>
                <a:cs typeface="Times New Roman"/>
              </a:rPr>
              <a:t>а</a:t>
            </a:r>
            <a:r>
              <a:rPr dirty="0" sz="1400" spc="-10">
                <a:latin typeface="Times New Roman"/>
                <a:cs typeface="Times New Roman"/>
              </a:rPr>
              <a:t>н</a:t>
            </a:r>
            <a:r>
              <a:rPr dirty="0" sz="1400">
                <a:latin typeface="Times New Roman"/>
                <a:cs typeface="Times New Roman"/>
              </a:rPr>
              <a:t>иями</a:t>
            </a:r>
            <a:r>
              <a:rPr dirty="0" sz="1400">
                <a:latin typeface="Times New Roman"/>
                <a:cs typeface="Times New Roman"/>
              </a:rPr>
              <a:t>	</a:t>
            </a:r>
            <a:r>
              <a:rPr dirty="0" sz="1400" spc="-10">
                <a:latin typeface="Times New Roman"/>
                <a:cs typeface="Times New Roman"/>
              </a:rPr>
              <a:t>П</a:t>
            </a:r>
            <a:r>
              <a:rPr dirty="0" sz="1400" spc="40">
                <a:latin typeface="Times New Roman"/>
                <a:cs typeface="Times New Roman"/>
              </a:rPr>
              <a:t>о</a:t>
            </a:r>
            <a:r>
              <a:rPr dirty="0" sz="1400">
                <a:latin typeface="Times New Roman"/>
                <a:cs typeface="Times New Roman"/>
              </a:rPr>
              <a:t>с</a:t>
            </a:r>
            <a:r>
              <a:rPr dirty="0" sz="1400" spc="10">
                <a:latin typeface="Times New Roman"/>
                <a:cs typeface="Times New Roman"/>
              </a:rPr>
              <a:t>т</a:t>
            </a:r>
            <a:r>
              <a:rPr dirty="0" sz="1400">
                <a:latin typeface="Times New Roman"/>
                <a:cs typeface="Times New Roman"/>
              </a:rPr>
              <a:t>ан</a:t>
            </a:r>
            <a:r>
              <a:rPr dirty="0" sz="1400" spc="-10">
                <a:latin typeface="Times New Roman"/>
                <a:cs typeface="Times New Roman"/>
              </a:rPr>
              <a:t>о</a:t>
            </a:r>
            <a:r>
              <a:rPr dirty="0" sz="1400" spc="-30">
                <a:latin typeface="Times New Roman"/>
                <a:cs typeface="Times New Roman"/>
              </a:rPr>
              <a:t>в</a:t>
            </a:r>
            <a:r>
              <a:rPr dirty="0" sz="1400" spc="-5">
                <a:latin typeface="Times New Roman"/>
                <a:cs typeface="Times New Roman"/>
              </a:rPr>
              <a:t>л</a:t>
            </a:r>
            <a:r>
              <a:rPr dirty="0" sz="1400">
                <a:latin typeface="Times New Roman"/>
                <a:cs typeface="Times New Roman"/>
              </a:rPr>
              <a:t>ений  </a:t>
            </a:r>
            <a:r>
              <a:rPr dirty="0" sz="1400" spc="-5">
                <a:latin typeface="Times New Roman"/>
                <a:cs typeface="Times New Roman"/>
              </a:rPr>
              <a:t>Правительства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РФ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№878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и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№719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56472" y="3144774"/>
            <a:ext cx="260477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99085" algn="l"/>
                <a:tab pos="1758950" algn="l"/>
              </a:tabLst>
            </a:pPr>
            <a:r>
              <a:rPr dirty="0" sz="1400">
                <a:latin typeface="Franklin Gothic Medium Cond"/>
                <a:cs typeface="Franklin Gothic Medium Cond"/>
              </a:rPr>
              <a:t>–</a:t>
            </a:r>
            <a:r>
              <a:rPr dirty="0" sz="1400">
                <a:latin typeface="Franklin Gothic Medium Cond"/>
                <a:cs typeface="Franklin Gothic Medium Cond"/>
              </a:rPr>
              <a:t>	</a:t>
            </a:r>
            <a:r>
              <a:rPr dirty="0" sz="1400" spc="-10">
                <a:latin typeface="Times New Roman"/>
                <a:cs typeface="Times New Roman"/>
              </a:rPr>
              <a:t>О</a:t>
            </a:r>
            <a:r>
              <a:rPr dirty="0" sz="1400" spc="-20">
                <a:latin typeface="Times New Roman"/>
                <a:cs typeface="Times New Roman"/>
              </a:rPr>
              <a:t>б</a:t>
            </a:r>
            <a:r>
              <a:rPr dirty="0" sz="1400" spc="35">
                <a:latin typeface="Times New Roman"/>
                <a:cs typeface="Times New Roman"/>
              </a:rPr>
              <a:t>е</a:t>
            </a:r>
            <a:r>
              <a:rPr dirty="0" sz="1400">
                <a:latin typeface="Times New Roman"/>
                <a:cs typeface="Times New Roman"/>
              </a:rPr>
              <a:t>сп</a:t>
            </a:r>
            <a:r>
              <a:rPr dirty="0" sz="1400" spc="-35">
                <a:latin typeface="Times New Roman"/>
                <a:cs typeface="Times New Roman"/>
              </a:rPr>
              <a:t>е</a:t>
            </a:r>
            <a:r>
              <a:rPr dirty="0" sz="1400">
                <a:latin typeface="Times New Roman"/>
                <a:cs typeface="Times New Roman"/>
              </a:rPr>
              <a:t>че</a:t>
            </a:r>
            <a:r>
              <a:rPr dirty="0" sz="1400" spc="-5">
                <a:latin typeface="Times New Roman"/>
                <a:cs typeface="Times New Roman"/>
              </a:rPr>
              <a:t>н</a:t>
            </a:r>
            <a:r>
              <a:rPr dirty="0" sz="1400">
                <a:latin typeface="Times New Roman"/>
                <a:cs typeface="Times New Roman"/>
              </a:rPr>
              <a:t>ие</a:t>
            </a:r>
            <a:r>
              <a:rPr dirty="0" sz="1400">
                <a:latin typeface="Times New Roman"/>
                <a:cs typeface="Times New Roman"/>
              </a:rPr>
              <a:t>	</a:t>
            </a:r>
            <a:r>
              <a:rPr dirty="0" sz="1400" spc="-10">
                <a:latin typeface="Times New Roman"/>
                <a:cs typeface="Times New Roman"/>
              </a:rPr>
              <a:t>З</a:t>
            </a:r>
            <a:r>
              <a:rPr dirty="0" sz="1400">
                <a:latin typeface="Times New Roman"/>
                <a:cs typeface="Times New Roman"/>
              </a:rPr>
              <a:t>а</a:t>
            </a:r>
            <a:r>
              <a:rPr dirty="0" sz="1400" spc="-25">
                <a:latin typeface="Times New Roman"/>
                <a:cs typeface="Times New Roman"/>
              </a:rPr>
              <a:t>к</a:t>
            </a:r>
            <a:r>
              <a:rPr dirty="0" sz="1400">
                <a:latin typeface="Times New Roman"/>
                <a:cs typeface="Times New Roman"/>
              </a:rPr>
              <a:t>а</a:t>
            </a:r>
            <a:r>
              <a:rPr dirty="0" sz="1400" spc="-40">
                <a:latin typeface="Times New Roman"/>
                <a:cs typeface="Times New Roman"/>
              </a:rPr>
              <a:t>з</a:t>
            </a:r>
            <a:r>
              <a:rPr dirty="0" sz="1400">
                <a:latin typeface="Times New Roman"/>
                <a:cs typeface="Times New Roman"/>
              </a:rPr>
              <a:t>ч</a:t>
            </a:r>
            <a:r>
              <a:rPr dirty="0" sz="1400" spc="-10">
                <a:latin typeface="Times New Roman"/>
                <a:cs typeface="Times New Roman"/>
              </a:rPr>
              <a:t>и</a:t>
            </a:r>
            <a:r>
              <a:rPr dirty="0" sz="1400" spc="-70">
                <a:latin typeface="Times New Roman"/>
                <a:cs typeface="Times New Roman"/>
              </a:rPr>
              <a:t>к</a:t>
            </a:r>
            <a:r>
              <a:rPr dirty="0" sz="1400">
                <a:latin typeface="Times New Roman"/>
                <a:cs typeface="Times New Roman"/>
              </a:rPr>
              <a:t>ов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406378" y="3144774"/>
            <a:ext cx="40005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>
                <a:latin typeface="Times New Roman"/>
                <a:cs typeface="Times New Roman"/>
              </a:rPr>
              <a:t>АПК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42984" y="3358133"/>
            <a:ext cx="3164840" cy="6661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10">
                <a:latin typeface="Times New Roman"/>
                <a:cs typeface="Times New Roman"/>
              </a:rPr>
              <a:t>российской</a:t>
            </a:r>
            <a:r>
              <a:rPr dirty="0" sz="1400" spc="-5">
                <a:latin typeface="Times New Roman"/>
                <a:cs typeface="Times New Roman"/>
              </a:rPr>
              <a:t> разработки</a:t>
            </a:r>
            <a:r>
              <a:rPr dirty="0" sz="1400">
                <a:latin typeface="Times New Roman"/>
                <a:cs typeface="Times New Roman"/>
              </a:rPr>
              <a:t> и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производства: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от</a:t>
            </a:r>
            <a:r>
              <a:rPr dirty="0" sz="1400" spc="-5">
                <a:latin typeface="Times New Roman"/>
                <a:cs typeface="Times New Roman"/>
              </a:rPr>
              <a:t> прикладного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ПО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до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подобранных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комплектаций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аппаратного</a:t>
            </a:r>
            <a:r>
              <a:rPr dirty="0" sz="1400" spc="-5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обеспечения.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55152" y="4369308"/>
            <a:ext cx="3512820" cy="1292860"/>
          </a:xfrm>
          <a:prstGeom prst="rect">
            <a:avLst/>
          </a:prstGeom>
          <a:solidFill>
            <a:srgbClr val="FFC000">
              <a:alpha val="96862"/>
            </a:srgbClr>
          </a:solidFill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2250">
              <a:latin typeface="Times New Roman"/>
              <a:cs typeface="Times New Roman"/>
            </a:endParaRPr>
          </a:p>
          <a:p>
            <a:pPr marL="433070" marR="422275" indent="144780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solidFill>
                  <a:srgbClr val="171717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171717"/>
                </a:solidFill>
                <a:latin typeface="Times New Roman"/>
                <a:cs typeface="Times New Roman"/>
              </a:rPr>
              <a:t>2</a:t>
            </a:r>
            <a:r>
              <a:rPr dirty="0" sz="2000" spc="5">
                <a:solidFill>
                  <a:srgbClr val="171717"/>
                </a:solidFill>
                <a:latin typeface="Times New Roman"/>
                <a:cs typeface="Times New Roman"/>
              </a:rPr>
              <a:t>0</a:t>
            </a:r>
            <a:r>
              <a:rPr dirty="0" sz="2000">
                <a:solidFill>
                  <a:srgbClr val="171717"/>
                </a:solidFill>
                <a:latin typeface="Times New Roman"/>
                <a:cs typeface="Times New Roman"/>
              </a:rPr>
              <a:t>19</a:t>
            </a:r>
            <a:r>
              <a:rPr dirty="0" sz="2000" spc="-25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2000" spc="-235">
                <a:solidFill>
                  <a:srgbClr val="171717"/>
                </a:solidFill>
                <a:latin typeface="Times New Roman"/>
                <a:cs typeface="Times New Roman"/>
              </a:rPr>
              <a:t>г</a:t>
            </a:r>
            <a:r>
              <a:rPr dirty="0" sz="2000">
                <a:solidFill>
                  <a:srgbClr val="171717"/>
                </a:solidFill>
                <a:latin typeface="Times New Roman"/>
                <a:cs typeface="Times New Roman"/>
              </a:rPr>
              <a:t>.</a:t>
            </a:r>
            <a:r>
              <a:rPr dirty="0" sz="200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171717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171717"/>
                </a:solidFill>
                <a:latin typeface="Times New Roman"/>
                <a:cs typeface="Times New Roman"/>
              </a:rPr>
              <a:t>ыде</a:t>
            </a:r>
            <a:r>
              <a:rPr dirty="0" sz="2000" spc="-10">
                <a:solidFill>
                  <a:srgbClr val="171717"/>
                </a:solidFill>
                <a:latin typeface="Times New Roman"/>
                <a:cs typeface="Times New Roman"/>
              </a:rPr>
              <a:t>л</a:t>
            </a:r>
            <a:r>
              <a:rPr dirty="0" sz="2000">
                <a:solidFill>
                  <a:srgbClr val="171717"/>
                </a:solidFill>
                <a:latin typeface="Times New Roman"/>
                <a:cs typeface="Times New Roman"/>
              </a:rPr>
              <a:t>ен</a:t>
            </a:r>
            <a:r>
              <a:rPr dirty="0" sz="2000" spc="-10">
                <a:solidFill>
                  <a:srgbClr val="171717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171717"/>
                </a:solidFill>
                <a:latin typeface="Times New Roman"/>
                <a:cs typeface="Times New Roman"/>
              </a:rPr>
              <a:t>ый  </a:t>
            </a:r>
            <a:r>
              <a:rPr dirty="0" sz="2000">
                <a:solidFill>
                  <a:srgbClr val="171717"/>
                </a:solidFill>
                <a:latin typeface="Times New Roman"/>
                <a:cs typeface="Times New Roman"/>
              </a:rPr>
              <a:t>демофонд</a:t>
            </a:r>
            <a:r>
              <a:rPr dirty="0" sz="2000" spc="-65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171717"/>
                </a:solidFill>
                <a:latin typeface="Times New Roman"/>
                <a:cs typeface="Times New Roman"/>
              </a:rPr>
              <a:t>оборудования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839" y="74167"/>
            <a:ext cx="7285355" cy="757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/>
              <a:t>OEM</a:t>
            </a:r>
            <a:r>
              <a:rPr dirty="0" sz="2400" spc="10"/>
              <a:t> </a:t>
            </a:r>
            <a:r>
              <a:rPr dirty="0" sz="2400"/>
              <a:t>и</a:t>
            </a:r>
            <a:r>
              <a:rPr dirty="0" sz="2400" spc="-5"/>
              <a:t> брендирование</a:t>
            </a:r>
            <a:r>
              <a:rPr dirty="0" sz="2400" spc="5"/>
              <a:t> </a:t>
            </a:r>
            <a:r>
              <a:rPr dirty="0" sz="2400" spc="-15"/>
              <a:t>выпускаемого</a:t>
            </a:r>
            <a:r>
              <a:rPr dirty="0" sz="2400" spc="5"/>
              <a:t> </a:t>
            </a:r>
            <a:r>
              <a:rPr dirty="0" sz="2400" spc="-20"/>
              <a:t>оборудования</a:t>
            </a:r>
            <a:r>
              <a:rPr dirty="0" sz="2400" spc="20"/>
              <a:t> </a:t>
            </a:r>
            <a:r>
              <a:rPr dirty="0" sz="2400"/>
              <a:t>для </a:t>
            </a:r>
            <a:r>
              <a:rPr dirty="0" sz="2400" spc="-585"/>
              <a:t> </a:t>
            </a:r>
            <a:r>
              <a:rPr dirty="0" sz="2400" spc="-10"/>
              <a:t>партнера</a:t>
            </a:r>
            <a:r>
              <a:rPr dirty="0" sz="2400" spc="-5"/>
              <a:t> </a:t>
            </a:r>
            <a:r>
              <a:rPr dirty="0" sz="2400"/>
              <a:t>/</a:t>
            </a:r>
            <a:r>
              <a:rPr dirty="0" sz="2400" spc="-10"/>
              <a:t> </a:t>
            </a:r>
            <a:r>
              <a:rPr dirty="0" sz="2400" spc="-5"/>
              <a:t>проект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326136" y="0"/>
            <a:ext cx="11866245" cy="5610225"/>
            <a:chOff x="326136" y="0"/>
            <a:chExt cx="11866245" cy="561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55152" y="0"/>
              <a:ext cx="3736848" cy="4434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6136" y="1106424"/>
              <a:ext cx="7758683" cy="45034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7052" y="2761488"/>
              <a:ext cx="3346704" cy="13350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78952" y="4511040"/>
              <a:ext cx="3422904" cy="103632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311388" y="1055878"/>
            <a:ext cx="3223260" cy="1244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159385" indent="-343535">
              <a:lnSpc>
                <a:spcPct val="100000"/>
              </a:lnSpc>
              <a:spcBef>
                <a:spcPts val="95"/>
              </a:spcBef>
              <a:buFont typeface="Sylfaen"/>
              <a:buChar char="-"/>
              <a:tabLst>
                <a:tab pos="355600" algn="l"/>
                <a:tab pos="356235" algn="l"/>
              </a:tabLst>
            </a:pPr>
            <a:r>
              <a:rPr dirty="0" sz="1600">
                <a:solidFill>
                  <a:srgbClr val="171717"/>
                </a:solidFill>
                <a:latin typeface="Times New Roman"/>
                <a:cs typeface="Times New Roman"/>
              </a:rPr>
              <a:t>Нанесение</a:t>
            </a:r>
            <a:r>
              <a:rPr dirty="0" sz="1600" spc="45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171717"/>
                </a:solidFill>
                <a:latin typeface="Times New Roman"/>
                <a:cs typeface="Times New Roman"/>
              </a:rPr>
              <a:t>наименование </a:t>
            </a:r>
            <a:r>
              <a:rPr dirty="0" sz="1600" spc="-5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171717"/>
                </a:solidFill>
                <a:latin typeface="Times New Roman"/>
                <a:cs typeface="Times New Roman"/>
              </a:rPr>
              <a:t>партнера</a:t>
            </a:r>
            <a:r>
              <a:rPr dirty="0" sz="1600" spc="25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171717"/>
                </a:solidFill>
                <a:latin typeface="Times New Roman"/>
                <a:cs typeface="Times New Roman"/>
              </a:rPr>
              <a:t>(проекта)</a:t>
            </a:r>
            <a:r>
              <a:rPr dirty="0" sz="1600" spc="1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171717"/>
                </a:solidFill>
                <a:latin typeface="Times New Roman"/>
                <a:cs typeface="Times New Roman"/>
              </a:rPr>
              <a:t>на</a:t>
            </a:r>
            <a:r>
              <a:rPr dirty="0" sz="1600" spc="1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1600" spc="-15">
                <a:solidFill>
                  <a:srgbClr val="171717"/>
                </a:solidFill>
                <a:latin typeface="Times New Roman"/>
                <a:cs typeface="Times New Roman"/>
              </a:rPr>
              <a:t>лицевую </a:t>
            </a:r>
            <a:r>
              <a:rPr dirty="0" sz="1600" spc="-385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171717"/>
                </a:solidFill>
                <a:latin typeface="Times New Roman"/>
                <a:cs typeface="Times New Roman"/>
              </a:rPr>
              <a:t>панель</a:t>
            </a:r>
            <a:endParaRPr sz="16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Font typeface="Sylfaen"/>
              <a:buChar char="-"/>
              <a:tabLst>
                <a:tab pos="355600" algn="l"/>
                <a:tab pos="356235" algn="l"/>
              </a:tabLst>
            </a:pPr>
            <a:r>
              <a:rPr dirty="0" sz="1600" spc="-15">
                <a:solidFill>
                  <a:srgbClr val="171717"/>
                </a:solidFill>
                <a:latin typeface="Times New Roman"/>
                <a:cs typeface="Times New Roman"/>
              </a:rPr>
              <a:t>Логотипа</a:t>
            </a:r>
            <a:endParaRPr sz="16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Font typeface="Sylfaen"/>
              <a:buChar char="-"/>
              <a:tabLst>
                <a:tab pos="355600" algn="l"/>
                <a:tab pos="356235" algn="l"/>
              </a:tabLst>
            </a:pPr>
            <a:r>
              <a:rPr dirty="0" sz="1600" spc="-10">
                <a:solidFill>
                  <a:srgbClr val="171717"/>
                </a:solidFill>
                <a:latin typeface="Times New Roman"/>
                <a:cs typeface="Times New Roman"/>
              </a:rPr>
              <a:t>Окраска </a:t>
            </a:r>
            <a:r>
              <a:rPr dirty="0" sz="1600" spc="-15">
                <a:solidFill>
                  <a:srgbClr val="171717"/>
                </a:solidFill>
                <a:latin typeface="Times New Roman"/>
                <a:cs typeface="Times New Roman"/>
              </a:rPr>
              <a:t>корпуса</a:t>
            </a:r>
            <a:r>
              <a:rPr dirty="0" sz="1600" spc="-5">
                <a:solidFill>
                  <a:srgbClr val="171717"/>
                </a:solidFill>
                <a:latin typeface="Times New Roman"/>
                <a:cs typeface="Times New Roman"/>
              </a:rPr>
              <a:t> в </a:t>
            </a:r>
            <a:r>
              <a:rPr dirty="0" sz="1600" spc="-10">
                <a:solidFill>
                  <a:srgbClr val="171717"/>
                </a:solidFill>
                <a:latin typeface="Times New Roman"/>
                <a:cs typeface="Times New Roman"/>
              </a:rPr>
              <a:t>цвет</a:t>
            </a:r>
            <a:r>
              <a:rPr dirty="0" sz="1600" spc="1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171717"/>
                </a:solidFill>
                <a:latin typeface="Times New Roman"/>
                <a:cs typeface="Times New Roman"/>
              </a:rPr>
              <a:t>партнера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4220" y="5836107"/>
            <a:ext cx="528891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171717"/>
                </a:solidFill>
                <a:latin typeface="Times New Roman"/>
                <a:cs typeface="Times New Roman"/>
              </a:rPr>
              <a:t>Обращаться</a:t>
            </a:r>
            <a:r>
              <a:rPr dirty="0" sz="2000" spc="-25" b="1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171717"/>
                </a:solidFill>
                <a:latin typeface="Times New Roman"/>
                <a:cs typeface="Times New Roman"/>
              </a:rPr>
              <a:t>по </a:t>
            </a:r>
            <a:r>
              <a:rPr dirty="0" sz="2000" spc="-5" b="1">
                <a:solidFill>
                  <a:srgbClr val="171717"/>
                </a:solidFill>
                <a:latin typeface="Times New Roman"/>
                <a:cs typeface="Times New Roman"/>
              </a:rPr>
              <a:t>адресу:</a:t>
            </a:r>
            <a:r>
              <a:rPr dirty="0" sz="2000" spc="-20" b="1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u="heavy" sz="2000" spc="-5" b="1">
                <a:solidFill>
                  <a:srgbClr val="171717"/>
                </a:solidFill>
                <a:uFill>
                  <a:solidFill>
                    <a:srgbClr val="171717"/>
                  </a:solidFill>
                </a:uFill>
                <a:latin typeface="Times New Roman"/>
                <a:cs typeface="Times New Roman"/>
                <a:hlinkClick r:id="rId7"/>
              </a:rPr>
              <a:t>servers@norsi-trans.ru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8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35040" y="2226564"/>
              <a:ext cx="5099685" cy="2109470"/>
            </a:xfrm>
            <a:custGeom>
              <a:avLst/>
              <a:gdLst/>
              <a:ahLst/>
              <a:cxnLst/>
              <a:rect l="l" t="t" r="r" b="b"/>
              <a:pathLst>
                <a:path w="5099684" h="2109470">
                  <a:moveTo>
                    <a:pt x="5099304" y="0"/>
                  </a:moveTo>
                  <a:lnTo>
                    <a:pt x="0" y="0"/>
                  </a:lnTo>
                  <a:lnTo>
                    <a:pt x="0" y="2109216"/>
                  </a:lnTo>
                  <a:lnTo>
                    <a:pt x="5099304" y="2109216"/>
                  </a:lnTo>
                  <a:lnTo>
                    <a:pt x="5099304" y="0"/>
                  </a:lnTo>
                  <a:close/>
                </a:path>
              </a:pathLst>
            </a:custGeom>
            <a:solidFill>
              <a:srgbClr val="FFC000">
                <a:alpha val="96862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09791" y="2617165"/>
            <a:ext cx="4749800" cy="1305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171717"/>
                </a:solidFill>
              </a:rPr>
              <a:t>Российские </a:t>
            </a:r>
            <a:r>
              <a:rPr dirty="0" sz="2800">
                <a:solidFill>
                  <a:srgbClr val="171717"/>
                </a:solidFill>
              </a:rPr>
              <a:t>серверы </a:t>
            </a:r>
            <a:r>
              <a:rPr dirty="0" sz="2800" spc="-5">
                <a:solidFill>
                  <a:srgbClr val="171717"/>
                </a:solidFill>
              </a:rPr>
              <a:t>и </a:t>
            </a:r>
            <a:r>
              <a:rPr dirty="0" sz="2800" spc="-10">
                <a:solidFill>
                  <a:srgbClr val="171717"/>
                </a:solidFill>
              </a:rPr>
              <a:t>системы </a:t>
            </a:r>
            <a:r>
              <a:rPr dirty="0" sz="2800" spc="-685">
                <a:solidFill>
                  <a:srgbClr val="171717"/>
                </a:solidFill>
              </a:rPr>
              <a:t> </a:t>
            </a:r>
            <a:r>
              <a:rPr dirty="0" sz="2800" spc="-5">
                <a:solidFill>
                  <a:srgbClr val="171717"/>
                </a:solidFill>
              </a:rPr>
              <a:t>хранения данных </a:t>
            </a:r>
            <a:r>
              <a:rPr dirty="0" sz="2800">
                <a:solidFill>
                  <a:srgbClr val="171717"/>
                </a:solidFill>
              </a:rPr>
              <a:t> </a:t>
            </a:r>
            <a:r>
              <a:rPr dirty="0" sz="2800" spc="-5">
                <a:solidFill>
                  <a:srgbClr val="171717"/>
                </a:solidFill>
                <a:hlinkClick r:id="rId3"/>
              </a:rPr>
              <a:t>solutions@norsi-trans.ru</a:t>
            </a:r>
            <a:endParaRPr sz="280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0160" y="2226564"/>
            <a:ext cx="4754880" cy="21092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55152" y="0"/>
              <a:ext cx="3736848" cy="4434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2839" y="93040"/>
            <a:ext cx="6048375" cy="75819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/>
              <a:t>Обзор</a:t>
            </a:r>
            <a:r>
              <a:rPr dirty="0" sz="2400" spc="10"/>
              <a:t> </a:t>
            </a:r>
            <a:r>
              <a:rPr dirty="0" sz="2400" spc="-20"/>
              <a:t>законодательства:</a:t>
            </a:r>
            <a:r>
              <a:rPr dirty="0" sz="2400" spc="10"/>
              <a:t> </a:t>
            </a:r>
            <a:r>
              <a:rPr dirty="0" sz="2400" spc="-15"/>
              <a:t>многолетняя</a:t>
            </a:r>
            <a:r>
              <a:rPr dirty="0" sz="2400" spc="5"/>
              <a:t> </a:t>
            </a:r>
            <a:r>
              <a:rPr dirty="0" sz="2400" spc="-10"/>
              <a:t>история</a:t>
            </a:r>
            <a:endParaRPr sz="24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 spc="-5"/>
              <a:t>по нарастающей</a:t>
            </a:r>
            <a:r>
              <a:rPr dirty="0" sz="2400" spc="5"/>
              <a:t> </a:t>
            </a:r>
            <a:r>
              <a:rPr dirty="0" sz="2400"/>
              <a:t>в</a:t>
            </a:r>
            <a:r>
              <a:rPr dirty="0" sz="2400" spc="5"/>
              <a:t> </a:t>
            </a:r>
            <a:r>
              <a:rPr dirty="0" sz="2400" spc="-10"/>
              <a:t>импортозамещении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204215" y="3433571"/>
            <a:ext cx="11638915" cy="2444750"/>
          </a:xfrm>
          <a:custGeom>
            <a:avLst/>
            <a:gdLst/>
            <a:ahLst/>
            <a:cxnLst/>
            <a:rect l="l" t="t" r="r" b="b"/>
            <a:pathLst>
              <a:path w="11638915" h="2444750">
                <a:moveTo>
                  <a:pt x="11638788" y="0"/>
                </a:moveTo>
                <a:lnTo>
                  <a:pt x="0" y="0"/>
                </a:lnTo>
                <a:lnTo>
                  <a:pt x="0" y="2444496"/>
                </a:lnTo>
                <a:lnTo>
                  <a:pt x="11638788" y="2444496"/>
                </a:lnTo>
                <a:lnTo>
                  <a:pt x="1163878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99999" y="1194562"/>
            <a:ext cx="11317605" cy="45624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299085" marR="5080" indent="-287020">
              <a:lnSpc>
                <a:spcPct val="100000"/>
              </a:lnSpc>
              <a:spcBef>
                <a:spcPts val="105"/>
              </a:spcBef>
              <a:buChar char="–"/>
              <a:tabLst>
                <a:tab pos="299720" algn="l"/>
              </a:tabLst>
            </a:pPr>
            <a:r>
              <a:rPr dirty="0" sz="1400" spc="-5">
                <a:latin typeface="Times New Roman"/>
                <a:cs typeface="Times New Roman"/>
              </a:rPr>
              <a:t>ПП </a:t>
            </a:r>
            <a:r>
              <a:rPr dirty="0" sz="1400" spc="-10">
                <a:latin typeface="Times New Roman"/>
                <a:cs typeface="Times New Roman"/>
              </a:rPr>
              <a:t>РФ от </a:t>
            </a:r>
            <a:r>
              <a:rPr dirty="0" sz="1400">
                <a:latin typeface="Times New Roman"/>
                <a:cs typeface="Times New Roman"/>
              </a:rPr>
              <a:t>24.12. 2013 </a:t>
            </a:r>
            <a:r>
              <a:rPr dirty="0" sz="1400" spc="-80">
                <a:latin typeface="Times New Roman"/>
                <a:cs typeface="Times New Roman"/>
              </a:rPr>
              <a:t>г. </a:t>
            </a:r>
            <a:r>
              <a:rPr dirty="0" sz="1400">
                <a:latin typeface="Times New Roman"/>
                <a:cs typeface="Times New Roman"/>
              </a:rPr>
              <a:t>№ </a:t>
            </a:r>
            <a:r>
              <a:rPr dirty="0" sz="1400" spc="-5">
                <a:latin typeface="Times New Roman"/>
                <a:cs typeface="Times New Roman"/>
              </a:rPr>
              <a:t>1224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«Об установлении запрета </a:t>
            </a:r>
            <a:r>
              <a:rPr dirty="0" sz="1400">
                <a:latin typeface="Times New Roman"/>
                <a:cs typeface="Times New Roman"/>
              </a:rPr>
              <a:t>и </a:t>
            </a:r>
            <a:r>
              <a:rPr dirty="0" sz="1400" spc="-5">
                <a:latin typeface="Times New Roman"/>
                <a:cs typeface="Times New Roman"/>
              </a:rPr>
              <a:t>ограничений </a:t>
            </a:r>
            <a:r>
              <a:rPr dirty="0" sz="1400">
                <a:latin typeface="Times New Roman"/>
                <a:cs typeface="Times New Roman"/>
              </a:rPr>
              <a:t>на </a:t>
            </a:r>
            <a:r>
              <a:rPr dirty="0" sz="1400" spc="-5">
                <a:latin typeface="Times New Roman"/>
                <a:cs typeface="Times New Roman"/>
              </a:rPr>
              <a:t>допуск </a:t>
            </a:r>
            <a:r>
              <a:rPr dirty="0" sz="1400" spc="-10">
                <a:latin typeface="Times New Roman"/>
                <a:cs typeface="Times New Roman"/>
              </a:rPr>
              <a:t>товаров, </a:t>
            </a:r>
            <a:r>
              <a:rPr dirty="0" sz="1400" spc="-15">
                <a:latin typeface="Times New Roman"/>
                <a:cs typeface="Times New Roman"/>
              </a:rPr>
              <a:t>происходящих </a:t>
            </a:r>
            <a:r>
              <a:rPr dirty="0" sz="1400">
                <a:latin typeface="Times New Roman"/>
                <a:cs typeface="Times New Roman"/>
              </a:rPr>
              <a:t>из иностранных </a:t>
            </a:r>
            <a:r>
              <a:rPr dirty="0" sz="1400" spc="-10">
                <a:latin typeface="Times New Roman"/>
                <a:cs typeface="Times New Roman"/>
              </a:rPr>
              <a:t>государств, </a:t>
            </a:r>
            <a:r>
              <a:rPr dirty="0" sz="1400" spc="-5">
                <a:latin typeface="Times New Roman"/>
                <a:cs typeface="Times New Roman"/>
              </a:rPr>
              <a:t>работ </a:t>
            </a:r>
            <a:r>
              <a:rPr dirty="0" sz="1400">
                <a:latin typeface="Times New Roman"/>
                <a:cs typeface="Times New Roman"/>
              </a:rPr>
              <a:t> (услуг), </a:t>
            </a:r>
            <a:r>
              <a:rPr dirty="0" sz="1400" spc="-5">
                <a:latin typeface="Times New Roman"/>
                <a:cs typeface="Times New Roman"/>
              </a:rPr>
              <a:t>выполняемых</a:t>
            </a:r>
            <a:r>
              <a:rPr dirty="0" sz="1400" spc="34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(оказываемых) </a:t>
            </a:r>
            <a:r>
              <a:rPr dirty="0" sz="1400">
                <a:latin typeface="Times New Roman"/>
                <a:cs typeface="Times New Roman"/>
              </a:rPr>
              <a:t>иностранными </a:t>
            </a:r>
            <a:r>
              <a:rPr dirty="0" sz="1400" spc="-5">
                <a:latin typeface="Times New Roman"/>
                <a:cs typeface="Times New Roman"/>
              </a:rPr>
              <a:t>лицами, </a:t>
            </a:r>
            <a:r>
              <a:rPr dirty="0" sz="1400">
                <a:latin typeface="Times New Roman"/>
                <a:cs typeface="Times New Roman"/>
              </a:rPr>
              <a:t>для целей осуществления </a:t>
            </a:r>
            <a:r>
              <a:rPr dirty="0" sz="1400" spc="-5">
                <a:latin typeface="Times New Roman"/>
                <a:cs typeface="Times New Roman"/>
              </a:rPr>
              <a:t>закупок </a:t>
            </a:r>
            <a:r>
              <a:rPr dirty="0" sz="1400" spc="-10">
                <a:latin typeface="Times New Roman"/>
                <a:cs typeface="Times New Roman"/>
              </a:rPr>
              <a:t>товаров,</a:t>
            </a:r>
            <a:r>
              <a:rPr dirty="0" sz="1400" spc="33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работ (услуг) </a:t>
            </a:r>
            <a:r>
              <a:rPr dirty="0" sz="1400">
                <a:latin typeface="Times New Roman"/>
                <a:cs typeface="Times New Roman"/>
              </a:rPr>
              <a:t>для </a:t>
            </a:r>
            <a:r>
              <a:rPr dirty="0" sz="1400" spc="-10">
                <a:latin typeface="Times New Roman"/>
                <a:cs typeface="Times New Roman"/>
              </a:rPr>
              <a:t>нужд </a:t>
            </a:r>
            <a:r>
              <a:rPr dirty="0" sz="1400" spc="-5">
                <a:latin typeface="Times New Roman"/>
                <a:cs typeface="Times New Roman"/>
              </a:rPr>
              <a:t>обороны </a:t>
            </a:r>
            <a:r>
              <a:rPr dirty="0" sz="1400">
                <a:latin typeface="Times New Roman"/>
                <a:cs typeface="Times New Roman"/>
              </a:rPr>
              <a:t> страны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и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безопасности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государства»</a:t>
            </a:r>
            <a:endParaRPr sz="1400">
              <a:latin typeface="Times New Roman"/>
              <a:cs typeface="Times New Roman"/>
            </a:endParaRPr>
          </a:p>
          <a:p>
            <a:pPr algn="just" marL="299085" marR="6350" indent="-287020">
              <a:lnSpc>
                <a:spcPct val="100000"/>
              </a:lnSpc>
              <a:buChar char="–"/>
              <a:tabLst>
                <a:tab pos="299720" algn="l"/>
              </a:tabLst>
            </a:pPr>
            <a:r>
              <a:rPr dirty="0" sz="1400" spc="-5">
                <a:latin typeface="Times New Roman"/>
                <a:cs typeface="Times New Roman"/>
              </a:rPr>
              <a:t>Распоряжение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Минэкономразвития</a:t>
            </a:r>
            <a:r>
              <a:rPr dirty="0" sz="1400" spc="-5">
                <a:latin typeface="Times New Roman"/>
                <a:cs typeface="Times New Roman"/>
              </a:rPr>
              <a:t> России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от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11.08.2016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N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25">
                <a:latin typeface="Times New Roman"/>
                <a:cs typeface="Times New Roman"/>
              </a:rPr>
              <a:t>219Р-АУ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«Об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утверждении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Методических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рекомендаций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по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20">
                <a:latin typeface="Times New Roman"/>
                <a:cs typeface="Times New Roman"/>
              </a:rPr>
              <a:t>подготовке 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корпоративных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планов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импортозамещения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государственными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корпорациями,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государственными</a:t>
            </a:r>
            <a:r>
              <a:rPr dirty="0" sz="1400" spc="1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компаниями,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акционерными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обществами»</a:t>
            </a:r>
            <a:endParaRPr sz="1400">
              <a:latin typeface="Times New Roman"/>
              <a:cs typeface="Times New Roman"/>
            </a:endParaRPr>
          </a:p>
          <a:p>
            <a:pPr algn="just" marL="299085" marR="5715" indent="-287020">
              <a:lnSpc>
                <a:spcPct val="100000"/>
              </a:lnSpc>
              <a:buChar char="–"/>
              <a:tabLst>
                <a:tab pos="299720" algn="l"/>
              </a:tabLst>
            </a:pPr>
            <a:r>
              <a:rPr dirty="0" sz="1400" spc="-5">
                <a:latin typeface="Times New Roman"/>
                <a:cs typeface="Times New Roman"/>
              </a:rPr>
              <a:t>ПП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РФ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от</a:t>
            </a:r>
            <a:r>
              <a:rPr dirty="0" sz="1400" spc="-5">
                <a:latin typeface="Times New Roman"/>
                <a:cs typeface="Times New Roman"/>
              </a:rPr>
              <a:t> 14.01.2017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80">
                <a:latin typeface="Times New Roman"/>
                <a:cs typeface="Times New Roman"/>
              </a:rPr>
              <a:t>г.</a:t>
            </a:r>
            <a:r>
              <a:rPr dirty="0" sz="1400" spc="-7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№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9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«Об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установлении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запрета</a:t>
            </a:r>
            <a:r>
              <a:rPr dirty="0" sz="1400">
                <a:latin typeface="Times New Roman"/>
                <a:cs typeface="Times New Roman"/>
              </a:rPr>
              <a:t> на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допуск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товаров,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происходящих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из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иностранных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государств,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работ</a:t>
            </a:r>
            <a:r>
              <a:rPr dirty="0" sz="1400" spc="34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(услуг), 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выполняемых </a:t>
            </a:r>
            <a:r>
              <a:rPr dirty="0" sz="1400" spc="-10">
                <a:latin typeface="Times New Roman"/>
                <a:cs typeface="Times New Roman"/>
              </a:rPr>
              <a:t>(оказываемых) </a:t>
            </a:r>
            <a:r>
              <a:rPr dirty="0" sz="1400">
                <a:latin typeface="Times New Roman"/>
                <a:cs typeface="Times New Roman"/>
              </a:rPr>
              <a:t>иностранными лицами, для </a:t>
            </a:r>
            <a:r>
              <a:rPr dirty="0" sz="1400" spc="-5">
                <a:latin typeface="Times New Roman"/>
                <a:cs typeface="Times New Roman"/>
              </a:rPr>
              <a:t>целей </a:t>
            </a:r>
            <a:r>
              <a:rPr dirty="0" sz="1400">
                <a:latin typeface="Times New Roman"/>
                <a:cs typeface="Times New Roman"/>
              </a:rPr>
              <a:t>осуществления </a:t>
            </a:r>
            <a:r>
              <a:rPr dirty="0" sz="1400" spc="-10">
                <a:latin typeface="Times New Roman"/>
                <a:cs typeface="Times New Roman"/>
              </a:rPr>
              <a:t>закупок товаров, </a:t>
            </a:r>
            <a:r>
              <a:rPr dirty="0" sz="1400" spc="-5">
                <a:latin typeface="Times New Roman"/>
                <a:cs typeface="Times New Roman"/>
              </a:rPr>
              <a:t>работ (услуг) </a:t>
            </a:r>
            <a:r>
              <a:rPr dirty="0" sz="1400">
                <a:latin typeface="Times New Roman"/>
                <a:cs typeface="Times New Roman"/>
              </a:rPr>
              <a:t>для </a:t>
            </a:r>
            <a:r>
              <a:rPr dirty="0" sz="1400" spc="-10">
                <a:latin typeface="Times New Roman"/>
                <a:cs typeface="Times New Roman"/>
              </a:rPr>
              <a:t>нужд </a:t>
            </a:r>
            <a:r>
              <a:rPr dirty="0" sz="1400" spc="-5">
                <a:latin typeface="Times New Roman"/>
                <a:cs typeface="Times New Roman"/>
              </a:rPr>
              <a:t>обороны </a:t>
            </a:r>
            <a:r>
              <a:rPr dirty="0" sz="1400">
                <a:latin typeface="Times New Roman"/>
                <a:cs typeface="Times New Roman"/>
              </a:rPr>
              <a:t>страны и 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безопасности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государства»</a:t>
            </a:r>
            <a:endParaRPr sz="1400">
              <a:latin typeface="Times New Roman"/>
              <a:cs typeface="Times New Roman"/>
            </a:endParaRPr>
          </a:p>
          <a:p>
            <a:pPr algn="just" marL="299085" indent="-287020">
              <a:lnSpc>
                <a:spcPct val="100000"/>
              </a:lnSpc>
              <a:buChar char="–"/>
              <a:tabLst>
                <a:tab pos="299720" algn="l"/>
              </a:tabLst>
            </a:pPr>
            <a:r>
              <a:rPr dirty="0" sz="1400" spc="-5">
                <a:latin typeface="Times New Roman"/>
                <a:cs typeface="Times New Roman"/>
              </a:rPr>
              <a:t>Приказы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Минкомсвязи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№335,</a:t>
            </a:r>
            <a:r>
              <a:rPr dirty="0" sz="1400" spc="-4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№486,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495</a:t>
            </a:r>
            <a:endParaRPr sz="1400">
              <a:latin typeface="Times New Roman"/>
              <a:cs typeface="Times New Roman"/>
            </a:endParaRPr>
          </a:p>
          <a:p>
            <a:pPr algn="just" marL="299085" indent="-287020">
              <a:lnSpc>
                <a:spcPct val="100000"/>
              </a:lnSpc>
              <a:buChar char="–"/>
              <a:tabLst>
                <a:tab pos="299720" algn="l"/>
              </a:tabLst>
            </a:pPr>
            <a:r>
              <a:rPr dirty="0" sz="1400" spc="-10">
                <a:latin typeface="Times New Roman"/>
                <a:cs typeface="Times New Roman"/>
              </a:rPr>
              <a:t>Пакет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документов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КИИ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imes New Roman"/>
              <a:cs typeface="Times New Roman"/>
            </a:endParaRPr>
          </a:p>
          <a:p>
            <a:pPr algn="just" marL="12700">
              <a:lnSpc>
                <a:spcPts val="2145"/>
              </a:lnSpc>
            </a:pPr>
            <a:r>
              <a:rPr dirty="0" sz="1800" spc="-5" b="1">
                <a:latin typeface="Times New Roman"/>
                <a:cs typeface="Times New Roman"/>
              </a:rPr>
              <a:t>Введение</a:t>
            </a:r>
            <a:r>
              <a:rPr dirty="0" sz="1800" spc="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в</a:t>
            </a:r>
            <a:r>
              <a:rPr dirty="0" sz="1800" spc="-15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конце</a:t>
            </a:r>
            <a:r>
              <a:rPr dirty="0" sz="1800" spc="2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2019г</a:t>
            </a:r>
            <a:r>
              <a:rPr dirty="0" sz="1800" spc="-15" b="1">
                <a:latin typeface="Times New Roman"/>
                <a:cs typeface="Times New Roman"/>
              </a:rPr>
              <a:t> </a:t>
            </a:r>
            <a:r>
              <a:rPr dirty="0" sz="1800" spc="-20" b="1">
                <a:latin typeface="Times New Roman"/>
                <a:cs typeface="Times New Roman"/>
              </a:rPr>
              <a:t>государством</a:t>
            </a:r>
            <a:r>
              <a:rPr dirty="0" sz="1800" spc="-5" b="1">
                <a:latin typeface="Times New Roman"/>
                <a:cs typeface="Times New Roman"/>
              </a:rPr>
              <a:t> заградительных</a:t>
            </a:r>
            <a:r>
              <a:rPr dirty="0" sz="1800" spc="10" b="1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мер</a:t>
            </a:r>
            <a:r>
              <a:rPr dirty="0" sz="1800" b="1">
                <a:latin typeface="Times New Roman"/>
                <a:cs typeface="Times New Roman"/>
              </a:rPr>
              <a:t> и</a:t>
            </a:r>
            <a:r>
              <a:rPr dirty="0" sz="1800" spc="-5" b="1">
                <a:latin typeface="Times New Roman"/>
                <a:cs typeface="Times New Roman"/>
              </a:rPr>
              <a:t> </a:t>
            </a:r>
            <a:r>
              <a:rPr dirty="0" sz="1800" spc="-15" b="1">
                <a:latin typeface="Times New Roman"/>
                <a:cs typeface="Times New Roman"/>
              </a:rPr>
              <a:t>запретов:</a:t>
            </a:r>
            <a:endParaRPr sz="1800">
              <a:latin typeface="Times New Roman"/>
              <a:cs typeface="Times New Roman"/>
            </a:endParaRPr>
          </a:p>
          <a:p>
            <a:pPr algn="just" marL="12700">
              <a:lnSpc>
                <a:spcPts val="1664"/>
              </a:lnSpc>
            </a:pPr>
            <a:r>
              <a:rPr dirty="0" sz="1400" spc="90">
                <a:latin typeface="Times New Roman"/>
                <a:cs typeface="Times New Roman"/>
              </a:rPr>
              <a:t>–  </a:t>
            </a:r>
            <a:r>
              <a:rPr dirty="0" sz="1400" spc="220">
                <a:latin typeface="Times New Roman"/>
                <a:cs typeface="Times New Roman"/>
              </a:rPr>
              <a:t> </a:t>
            </a:r>
            <a:r>
              <a:rPr dirty="0" sz="1400">
                <a:latin typeface="Calibri"/>
                <a:cs typeface="Calibri"/>
              </a:rPr>
              <a:t>ПП</a:t>
            </a:r>
            <a:r>
              <a:rPr dirty="0" sz="1400" spc="-1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РФ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№1746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от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21.12.2019: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Calibri"/>
              <a:cs typeface="Calibri"/>
            </a:endParaRPr>
          </a:p>
          <a:p>
            <a:pPr algn="just" marL="12700" marR="6350">
              <a:lnSpc>
                <a:spcPct val="100000"/>
              </a:lnSpc>
            </a:pPr>
            <a:r>
              <a:rPr dirty="0" sz="1400" spc="-15">
                <a:latin typeface="Calibri"/>
                <a:cs typeface="Calibri"/>
              </a:rPr>
              <a:t>Установить</a:t>
            </a:r>
            <a:r>
              <a:rPr dirty="0" sz="1400" spc="-1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запрет</a:t>
            </a:r>
            <a:r>
              <a:rPr dirty="0" sz="1400">
                <a:latin typeface="Calibri"/>
                <a:cs typeface="Calibri"/>
              </a:rPr>
              <a:t> на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допуск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программно-аппаратных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комплексов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систем</a:t>
            </a:r>
            <a:r>
              <a:rPr dirty="0" sz="1400" spc="-5">
                <a:latin typeface="Calibri"/>
                <a:cs typeface="Calibri"/>
              </a:rPr>
              <a:t> хранения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данных,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относящихся</a:t>
            </a:r>
            <a:r>
              <a:rPr dirty="0" sz="1400">
                <a:latin typeface="Calibri"/>
                <a:cs typeface="Calibri"/>
              </a:rPr>
              <a:t> к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 spc="-20">
                <a:latin typeface="Calibri"/>
                <a:cs typeface="Calibri"/>
              </a:rPr>
              <a:t>коду</a:t>
            </a:r>
            <a:r>
              <a:rPr dirty="0" sz="1400" spc="28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по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Общероссийскому 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классификатору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продукции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по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видам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экономической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деятельности</a:t>
            </a:r>
            <a:r>
              <a:rPr dirty="0" sz="1400" spc="-5">
                <a:latin typeface="Calibri"/>
                <a:cs typeface="Calibri"/>
              </a:rPr>
              <a:t> ОК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034-2014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(КПЕС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2008)</a:t>
            </a:r>
            <a:r>
              <a:rPr dirty="0" sz="1400">
                <a:latin typeface="Calibri"/>
                <a:cs typeface="Calibri"/>
              </a:rPr>
              <a:t> 26.20.2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"Устройства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запоминающие</a:t>
            </a:r>
            <a:r>
              <a:rPr dirty="0" sz="1400" spc="3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и</a:t>
            </a:r>
            <a:r>
              <a:rPr dirty="0" sz="1400" spc="3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прочие 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устройства хранения данных" (далее </a:t>
            </a:r>
            <a:r>
              <a:rPr dirty="0" sz="1400">
                <a:latin typeface="Calibri"/>
                <a:cs typeface="Calibri"/>
              </a:rPr>
              <a:t>- </a:t>
            </a:r>
            <a:r>
              <a:rPr dirty="0" sz="1400" spc="-10">
                <a:latin typeface="Calibri"/>
                <a:cs typeface="Calibri"/>
              </a:rPr>
              <a:t>товары), происходящих </a:t>
            </a:r>
            <a:r>
              <a:rPr dirty="0" sz="1400" spc="-5">
                <a:latin typeface="Calibri"/>
                <a:cs typeface="Calibri"/>
              </a:rPr>
              <a:t>из иностранных </a:t>
            </a:r>
            <a:r>
              <a:rPr dirty="0" sz="1400" spc="-10">
                <a:latin typeface="Calibri"/>
                <a:cs typeface="Calibri"/>
              </a:rPr>
              <a:t>государств, </a:t>
            </a:r>
            <a:r>
              <a:rPr dirty="0" sz="1400" spc="-5">
                <a:latin typeface="Calibri"/>
                <a:cs typeface="Calibri"/>
              </a:rPr>
              <a:t>для </a:t>
            </a:r>
            <a:r>
              <a:rPr dirty="0" sz="1400" spc="-10">
                <a:latin typeface="Calibri"/>
                <a:cs typeface="Calibri"/>
              </a:rPr>
              <a:t>целей </a:t>
            </a:r>
            <a:r>
              <a:rPr dirty="0" sz="1400" spc="-5">
                <a:latin typeface="Calibri"/>
                <a:cs typeface="Calibri"/>
              </a:rPr>
              <a:t>осуществления закупок товаров </a:t>
            </a:r>
            <a:r>
              <a:rPr dirty="0" sz="1400" spc="-15">
                <a:latin typeface="Calibri"/>
                <a:cs typeface="Calibri"/>
              </a:rPr>
              <a:t>(работ, </a:t>
            </a:r>
            <a:r>
              <a:rPr dirty="0" sz="1400" spc="-5">
                <a:latin typeface="Calibri"/>
                <a:cs typeface="Calibri"/>
              </a:rPr>
              <a:t>услуг) 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для</a:t>
            </a:r>
            <a:r>
              <a:rPr dirty="0" sz="1400" spc="-1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обеспечения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государственных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и муниципальных</a:t>
            </a:r>
            <a:r>
              <a:rPr dirty="0" sz="1400" spc="1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нужд.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400">
                <a:latin typeface="Calibri"/>
                <a:cs typeface="Calibri"/>
              </a:rPr>
              <a:t>С</a:t>
            </a:r>
            <a:r>
              <a:rPr dirty="0" sz="1400" spc="1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2021г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–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обязательное</a:t>
            </a:r>
            <a:r>
              <a:rPr dirty="0" sz="1400" spc="-4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применение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в </a:t>
            </a:r>
            <a:r>
              <a:rPr dirty="0" sz="1400" spc="-10" b="1">
                <a:latin typeface="Calibri"/>
                <a:cs typeface="Calibri"/>
              </a:rPr>
              <a:t>продукции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СХД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-10" b="1">
                <a:latin typeface="Calibri"/>
                <a:cs typeface="Calibri"/>
              </a:rPr>
              <a:t>российского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центрального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процессора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55152" y="0"/>
              <a:ext cx="3736848" cy="4434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2839" y="93040"/>
            <a:ext cx="6048375" cy="75819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/>
              <a:t>Обзор</a:t>
            </a:r>
            <a:r>
              <a:rPr dirty="0" sz="2400" spc="10"/>
              <a:t> </a:t>
            </a:r>
            <a:r>
              <a:rPr dirty="0" sz="2400" spc="-20"/>
              <a:t>законодательства:</a:t>
            </a:r>
            <a:r>
              <a:rPr dirty="0" sz="2400" spc="10"/>
              <a:t> </a:t>
            </a:r>
            <a:r>
              <a:rPr dirty="0" sz="2400" spc="-15"/>
              <a:t>многолетняя</a:t>
            </a:r>
            <a:r>
              <a:rPr dirty="0" sz="2400" spc="5"/>
              <a:t> </a:t>
            </a:r>
            <a:r>
              <a:rPr dirty="0" sz="2400" spc="-10"/>
              <a:t>история</a:t>
            </a:r>
            <a:endParaRPr sz="24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 spc="-5"/>
              <a:t>по нарастающей</a:t>
            </a:r>
            <a:r>
              <a:rPr dirty="0" sz="2400" spc="5"/>
              <a:t> </a:t>
            </a:r>
            <a:r>
              <a:rPr dirty="0" sz="2400"/>
              <a:t>в</a:t>
            </a:r>
            <a:r>
              <a:rPr dirty="0" sz="2400" spc="5"/>
              <a:t> </a:t>
            </a:r>
            <a:r>
              <a:rPr dirty="0" sz="2400" spc="-10"/>
              <a:t>импортозамещении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204215" y="3433571"/>
            <a:ext cx="11638915" cy="2444750"/>
          </a:xfrm>
          <a:custGeom>
            <a:avLst/>
            <a:gdLst/>
            <a:ahLst/>
            <a:cxnLst/>
            <a:rect l="l" t="t" r="r" b="b"/>
            <a:pathLst>
              <a:path w="11638915" h="2444750">
                <a:moveTo>
                  <a:pt x="11638788" y="0"/>
                </a:moveTo>
                <a:lnTo>
                  <a:pt x="0" y="0"/>
                </a:lnTo>
                <a:lnTo>
                  <a:pt x="0" y="2444496"/>
                </a:lnTo>
                <a:lnTo>
                  <a:pt x="11638788" y="2444496"/>
                </a:lnTo>
                <a:lnTo>
                  <a:pt x="1163878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99999" y="1406397"/>
            <a:ext cx="11315700" cy="1603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Times New Roman"/>
                <a:cs typeface="Times New Roman"/>
              </a:rPr>
              <a:t>ПП</a:t>
            </a:r>
            <a:r>
              <a:rPr dirty="0" sz="1800" spc="-20" b="1">
                <a:latin typeface="Times New Roman"/>
                <a:cs typeface="Times New Roman"/>
              </a:rPr>
              <a:t> РФ</a:t>
            </a:r>
            <a:r>
              <a:rPr dirty="0" sz="1800" spc="-1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№</a:t>
            </a:r>
            <a:r>
              <a:rPr dirty="0" sz="1800" spc="-1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2458</a:t>
            </a:r>
            <a:r>
              <a:rPr dirty="0" sz="1800" spc="-10" b="1">
                <a:latin typeface="Times New Roman"/>
                <a:cs typeface="Times New Roman"/>
              </a:rPr>
              <a:t> </a:t>
            </a:r>
            <a:r>
              <a:rPr dirty="0" sz="1800" spc="-15" b="1">
                <a:latin typeface="Times New Roman"/>
                <a:cs typeface="Times New Roman"/>
              </a:rPr>
              <a:t>от </a:t>
            </a:r>
            <a:r>
              <a:rPr dirty="0" sz="1800" b="1">
                <a:latin typeface="Times New Roman"/>
                <a:cs typeface="Times New Roman"/>
              </a:rPr>
              <a:t>31.12.2020: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620"/>
              </a:spcBef>
              <a:buFont typeface="Times New Roman"/>
              <a:buChar char="–"/>
              <a:tabLst>
                <a:tab pos="299085" algn="l"/>
                <a:tab pos="299720" algn="l"/>
              </a:tabLst>
            </a:pPr>
            <a:r>
              <a:rPr dirty="0" sz="1800" spc="-5">
                <a:latin typeface="Calibri"/>
                <a:cs typeface="Calibri"/>
              </a:rPr>
              <a:t>Вносит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дополнения</a:t>
            </a:r>
            <a:r>
              <a:rPr dirty="0" sz="1800">
                <a:latin typeface="Calibri"/>
                <a:cs typeface="Calibri"/>
              </a:rPr>
              <a:t> в </a:t>
            </a:r>
            <a:r>
              <a:rPr dirty="0" sz="1800" spc="-5">
                <a:latin typeface="Calibri"/>
                <a:cs typeface="Calibri"/>
              </a:rPr>
              <a:t>ПП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РФ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№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719 </a:t>
            </a:r>
            <a:r>
              <a:rPr dirty="0" sz="1800" spc="-10">
                <a:latin typeface="Calibri"/>
                <a:cs typeface="Calibri"/>
              </a:rPr>
              <a:t>от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17.07.2015: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Times New Roman"/>
              <a:buChar char="–"/>
              <a:tabLst>
                <a:tab pos="299085" algn="l"/>
                <a:tab pos="299720" algn="l"/>
              </a:tabLst>
            </a:pPr>
            <a:r>
              <a:rPr dirty="0" sz="1800" spc="-5">
                <a:latin typeface="Calibri"/>
                <a:cs typeface="Calibri"/>
              </a:rPr>
              <a:t>Излагает</a:t>
            </a:r>
            <a:r>
              <a:rPr dirty="0" sz="1800">
                <a:latin typeface="Calibri"/>
                <a:cs typeface="Calibri"/>
              </a:rPr>
              <a:t> в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новой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редакции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определения</a:t>
            </a:r>
            <a:r>
              <a:rPr dirty="0" sz="1800" spc="-5">
                <a:latin typeface="Calibri"/>
                <a:cs typeface="Calibri"/>
              </a:rPr>
              <a:t> интегральных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схем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первого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второго</a:t>
            </a:r>
            <a:r>
              <a:rPr dirty="0" sz="1800" spc="3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уровня;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Times New Roman"/>
              <a:buChar char="–"/>
              <a:tabLst>
                <a:tab pos="299085" algn="l"/>
                <a:tab pos="299720" algn="l"/>
              </a:tabLst>
            </a:pPr>
            <a:r>
              <a:rPr dirty="0" sz="1800" spc="-15">
                <a:latin typeface="Calibri"/>
                <a:cs typeface="Calibri"/>
              </a:rPr>
              <a:t>Ужесточает</a:t>
            </a:r>
            <a:r>
              <a:rPr dirty="0" sz="1800" spc="3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требование</a:t>
            </a:r>
            <a:r>
              <a:rPr dirty="0" sz="1800" spc="3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к</a:t>
            </a:r>
            <a:r>
              <a:rPr dirty="0" sz="1800" spc="3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включению</a:t>
            </a:r>
            <a:r>
              <a:rPr dirty="0" sz="1800" spc="3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3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реестр</a:t>
            </a:r>
            <a:r>
              <a:rPr dirty="0" sz="1800" spc="34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отечественной</a:t>
            </a:r>
            <a:r>
              <a:rPr dirty="0" sz="1800" spc="3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продукции</a:t>
            </a:r>
            <a:r>
              <a:rPr dirty="0" sz="1800" spc="325">
                <a:latin typeface="Calibri"/>
                <a:cs typeface="Calibri"/>
              </a:rPr>
              <a:t> </a:t>
            </a:r>
            <a:r>
              <a:rPr dirty="0" sz="1800" spc="5">
                <a:latin typeface="Calibri"/>
                <a:cs typeface="Calibri"/>
              </a:rPr>
              <a:t>СХД,</a:t>
            </a:r>
            <a:r>
              <a:rPr dirty="0" sz="1800" spc="3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серверного</a:t>
            </a:r>
            <a:r>
              <a:rPr dirty="0" sz="1800" spc="3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3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компьютерного</a:t>
            </a:r>
            <a:endParaRPr sz="18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dirty="0" sz="1800" spc="-15">
                <a:latin typeface="Calibri"/>
                <a:cs typeface="Calibri"/>
              </a:rPr>
              <a:t>оборудования.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9999" y="3627247"/>
            <a:ext cx="11317605" cy="1950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Calibri"/>
                <a:cs typeface="Calibri"/>
              </a:rPr>
              <a:t>С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2021г</a:t>
            </a:r>
            <a:r>
              <a:rPr dirty="0" sz="1600" spc="4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–</a:t>
            </a:r>
            <a:r>
              <a:rPr dirty="0" sz="1600" spc="20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обязательное</a:t>
            </a:r>
            <a:r>
              <a:rPr dirty="0" sz="1600" spc="-5" b="1">
                <a:latin typeface="Calibri"/>
                <a:cs typeface="Calibri"/>
              </a:rPr>
              <a:t> применение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в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-15" b="1">
                <a:latin typeface="Calibri"/>
                <a:cs typeface="Calibri"/>
              </a:rPr>
              <a:t>продукции</a:t>
            </a:r>
            <a:r>
              <a:rPr dirty="0" sz="1600" spc="2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СХД</a:t>
            </a:r>
            <a:r>
              <a:rPr dirty="0" sz="1600" spc="4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российского</a:t>
            </a:r>
            <a:r>
              <a:rPr dirty="0" sz="1600" spc="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центрального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процессора;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latin typeface="Calibri"/>
                <a:cs typeface="Calibri"/>
              </a:rPr>
              <a:t>С</a:t>
            </a:r>
            <a:r>
              <a:rPr dirty="0" sz="1600" spc="58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2022г</a:t>
            </a:r>
            <a:r>
              <a:rPr dirty="0" sz="1600" spc="60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–</a:t>
            </a:r>
            <a:r>
              <a:rPr dirty="0" sz="1600" spc="580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обязательное</a:t>
            </a:r>
            <a:r>
              <a:rPr dirty="0" sz="1600" spc="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применение</a:t>
            </a:r>
            <a:r>
              <a:rPr dirty="0" sz="1600" spc="58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в</a:t>
            </a:r>
            <a:r>
              <a:rPr dirty="0" sz="1600" spc="59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серверном</a:t>
            </a:r>
            <a:r>
              <a:rPr dirty="0" sz="1600" spc="57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оборудовании</a:t>
            </a:r>
            <a:r>
              <a:rPr dirty="0" sz="1600" spc="59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и</a:t>
            </a:r>
            <a:r>
              <a:rPr dirty="0" sz="1600" spc="58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компьютерной</a:t>
            </a:r>
            <a:r>
              <a:rPr dirty="0" sz="1600" spc="59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техники</a:t>
            </a:r>
            <a:r>
              <a:rPr dirty="0" sz="1600" spc="60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российского</a:t>
            </a:r>
            <a:r>
              <a:rPr dirty="0" sz="1600" spc="59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центрального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600" spc="-10" b="1">
                <a:latin typeface="Calibri"/>
                <a:cs typeface="Calibri"/>
              </a:rPr>
              <a:t>процессора;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tabLst>
                <a:tab pos="280670" algn="l"/>
                <a:tab pos="1210310" algn="l"/>
                <a:tab pos="2403475" algn="l"/>
                <a:tab pos="3868420" algn="l"/>
                <a:tab pos="4129404" algn="l"/>
                <a:tab pos="5503545" algn="l"/>
                <a:tab pos="6407785" algn="l"/>
                <a:tab pos="6985634" algn="l"/>
                <a:tab pos="7357109" algn="l"/>
                <a:tab pos="8519160" algn="l"/>
                <a:tab pos="8775065" algn="l"/>
                <a:tab pos="9930130" algn="l"/>
                <a:tab pos="11010900" algn="l"/>
              </a:tabLst>
            </a:pPr>
            <a:r>
              <a:rPr dirty="0" sz="1600" spc="-5">
                <a:latin typeface="Calibri"/>
                <a:cs typeface="Calibri"/>
              </a:rPr>
              <a:t>С</a:t>
            </a:r>
            <a:r>
              <a:rPr dirty="0" sz="1600" spc="-5">
                <a:latin typeface="Calibri"/>
                <a:cs typeface="Calibri"/>
              </a:rPr>
              <a:t>	</a:t>
            </a:r>
            <a:r>
              <a:rPr dirty="0" sz="1600" spc="-10">
                <a:latin typeface="Calibri"/>
                <a:cs typeface="Calibri"/>
              </a:rPr>
              <a:t>м</a:t>
            </a:r>
            <a:r>
              <a:rPr dirty="0" sz="1600" spc="5">
                <a:latin typeface="Calibri"/>
                <a:cs typeface="Calibri"/>
              </a:rPr>
              <a:t>ом</a:t>
            </a:r>
            <a:r>
              <a:rPr dirty="0" sz="1600" spc="-5">
                <a:latin typeface="Calibri"/>
                <a:cs typeface="Calibri"/>
              </a:rPr>
              <a:t>ента</a:t>
            </a:r>
            <a:r>
              <a:rPr dirty="0" sz="1600">
                <a:latin typeface="Calibri"/>
                <a:cs typeface="Calibri"/>
              </a:rPr>
              <a:t>	</a:t>
            </a:r>
            <a:r>
              <a:rPr dirty="0" sz="1600" spc="-5">
                <a:latin typeface="Calibri"/>
                <a:cs typeface="Calibri"/>
              </a:rPr>
              <a:t>п</a:t>
            </a:r>
            <a:r>
              <a:rPr dirty="0" sz="1600" spc="-15">
                <a:latin typeface="Calibri"/>
                <a:cs typeface="Calibri"/>
              </a:rPr>
              <a:t>у</a:t>
            </a:r>
            <a:r>
              <a:rPr dirty="0" sz="1600" spc="-20">
                <a:latin typeface="Calibri"/>
                <a:cs typeface="Calibri"/>
              </a:rPr>
              <a:t>б</a:t>
            </a:r>
            <a:r>
              <a:rPr dirty="0" sz="1600" spc="-10">
                <a:latin typeface="Calibri"/>
                <a:cs typeface="Calibri"/>
              </a:rPr>
              <a:t>ли</a:t>
            </a:r>
            <a:r>
              <a:rPr dirty="0" sz="1600" spc="-25">
                <a:latin typeface="Calibri"/>
                <a:cs typeface="Calibri"/>
              </a:rPr>
              <a:t>к</a:t>
            </a:r>
            <a:r>
              <a:rPr dirty="0" sz="1600" spc="-15">
                <a:latin typeface="Calibri"/>
                <a:cs typeface="Calibri"/>
              </a:rPr>
              <a:t>а</a:t>
            </a:r>
            <a:r>
              <a:rPr dirty="0" sz="1600" spc="-5">
                <a:latin typeface="Calibri"/>
                <a:cs typeface="Calibri"/>
              </a:rPr>
              <a:t>ции</a:t>
            </a:r>
            <a:r>
              <a:rPr dirty="0" sz="1600">
                <a:latin typeface="Calibri"/>
                <a:cs typeface="Calibri"/>
              </a:rPr>
              <a:t>	</a:t>
            </a:r>
            <a:r>
              <a:rPr dirty="0" sz="1600" spc="-5">
                <a:latin typeface="Calibri"/>
                <a:cs typeface="Calibri"/>
              </a:rPr>
              <a:t>по</a:t>
            </a:r>
            <a:r>
              <a:rPr dirty="0" sz="1600" spc="-15">
                <a:latin typeface="Calibri"/>
                <a:cs typeface="Calibri"/>
              </a:rPr>
              <a:t>с</a:t>
            </a:r>
            <a:r>
              <a:rPr dirty="0" sz="1600" spc="-5">
                <a:latin typeface="Calibri"/>
                <a:cs typeface="Calibri"/>
              </a:rPr>
              <a:t>та</a:t>
            </a:r>
            <a:r>
              <a:rPr dirty="0" sz="1600" spc="5">
                <a:latin typeface="Calibri"/>
                <a:cs typeface="Calibri"/>
              </a:rPr>
              <a:t>н</a:t>
            </a:r>
            <a:r>
              <a:rPr dirty="0" sz="1600" spc="-10">
                <a:latin typeface="Calibri"/>
                <a:cs typeface="Calibri"/>
              </a:rPr>
              <a:t>о</a:t>
            </a:r>
            <a:r>
              <a:rPr dirty="0" sz="1600" spc="-20">
                <a:latin typeface="Calibri"/>
                <a:cs typeface="Calibri"/>
              </a:rPr>
              <a:t>в</a:t>
            </a:r>
            <a:r>
              <a:rPr dirty="0" sz="1600" spc="-10">
                <a:latin typeface="Calibri"/>
                <a:cs typeface="Calibri"/>
              </a:rPr>
              <a:t>лени</a:t>
            </a:r>
            <a:r>
              <a:rPr dirty="0" sz="1600" spc="-5">
                <a:latin typeface="Calibri"/>
                <a:cs typeface="Calibri"/>
              </a:rPr>
              <a:t>я</a:t>
            </a:r>
            <a:r>
              <a:rPr dirty="0" sz="1600">
                <a:latin typeface="Calibri"/>
                <a:cs typeface="Calibri"/>
              </a:rPr>
              <a:t>	</a:t>
            </a:r>
            <a:r>
              <a:rPr dirty="0" sz="1600" spc="-5">
                <a:latin typeface="Calibri"/>
                <a:cs typeface="Calibri"/>
              </a:rPr>
              <a:t>–</a:t>
            </a:r>
            <a:r>
              <a:rPr dirty="0" sz="1600">
                <a:latin typeface="Calibri"/>
                <a:cs typeface="Calibri"/>
              </a:rPr>
              <a:t>	</a:t>
            </a:r>
            <a:r>
              <a:rPr dirty="0" sz="1600" spc="-5" b="1">
                <a:latin typeface="Calibri"/>
                <a:cs typeface="Calibri"/>
              </a:rPr>
              <a:t>о</a:t>
            </a:r>
            <a:r>
              <a:rPr dirty="0" sz="1600" spc="5" b="1">
                <a:latin typeface="Calibri"/>
                <a:cs typeface="Calibri"/>
              </a:rPr>
              <a:t>б</a:t>
            </a:r>
            <a:r>
              <a:rPr dirty="0" sz="1600" spc="-10" b="1">
                <a:latin typeface="Calibri"/>
                <a:cs typeface="Calibri"/>
              </a:rPr>
              <a:t>я</a:t>
            </a:r>
            <a:r>
              <a:rPr dirty="0" sz="1600" b="1">
                <a:latin typeface="Calibri"/>
                <a:cs typeface="Calibri"/>
              </a:rPr>
              <a:t>з</a:t>
            </a:r>
            <a:r>
              <a:rPr dirty="0" sz="1600" spc="-5" b="1">
                <a:latin typeface="Calibri"/>
                <a:cs typeface="Calibri"/>
              </a:rPr>
              <a:t>а</a:t>
            </a:r>
            <a:r>
              <a:rPr dirty="0" sz="1600" spc="-15" b="1">
                <a:latin typeface="Calibri"/>
                <a:cs typeface="Calibri"/>
              </a:rPr>
              <a:t>т</a:t>
            </a:r>
            <a:r>
              <a:rPr dirty="0" sz="1600" spc="-30" b="1">
                <a:latin typeface="Calibri"/>
                <a:cs typeface="Calibri"/>
              </a:rPr>
              <a:t>е</a:t>
            </a:r>
            <a:r>
              <a:rPr dirty="0" sz="1600" spc="-20" b="1">
                <a:latin typeface="Calibri"/>
                <a:cs typeface="Calibri"/>
              </a:rPr>
              <a:t>л</a:t>
            </a:r>
            <a:r>
              <a:rPr dirty="0" sz="1600" spc="-5" b="1">
                <a:latin typeface="Calibri"/>
                <a:cs typeface="Calibri"/>
              </a:rPr>
              <a:t>ь</a:t>
            </a:r>
            <a:r>
              <a:rPr dirty="0" sz="1600" b="1">
                <a:latin typeface="Calibri"/>
                <a:cs typeface="Calibri"/>
              </a:rPr>
              <a:t>н</a:t>
            </a:r>
            <a:r>
              <a:rPr dirty="0" sz="1600" spc="-5" b="1">
                <a:latin typeface="Calibri"/>
                <a:cs typeface="Calibri"/>
              </a:rPr>
              <a:t>ое</a:t>
            </a:r>
            <a:r>
              <a:rPr dirty="0" sz="1600" b="1">
                <a:latin typeface="Calibri"/>
                <a:cs typeface="Calibri"/>
              </a:rPr>
              <a:t>	</a:t>
            </a:r>
            <a:r>
              <a:rPr dirty="0" sz="1600" spc="-15" b="1">
                <a:latin typeface="Calibri"/>
                <a:cs typeface="Calibri"/>
              </a:rPr>
              <a:t>н</a:t>
            </a:r>
            <a:r>
              <a:rPr dirty="0" sz="1600" spc="-5" b="1">
                <a:latin typeface="Calibri"/>
                <a:cs typeface="Calibri"/>
              </a:rPr>
              <a:t>аличие</a:t>
            </a:r>
            <a:r>
              <a:rPr dirty="0" sz="1600" b="1">
                <a:latin typeface="Calibri"/>
                <a:cs typeface="Calibri"/>
              </a:rPr>
              <a:t>	</a:t>
            </a:r>
            <a:r>
              <a:rPr dirty="0" sz="1600" spc="-10" b="1">
                <a:latin typeface="Calibri"/>
                <a:cs typeface="Calibri"/>
              </a:rPr>
              <a:t>п</a:t>
            </a:r>
            <a:r>
              <a:rPr dirty="0" sz="1600" spc="-15" b="1">
                <a:latin typeface="Calibri"/>
                <a:cs typeface="Calibri"/>
              </a:rPr>
              <a:t>р</a:t>
            </a:r>
            <a:r>
              <a:rPr dirty="0" sz="1600" spc="-5" b="1">
                <a:latin typeface="Calibri"/>
                <a:cs typeface="Calibri"/>
              </a:rPr>
              <a:t>ав</a:t>
            </a:r>
            <a:r>
              <a:rPr dirty="0" sz="1600" b="1">
                <a:latin typeface="Calibri"/>
                <a:cs typeface="Calibri"/>
              </a:rPr>
              <a:t>	</a:t>
            </a:r>
            <a:r>
              <a:rPr dirty="0" sz="1600" b="1">
                <a:latin typeface="Calibri"/>
                <a:cs typeface="Calibri"/>
              </a:rPr>
              <a:t>н</a:t>
            </a:r>
            <a:r>
              <a:rPr dirty="0" sz="1600" spc="-5" b="1">
                <a:latin typeface="Calibri"/>
                <a:cs typeface="Calibri"/>
              </a:rPr>
              <a:t>а</a:t>
            </a:r>
            <a:r>
              <a:rPr dirty="0" sz="1600" b="1">
                <a:latin typeface="Calibri"/>
                <a:cs typeface="Calibri"/>
              </a:rPr>
              <a:t>	</a:t>
            </a:r>
            <a:r>
              <a:rPr dirty="0" sz="1600" spc="-20" b="1">
                <a:latin typeface="Calibri"/>
                <a:cs typeface="Calibri"/>
              </a:rPr>
              <a:t>т</a:t>
            </a:r>
            <a:r>
              <a:rPr dirty="0" sz="1600" spc="-30" b="1">
                <a:latin typeface="Calibri"/>
                <a:cs typeface="Calibri"/>
              </a:rPr>
              <a:t>е</a:t>
            </a:r>
            <a:r>
              <a:rPr dirty="0" sz="1600" spc="-10" b="1">
                <a:latin typeface="Calibri"/>
                <a:cs typeface="Calibri"/>
              </a:rPr>
              <a:t>х</a:t>
            </a:r>
            <a:r>
              <a:rPr dirty="0" sz="1600" spc="-5" b="1">
                <a:latin typeface="Calibri"/>
                <a:cs typeface="Calibri"/>
              </a:rPr>
              <a:t>н</a:t>
            </a:r>
            <a:r>
              <a:rPr dirty="0" sz="1600" spc="-25" b="1">
                <a:latin typeface="Calibri"/>
                <a:cs typeface="Calibri"/>
              </a:rPr>
              <a:t>о</a:t>
            </a:r>
            <a:r>
              <a:rPr dirty="0" sz="1600" spc="-5" b="1">
                <a:latin typeface="Calibri"/>
                <a:cs typeface="Calibri"/>
              </a:rPr>
              <a:t>л</a:t>
            </a:r>
            <a:r>
              <a:rPr dirty="0" sz="1600" b="1">
                <a:latin typeface="Calibri"/>
                <a:cs typeface="Calibri"/>
              </a:rPr>
              <a:t>о</a:t>
            </a:r>
            <a:r>
              <a:rPr dirty="0" sz="1600" spc="-5" b="1">
                <a:latin typeface="Calibri"/>
                <a:cs typeface="Calibri"/>
              </a:rPr>
              <a:t>гии</a:t>
            </a:r>
            <a:r>
              <a:rPr dirty="0" sz="1600" b="1">
                <a:latin typeface="Calibri"/>
                <a:cs typeface="Calibri"/>
              </a:rPr>
              <a:t>	</a:t>
            </a:r>
            <a:r>
              <a:rPr dirty="0" sz="1600" spc="-5" b="1">
                <a:latin typeface="Calibri"/>
                <a:cs typeface="Calibri"/>
              </a:rPr>
              <a:t>у</a:t>
            </a:r>
            <a:r>
              <a:rPr dirty="0" sz="1600" b="1">
                <a:latin typeface="Calibri"/>
                <a:cs typeface="Calibri"/>
              </a:rPr>
              <a:t>	</a:t>
            </a:r>
            <a:r>
              <a:rPr dirty="0" sz="1600" spc="-5" b="1">
                <a:latin typeface="Calibri"/>
                <a:cs typeface="Calibri"/>
              </a:rPr>
              <a:t>на</a:t>
            </a:r>
            <a:r>
              <a:rPr dirty="0" sz="1600" spc="-15" b="1">
                <a:latin typeface="Calibri"/>
                <a:cs typeface="Calibri"/>
              </a:rPr>
              <a:t>л</a:t>
            </a:r>
            <a:r>
              <a:rPr dirty="0" sz="1600" spc="-5" b="1">
                <a:latin typeface="Calibri"/>
                <a:cs typeface="Calibri"/>
              </a:rPr>
              <a:t>о</a:t>
            </a:r>
            <a:r>
              <a:rPr dirty="0" sz="1600" spc="-20" b="1">
                <a:latin typeface="Calibri"/>
                <a:cs typeface="Calibri"/>
              </a:rPr>
              <a:t>г</a:t>
            </a:r>
            <a:r>
              <a:rPr dirty="0" sz="1600" spc="-5" b="1">
                <a:latin typeface="Calibri"/>
                <a:cs typeface="Calibri"/>
              </a:rPr>
              <a:t>ов</a:t>
            </a:r>
            <a:r>
              <a:rPr dirty="0" sz="1600" b="1">
                <a:latin typeface="Calibri"/>
                <a:cs typeface="Calibri"/>
              </a:rPr>
              <a:t>о</a:t>
            </a:r>
            <a:r>
              <a:rPr dirty="0" sz="1600" spc="-20" b="1">
                <a:latin typeface="Calibri"/>
                <a:cs typeface="Calibri"/>
              </a:rPr>
              <a:t>г</a:t>
            </a:r>
            <a:r>
              <a:rPr dirty="0" sz="1600" spc="-5" b="1">
                <a:latin typeface="Calibri"/>
                <a:cs typeface="Calibri"/>
              </a:rPr>
              <a:t>о</a:t>
            </a:r>
            <a:r>
              <a:rPr dirty="0" sz="1600" b="1">
                <a:latin typeface="Calibri"/>
                <a:cs typeface="Calibri"/>
              </a:rPr>
              <a:t>	</a:t>
            </a:r>
            <a:r>
              <a:rPr dirty="0" sz="1600" spc="-10" b="1">
                <a:latin typeface="Calibri"/>
                <a:cs typeface="Calibri"/>
              </a:rPr>
              <a:t>рези</a:t>
            </a:r>
            <a:r>
              <a:rPr dirty="0" sz="1600" spc="-20" b="1">
                <a:latin typeface="Calibri"/>
                <a:cs typeface="Calibri"/>
              </a:rPr>
              <a:t>д</a:t>
            </a:r>
            <a:r>
              <a:rPr dirty="0" sz="1600" spc="5" b="1">
                <a:latin typeface="Calibri"/>
                <a:cs typeface="Calibri"/>
              </a:rPr>
              <a:t>е</a:t>
            </a:r>
            <a:r>
              <a:rPr dirty="0" sz="1600" spc="-5" b="1">
                <a:latin typeface="Calibri"/>
                <a:cs typeface="Calibri"/>
              </a:rPr>
              <a:t>нта</a:t>
            </a:r>
            <a:r>
              <a:rPr dirty="0" sz="1600" b="1">
                <a:latin typeface="Calibri"/>
                <a:cs typeface="Calibri"/>
              </a:rPr>
              <a:t>	</a:t>
            </a:r>
            <a:r>
              <a:rPr dirty="0" sz="1600" spc="-10" b="1">
                <a:latin typeface="Calibri"/>
                <a:cs typeface="Calibri"/>
              </a:rPr>
              <a:t>Р</a:t>
            </a:r>
            <a:r>
              <a:rPr dirty="0" sz="1600" spc="-114" b="1">
                <a:latin typeface="Calibri"/>
                <a:cs typeface="Calibri"/>
              </a:rPr>
              <a:t>Ф</a:t>
            </a:r>
            <a:r>
              <a:rPr dirty="0" sz="1600" spc="-5" b="1">
                <a:latin typeface="Calibri"/>
                <a:cs typeface="Calibri"/>
              </a:rPr>
              <a:t>,  </a:t>
            </a:r>
            <a:r>
              <a:rPr dirty="0" sz="1600" spc="-10" b="1">
                <a:latin typeface="Calibri"/>
                <a:cs typeface="Calibri"/>
              </a:rPr>
              <a:t>неподконтрольного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иностранным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организациям.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10" b="1">
                <a:latin typeface="Times New Roman"/>
                <a:cs typeface="Times New Roman"/>
              </a:rPr>
              <a:t>Продукция</a:t>
            </a:r>
            <a:r>
              <a:rPr dirty="0" sz="1800" spc="20" b="1">
                <a:latin typeface="Times New Roman"/>
                <a:cs typeface="Times New Roman"/>
              </a:rPr>
              <a:t> </a:t>
            </a:r>
            <a:r>
              <a:rPr dirty="0" sz="1800" spc="-30" b="1">
                <a:latin typeface="Times New Roman"/>
                <a:cs typeface="Times New Roman"/>
              </a:rPr>
              <a:t>ЗАО</a:t>
            </a:r>
            <a:r>
              <a:rPr dirty="0" sz="1800" spc="5" b="1">
                <a:latin typeface="Times New Roman"/>
                <a:cs typeface="Times New Roman"/>
              </a:rPr>
              <a:t> </a:t>
            </a:r>
            <a:r>
              <a:rPr dirty="0" sz="1800" spc="-20" b="1">
                <a:latin typeface="Times New Roman"/>
                <a:cs typeface="Times New Roman"/>
              </a:rPr>
              <a:t>«НОРСИ-ТРАНС»</a:t>
            </a:r>
            <a:r>
              <a:rPr dirty="0" sz="1800" spc="-5" b="1">
                <a:latin typeface="Times New Roman"/>
                <a:cs typeface="Times New Roman"/>
              </a:rPr>
              <a:t> </a:t>
            </a:r>
            <a:r>
              <a:rPr dirty="0" sz="1800" spc="-20" b="1">
                <a:latin typeface="Times New Roman"/>
                <a:cs typeface="Times New Roman"/>
              </a:rPr>
              <a:t>удовлетворяет</a:t>
            </a:r>
            <a:r>
              <a:rPr dirty="0" sz="1800" spc="20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изложенным</a:t>
            </a:r>
            <a:r>
              <a:rPr dirty="0" sz="1800" spc="2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в</a:t>
            </a:r>
            <a:r>
              <a:rPr dirty="0" sz="1800" spc="15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Постановлении</a:t>
            </a:r>
            <a:r>
              <a:rPr dirty="0" sz="1800" spc="20" b="1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2458</a:t>
            </a:r>
            <a:r>
              <a:rPr dirty="0" sz="1800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требованиям!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55152" y="0"/>
              <a:ext cx="3736848" cy="4434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2839" y="93040"/>
            <a:ext cx="6048375" cy="75819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/>
              <a:t>Обзор</a:t>
            </a:r>
            <a:r>
              <a:rPr dirty="0" sz="2400" spc="10"/>
              <a:t> </a:t>
            </a:r>
            <a:r>
              <a:rPr dirty="0" sz="2400" spc="-20"/>
              <a:t>законодательства:</a:t>
            </a:r>
            <a:r>
              <a:rPr dirty="0" sz="2400" spc="10"/>
              <a:t> </a:t>
            </a:r>
            <a:r>
              <a:rPr dirty="0" sz="2400" spc="-15"/>
              <a:t>многолетняя</a:t>
            </a:r>
            <a:r>
              <a:rPr dirty="0" sz="2400" spc="5"/>
              <a:t> </a:t>
            </a:r>
            <a:r>
              <a:rPr dirty="0" sz="2400" spc="-10"/>
              <a:t>история</a:t>
            </a:r>
            <a:endParaRPr sz="24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 spc="-5"/>
              <a:t>по нарастающей</a:t>
            </a:r>
            <a:r>
              <a:rPr dirty="0" sz="2400" spc="5"/>
              <a:t> </a:t>
            </a:r>
            <a:r>
              <a:rPr dirty="0" sz="2400"/>
              <a:t>в</a:t>
            </a:r>
            <a:r>
              <a:rPr dirty="0" sz="2400" spc="5"/>
              <a:t> </a:t>
            </a:r>
            <a:r>
              <a:rPr dirty="0" sz="2400" spc="-10"/>
              <a:t>импортозамещении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399999" y="1193038"/>
            <a:ext cx="8478520" cy="1054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Times New Roman"/>
                <a:cs typeface="Times New Roman"/>
              </a:rPr>
              <a:t>ПП</a:t>
            </a:r>
            <a:r>
              <a:rPr dirty="0" sz="1800" spc="-20" b="1">
                <a:latin typeface="Times New Roman"/>
                <a:cs typeface="Times New Roman"/>
              </a:rPr>
              <a:t> РФ</a:t>
            </a:r>
            <a:r>
              <a:rPr dirty="0" sz="1800" spc="-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№</a:t>
            </a:r>
            <a:r>
              <a:rPr dirty="0" sz="1800" spc="-1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2013,</a:t>
            </a:r>
            <a:r>
              <a:rPr dirty="0" sz="1800" spc="-1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2014</a:t>
            </a:r>
            <a:r>
              <a:rPr dirty="0" sz="1800" spc="-5" b="1">
                <a:latin typeface="Times New Roman"/>
                <a:cs typeface="Times New Roman"/>
              </a:rPr>
              <a:t> </a:t>
            </a:r>
            <a:r>
              <a:rPr dirty="0" sz="1800" spc="-15" b="1">
                <a:latin typeface="Times New Roman"/>
                <a:cs typeface="Times New Roman"/>
              </a:rPr>
              <a:t>от</a:t>
            </a:r>
            <a:r>
              <a:rPr dirty="0" sz="1800" spc="-2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03.12.2020: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620"/>
              </a:spcBef>
              <a:buFont typeface="Times New Roman"/>
              <a:buChar char="–"/>
              <a:tabLst>
                <a:tab pos="299085" algn="l"/>
                <a:tab pos="299720" algn="l"/>
              </a:tabLst>
            </a:pPr>
            <a:r>
              <a:rPr dirty="0" sz="1800" spc="-5">
                <a:latin typeface="Calibri"/>
                <a:cs typeface="Calibri"/>
              </a:rPr>
              <a:t>Вносят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изменения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223-ФЗ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от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18.07.2011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45">
                <a:latin typeface="Calibri"/>
                <a:cs typeface="Calibri"/>
              </a:rPr>
              <a:t>г.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44-ФЗ</a:t>
            </a:r>
            <a:r>
              <a:rPr dirty="0" sz="1800" spc="-10">
                <a:latin typeface="Calibri"/>
                <a:cs typeface="Calibri"/>
              </a:rPr>
              <a:t> от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05.04.2013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45">
                <a:latin typeface="Calibri"/>
                <a:cs typeface="Calibri"/>
              </a:rPr>
              <a:t>г.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соответственно.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Times New Roman"/>
              <a:buChar char="–"/>
              <a:tabLst>
                <a:tab pos="299085" algn="l"/>
                <a:tab pos="299720" algn="l"/>
              </a:tabLst>
            </a:pPr>
            <a:r>
              <a:rPr dirty="0" sz="1800" spc="-15">
                <a:latin typeface="Calibri"/>
                <a:cs typeface="Calibri"/>
              </a:rPr>
              <a:t>Устанавливает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минимальную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долю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закупок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товаров</a:t>
            </a:r>
            <a:r>
              <a:rPr dirty="0" sz="1800" spc="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российского</a:t>
            </a:r>
            <a:r>
              <a:rPr dirty="0" sz="1800" spc="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происхождения.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1563" y="4779264"/>
            <a:ext cx="11521440" cy="975360"/>
          </a:xfrm>
          <a:prstGeom prst="rect">
            <a:avLst/>
          </a:prstGeom>
          <a:solidFill>
            <a:srgbClr val="FFC000">
              <a:alpha val="90194"/>
            </a:srgbClr>
          </a:solidFill>
        </p:spPr>
        <p:txBody>
          <a:bodyPr wrap="square" lIns="0" tIns="14478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1140"/>
              </a:spcBef>
              <a:tabLst>
                <a:tab pos="822325" algn="l"/>
                <a:tab pos="2740025" algn="l"/>
                <a:tab pos="3903979" algn="l"/>
                <a:tab pos="5528945" algn="l"/>
                <a:tab pos="7016750" algn="l"/>
                <a:tab pos="8221980" algn="l"/>
                <a:tab pos="9725025" algn="l"/>
              </a:tabLst>
            </a:pPr>
            <a:r>
              <a:rPr dirty="0" sz="2000" b="1">
                <a:latin typeface="Times New Roman"/>
                <a:cs typeface="Times New Roman"/>
              </a:rPr>
              <a:t>При	</a:t>
            </a:r>
            <a:r>
              <a:rPr dirty="0" sz="2000" spc="-10" b="1">
                <a:latin typeface="Times New Roman"/>
                <a:cs typeface="Times New Roman"/>
              </a:rPr>
              <a:t>планировании	закупок	</a:t>
            </a:r>
            <a:r>
              <a:rPr dirty="0" sz="2000" spc="-5" b="1">
                <a:latin typeface="Times New Roman"/>
                <a:cs typeface="Times New Roman"/>
              </a:rPr>
              <a:t>учреждения	госсектора	обязаны	</a:t>
            </a:r>
            <a:r>
              <a:rPr dirty="0" sz="2000" spc="-10" b="1">
                <a:latin typeface="Times New Roman"/>
                <a:cs typeface="Times New Roman"/>
              </a:rPr>
              <a:t>учитывать	</a:t>
            </a:r>
            <a:r>
              <a:rPr dirty="0" sz="2000" spc="-5" b="1">
                <a:latin typeface="Times New Roman"/>
                <a:cs typeface="Times New Roman"/>
              </a:rPr>
              <a:t>минимальную</a:t>
            </a:r>
            <a:endParaRPr sz="200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dirty="0" sz="2000" spc="-5" b="1">
                <a:latin typeface="Times New Roman"/>
                <a:cs typeface="Times New Roman"/>
              </a:rPr>
              <a:t>процентную</a:t>
            </a:r>
            <a:r>
              <a:rPr dirty="0" sz="2000" spc="-20" b="1">
                <a:latin typeface="Times New Roman"/>
                <a:cs typeface="Times New Roman"/>
              </a:rPr>
              <a:t> </a:t>
            </a:r>
            <a:r>
              <a:rPr dirty="0" sz="2000" spc="-10" b="1">
                <a:latin typeface="Times New Roman"/>
                <a:cs typeface="Times New Roman"/>
              </a:rPr>
              <a:t>долю</a:t>
            </a:r>
            <a:r>
              <a:rPr dirty="0" sz="2000" spc="-5" b="1">
                <a:latin typeface="Times New Roman"/>
                <a:cs typeface="Times New Roman"/>
              </a:rPr>
              <a:t> </a:t>
            </a:r>
            <a:r>
              <a:rPr dirty="0" sz="2000" spc="-20" b="1">
                <a:latin typeface="Times New Roman"/>
                <a:cs typeface="Times New Roman"/>
              </a:rPr>
              <a:t>товаров</a:t>
            </a:r>
            <a:r>
              <a:rPr dirty="0" sz="2000" spc="-35" b="1">
                <a:latin typeface="Times New Roman"/>
                <a:cs typeface="Times New Roman"/>
              </a:rPr>
              <a:t> </a:t>
            </a:r>
            <a:r>
              <a:rPr dirty="0" sz="2000" spc="-10" b="1">
                <a:latin typeface="Times New Roman"/>
                <a:cs typeface="Times New Roman"/>
              </a:rPr>
              <a:t>российского</a:t>
            </a:r>
            <a:r>
              <a:rPr dirty="0" sz="2000" spc="-30" b="1">
                <a:latin typeface="Times New Roman"/>
                <a:cs typeface="Times New Roman"/>
              </a:rPr>
              <a:t> </a:t>
            </a:r>
            <a:r>
              <a:rPr dirty="0" sz="2000" spc="-15" b="1">
                <a:latin typeface="Times New Roman"/>
                <a:cs typeface="Times New Roman"/>
              </a:rPr>
              <a:t>происхождения!</a:t>
            </a:r>
            <a:endParaRPr sz="2000">
              <a:latin typeface="Times New Roman"/>
              <a:cs typeface="Times New Roman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14782" y="2479167"/>
          <a:ext cx="11490960" cy="2124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83550"/>
                <a:gridCol w="1138554"/>
                <a:gridCol w="1138554"/>
                <a:gridCol w="1110615"/>
              </a:tblGrid>
              <a:tr h="422529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ОКПД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2,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наименование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704215" marR="324485" indent="-372110">
                        <a:lnSpc>
                          <a:spcPct val="107300"/>
                        </a:lnSpc>
                        <a:spcBef>
                          <a:spcPts val="115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Размер </a:t>
                      </a:r>
                      <a:r>
                        <a:rPr dirty="0" sz="1100" b="1">
                          <a:latin typeface="Calibri"/>
                          <a:cs typeface="Calibri"/>
                        </a:rPr>
                        <a:t>минимальной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доли закупок товаров </a:t>
                      </a:r>
                      <a:r>
                        <a:rPr dirty="0" sz="1100" spc="-2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latin typeface="Calibri"/>
                          <a:cs typeface="Calibri"/>
                        </a:rPr>
                        <a:t>российского</a:t>
                      </a:r>
                      <a:r>
                        <a:rPr dirty="0" sz="11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происхождения</a:t>
                      </a:r>
                      <a:r>
                        <a:rPr dirty="0" sz="11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latin typeface="Calibri"/>
                          <a:cs typeface="Calibri"/>
                        </a:rPr>
                        <a:t>(%)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46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6501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2021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г.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2022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г.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128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2023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г.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426719">
                <a:tc>
                  <a:txBody>
                    <a:bodyPr/>
                    <a:lstStyle/>
                    <a:p>
                      <a:pPr marL="68580">
                        <a:lnSpc>
                          <a:spcPts val="1280"/>
                        </a:lnSpc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26.20.13</a:t>
                      </a:r>
                      <a:r>
                        <a:rPr dirty="0" sz="110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Машины</a:t>
                      </a:r>
                      <a:r>
                        <a:rPr dirty="0" sz="110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вычислительные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электронные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цифровые, содержащие</a:t>
                      </a:r>
                      <a:r>
                        <a:rPr dirty="0" sz="11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одном корпусе</a:t>
                      </a:r>
                      <a:r>
                        <a:rPr dirty="0" sz="110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центральный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процессор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устройство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ввода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вывода,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объединенные</a:t>
                      </a:r>
                      <a:r>
                        <a:rPr dirty="0" sz="1100" spc="-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или</a:t>
                      </a:r>
                      <a:r>
                        <a:rPr dirty="0" sz="110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для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автоматической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обработки</a:t>
                      </a:r>
                      <a:r>
                        <a:rPr dirty="0" sz="1100" spc="-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данных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8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50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8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60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1280"/>
                        </a:lnSpc>
                      </a:pPr>
                      <a:r>
                        <a:rPr dirty="0" sz="1100" spc="5">
                          <a:latin typeface="Calibri"/>
                          <a:cs typeface="Calibri"/>
                        </a:rPr>
                        <a:t>70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422529">
                <a:tc>
                  <a:txBody>
                    <a:bodyPr/>
                    <a:lstStyle/>
                    <a:p>
                      <a:pPr marL="68580">
                        <a:lnSpc>
                          <a:spcPts val="1280"/>
                        </a:lnSpc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26.20.14</a:t>
                      </a:r>
                      <a:r>
                        <a:rPr dirty="0" sz="110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Машины</a:t>
                      </a:r>
                      <a:r>
                        <a:rPr dirty="0" sz="110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вычислительные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электронные</a:t>
                      </a:r>
                      <a:r>
                        <a:rPr dirty="0" sz="1100" spc="-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цифровые,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поставляемые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виде систем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для</a:t>
                      </a:r>
                      <a:r>
                        <a:rPr dirty="0" sz="110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автоматической</a:t>
                      </a:r>
                      <a:r>
                        <a:rPr dirty="0" sz="11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обработки данных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8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50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8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60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1280"/>
                        </a:lnSpc>
                      </a:pPr>
                      <a:r>
                        <a:rPr dirty="0" sz="1100" spc="5">
                          <a:latin typeface="Calibri"/>
                          <a:cs typeface="Calibri"/>
                        </a:rPr>
                        <a:t>70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426592">
                <a:tc>
                  <a:txBody>
                    <a:bodyPr/>
                    <a:lstStyle/>
                    <a:p>
                      <a:pPr marL="68580">
                        <a:lnSpc>
                          <a:spcPts val="1285"/>
                        </a:lnSpc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26.20.15</a:t>
                      </a:r>
                      <a:r>
                        <a:rPr dirty="0" sz="110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Машины</a:t>
                      </a:r>
                      <a:r>
                        <a:rPr dirty="0" sz="110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вычислительные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электронные</a:t>
                      </a:r>
                      <a:r>
                        <a:rPr dirty="0" sz="1100" spc="-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цифровые прочие,</a:t>
                      </a:r>
                      <a:r>
                        <a:rPr dirty="0" sz="110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содержащие</a:t>
                      </a:r>
                      <a:r>
                        <a:rPr dirty="0" sz="11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или</a:t>
                      </a:r>
                      <a:r>
                        <a:rPr dirty="0" sz="1100" spc="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 содержащие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одном</a:t>
                      </a:r>
                      <a:r>
                        <a:rPr dirty="0" sz="110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корпусе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одно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или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два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из следующих</a:t>
                      </a:r>
                      <a:r>
                        <a:rPr dirty="0" sz="11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устройств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для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автоматической</a:t>
                      </a:r>
                      <a:r>
                        <a:rPr dirty="0" sz="11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обработки данных: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запоминающие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85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50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85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60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1285"/>
                        </a:lnSpc>
                      </a:pPr>
                      <a:r>
                        <a:rPr dirty="0" sz="1100" spc="5">
                          <a:latin typeface="Calibri"/>
                          <a:cs typeface="Calibri"/>
                        </a:rPr>
                        <a:t>70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206502">
                <a:tc>
                  <a:txBody>
                    <a:bodyPr/>
                    <a:lstStyle/>
                    <a:p>
                      <a:pPr marL="68580">
                        <a:lnSpc>
                          <a:spcPts val="1285"/>
                        </a:lnSpc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26.20.2</a:t>
                      </a:r>
                      <a:r>
                        <a:rPr dirty="0" sz="110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Устройства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запоминающие</a:t>
                      </a:r>
                      <a:r>
                        <a:rPr dirty="0" sz="1100" spc="-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прочие устройства</a:t>
                      </a:r>
                      <a:r>
                        <a:rPr dirty="0" sz="11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хранения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данных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85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30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85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40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1285"/>
                        </a:lnSpc>
                      </a:pPr>
                      <a:r>
                        <a:rPr dirty="0" sz="1100" spc="5">
                          <a:latin typeface="Calibri"/>
                          <a:cs typeface="Calibri"/>
                        </a:rPr>
                        <a:t>50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9143"/>
              <a:ext cx="12192000" cy="6849109"/>
            </a:xfrm>
            <a:custGeom>
              <a:avLst/>
              <a:gdLst/>
              <a:ahLst/>
              <a:cxnLst/>
              <a:rect l="l" t="t" r="r" b="b"/>
              <a:pathLst>
                <a:path w="12192000" h="6849109">
                  <a:moveTo>
                    <a:pt x="12192000" y="0"/>
                  </a:moveTo>
                  <a:lnTo>
                    <a:pt x="368808" y="0"/>
                  </a:lnTo>
                  <a:lnTo>
                    <a:pt x="0" y="0"/>
                  </a:lnTo>
                  <a:lnTo>
                    <a:pt x="0" y="6342888"/>
                  </a:lnTo>
                  <a:lnTo>
                    <a:pt x="368808" y="6342888"/>
                  </a:lnTo>
                  <a:lnTo>
                    <a:pt x="368808" y="6848856"/>
                  </a:lnTo>
                  <a:lnTo>
                    <a:pt x="12192000" y="684885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53568" y="1726704"/>
              <a:ext cx="8333740" cy="3515995"/>
            </a:xfrm>
            <a:custGeom>
              <a:avLst/>
              <a:gdLst/>
              <a:ahLst/>
              <a:cxnLst/>
              <a:rect l="l" t="t" r="r" b="b"/>
              <a:pathLst>
                <a:path w="8333740" h="3515995">
                  <a:moveTo>
                    <a:pt x="2711196" y="16764"/>
                  </a:moveTo>
                  <a:lnTo>
                    <a:pt x="0" y="16764"/>
                  </a:lnTo>
                  <a:lnTo>
                    <a:pt x="0" y="3515855"/>
                  </a:lnTo>
                  <a:lnTo>
                    <a:pt x="2711196" y="3515855"/>
                  </a:lnTo>
                  <a:lnTo>
                    <a:pt x="2711196" y="16764"/>
                  </a:lnTo>
                  <a:close/>
                </a:path>
                <a:path w="8333740" h="3515995">
                  <a:moveTo>
                    <a:pt x="5529072" y="16764"/>
                  </a:moveTo>
                  <a:lnTo>
                    <a:pt x="2817876" y="16764"/>
                  </a:lnTo>
                  <a:lnTo>
                    <a:pt x="2817876" y="3515855"/>
                  </a:lnTo>
                  <a:lnTo>
                    <a:pt x="5529072" y="3515855"/>
                  </a:lnTo>
                  <a:lnTo>
                    <a:pt x="5529072" y="16764"/>
                  </a:lnTo>
                  <a:close/>
                </a:path>
                <a:path w="8333740" h="3515995">
                  <a:moveTo>
                    <a:pt x="8333232" y="0"/>
                  </a:moveTo>
                  <a:lnTo>
                    <a:pt x="5622036" y="0"/>
                  </a:lnTo>
                  <a:lnTo>
                    <a:pt x="5622036" y="3497580"/>
                  </a:lnTo>
                  <a:lnTo>
                    <a:pt x="8333232" y="3497580"/>
                  </a:lnTo>
                  <a:lnTo>
                    <a:pt x="8333232" y="0"/>
                  </a:lnTo>
                  <a:close/>
                </a:path>
              </a:pathLst>
            </a:custGeom>
            <a:solidFill>
              <a:srgbClr val="F1F1F1">
                <a:alpha val="81175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2030"/>
              <a:ext cx="6848856" cy="50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3143" y="6352030"/>
              <a:ext cx="6848856" cy="5059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5152" y="0"/>
              <a:ext cx="3736848" cy="44348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171444" y="1743455"/>
            <a:ext cx="2711450" cy="3499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50">
              <a:latin typeface="Times New Roman"/>
              <a:cs typeface="Times New Roman"/>
            </a:endParaRPr>
          </a:p>
          <a:p>
            <a:pPr marL="114935">
              <a:lnSpc>
                <a:spcPct val="100000"/>
              </a:lnSpc>
            </a:pPr>
            <a:r>
              <a:rPr dirty="0" sz="1600" spc="-15">
                <a:latin typeface="Times New Roman"/>
                <a:cs typeface="Times New Roman"/>
              </a:rPr>
              <a:t>Яхонт-УВМ</a:t>
            </a:r>
            <a:r>
              <a:rPr dirty="0" sz="1600" spc="-5">
                <a:latin typeface="Times New Roman"/>
                <a:cs typeface="Times New Roman"/>
              </a:rPr>
              <a:t> «Э12»</a:t>
            </a:r>
            <a:endParaRPr sz="1600">
              <a:latin typeface="Times New Roman"/>
              <a:cs typeface="Times New Roman"/>
            </a:endParaRPr>
          </a:p>
          <a:p>
            <a:pPr marL="260350" indent="-145415">
              <a:lnSpc>
                <a:spcPct val="100000"/>
              </a:lnSpc>
              <a:spcBef>
                <a:spcPts val="20"/>
              </a:spcBef>
              <a:buChar char="-"/>
              <a:tabLst>
                <a:tab pos="260350" algn="l"/>
              </a:tabLst>
            </a:pPr>
            <a:r>
              <a:rPr dirty="0" sz="1100">
                <a:latin typeface="Times New Roman"/>
                <a:cs typeface="Times New Roman"/>
              </a:rPr>
              <a:t>до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12x14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Тб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дисков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hot-swap</a:t>
            </a:r>
            <a:endParaRPr sz="1100">
              <a:latin typeface="Times New Roman"/>
              <a:cs typeface="Times New Roman"/>
            </a:endParaRPr>
          </a:p>
          <a:p>
            <a:pPr marL="114935">
              <a:lnSpc>
                <a:spcPct val="100000"/>
              </a:lnSpc>
            </a:pPr>
            <a:r>
              <a:rPr dirty="0" sz="1100">
                <a:latin typeface="Times New Roman"/>
                <a:cs typeface="Times New Roman"/>
              </a:rPr>
              <a:t>-</a:t>
            </a:r>
            <a:r>
              <a:rPr dirty="0" sz="1100" spc="18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2..4x10G/25/40/56Gbe,</a:t>
            </a:r>
            <a:r>
              <a:rPr dirty="0" sz="1100" spc="-5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4x1G</a:t>
            </a:r>
            <a:endParaRPr sz="1100">
              <a:latin typeface="Times New Roman"/>
              <a:cs typeface="Times New Roman"/>
            </a:endParaRPr>
          </a:p>
          <a:p>
            <a:pPr marL="114935">
              <a:lnSpc>
                <a:spcPct val="100000"/>
              </a:lnSpc>
            </a:pPr>
            <a:r>
              <a:rPr dirty="0" sz="1100">
                <a:latin typeface="Times New Roman"/>
                <a:cs typeface="Times New Roman"/>
              </a:rPr>
              <a:t>-</a:t>
            </a:r>
            <a:r>
              <a:rPr dirty="0" sz="1100" spc="20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2U,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500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Вт </a:t>
            </a:r>
            <a:r>
              <a:rPr dirty="0" sz="1100">
                <a:latin typeface="Times New Roman"/>
                <a:cs typeface="Times New Roman"/>
              </a:rPr>
              <a:t>(220В/48В)</a:t>
            </a:r>
            <a:endParaRPr sz="1100">
              <a:latin typeface="Times New Roman"/>
              <a:cs typeface="Times New Roman"/>
            </a:endParaRPr>
          </a:p>
          <a:p>
            <a:pPr marL="260350" indent="-145415">
              <a:lnSpc>
                <a:spcPct val="100000"/>
              </a:lnSpc>
              <a:buChar char="-"/>
              <a:tabLst>
                <a:tab pos="260350" algn="l"/>
              </a:tabLst>
            </a:pPr>
            <a:r>
              <a:rPr dirty="0" sz="1100">
                <a:latin typeface="Times New Roman"/>
                <a:cs typeface="Times New Roman"/>
              </a:rPr>
              <a:t>1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либо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2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ЦПУ </a:t>
            </a:r>
            <a:r>
              <a:rPr dirty="0" sz="1100">
                <a:latin typeface="Times New Roman"/>
                <a:cs typeface="Times New Roman"/>
              </a:rPr>
              <a:t>Эльбрус-8С/8СВ</a:t>
            </a:r>
            <a:endParaRPr sz="1100">
              <a:latin typeface="Times New Roman"/>
              <a:cs typeface="Times New Roman"/>
            </a:endParaRPr>
          </a:p>
          <a:p>
            <a:pPr marL="260350" indent="-145415">
              <a:lnSpc>
                <a:spcPct val="100000"/>
              </a:lnSpc>
              <a:buChar char="-"/>
              <a:tabLst>
                <a:tab pos="260350" algn="l"/>
              </a:tabLst>
            </a:pPr>
            <a:r>
              <a:rPr dirty="0" sz="1100">
                <a:latin typeface="Times New Roman"/>
                <a:cs typeface="Times New Roman"/>
              </a:rPr>
              <a:t>64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либо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128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Гб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ОЗУ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15939" y="3718305"/>
            <a:ext cx="167513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5">
                <a:latin typeface="Times New Roman"/>
                <a:cs typeface="Times New Roman"/>
              </a:rPr>
              <a:t>Яхонт-УВМ</a:t>
            </a:r>
            <a:r>
              <a:rPr dirty="0" sz="1600" spc="-20"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«Э24»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15939" y="3963670"/>
            <a:ext cx="2044064" cy="8648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7480" indent="-144780">
              <a:lnSpc>
                <a:spcPct val="100000"/>
              </a:lnSpc>
              <a:spcBef>
                <a:spcPts val="100"/>
              </a:spcBef>
              <a:buChar char="-"/>
              <a:tabLst>
                <a:tab pos="157480" algn="l"/>
              </a:tabLst>
            </a:pPr>
            <a:r>
              <a:rPr dirty="0" sz="1100">
                <a:latin typeface="Times New Roman"/>
                <a:cs typeface="Times New Roman"/>
              </a:rPr>
              <a:t>до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24x14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Тб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дисков</a:t>
            </a:r>
            <a:r>
              <a:rPr dirty="0" sz="1100" spc="-3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hot-swap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100">
                <a:latin typeface="Times New Roman"/>
                <a:cs typeface="Times New Roman"/>
              </a:rPr>
              <a:t>-</a:t>
            </a:r>
            <a:r>
              <a:rPr dirty="0" sz="1100" spc="18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2..4x10G/25/40/56Gbe,</a:t>
            </a:r>
            <a:r>
              <a:rPr dirty="0" sz="1100" spc="-5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4x1G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100">
                <a:latin typeface="Times New Roman"/>
                <a:cs typeface="Times New Roman"/>
              </a:rPr>
              <a:t>-</a:t>
            </a:r>
            <a:r>
              <a:rPr dirty="0" sz="1100" spc="20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2U,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650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Вт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(220В/48В)</a:t>
            </a:r>
            <a:endParaRPr sz="11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spcBef>
                <a:spcPts val="5"/>
              </a:spcBef>
              <a:buChar char="-"/>
              <a:tabLst>
                <a:tab pos="157480" algn="l"/>
              </a:tabLst>
            </a:pPr>
            <a:r>
              <a:rPr dirty="0" sz="1100">
                <a:latin typeface="Times New Roman"/>
                <a:cs typeface="Times New Roman"/>
              </a:rPr>
              <a:t>1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либо</a:t>
            </a:r>
            <a:r>
              <a:rPr dirty="0" sz="1100" spc="-3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2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ЦПУ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Эльбрус-8С/8СВ</a:t>
            </a:r>
            <a:endParaRPr sz="1100">
              <a:latin typeface="Times New Roman"/>
              <a:cs typeface="Times New Roman"/>
            </a:endParaRPr>
          </a:p>
          <a:p>
            <a:pPr marL="157480" indent="-144780">
              <a:lnSpc>
                <a:spcPct val="100000"/>
              </a:lnSpc>
              <a:buChar char="-"/>
              <a:tabLst>
                <a:tab pos="157480" algn="l"/>
              </a:tabLst>
            </a:pPr>
            <a:r>
              <a:rPr dirty="0" sz="1100">
                <a:latin typeface="Times New Roman"/>
                <a:cs typeface="Times New Roman"/>
              </a:rPr>
              <a:t>64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либо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128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Гб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ОЗУ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3568" y="1743455"/>
            <a:ext cx="2711450" cy="3499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00">
              <a:latin typeface="Times New Roman"/>
              <a:cs typeface="Times New Roman"/>
            </a:endParaRPr>
          </a:p>
          <a:p>
            <a:pPr marL="170815">
              <a:lnSpc>
                <a:spcPct val="100000"/>
              </a:lnSpc>
            </a:pPr>
            <a:r>
              <a:rPr dirty="0" sz="1600" spc="-15">
                <a:latin typeface="Times New Roman"/>
                <a:cs typeface="Times New Roman"/>
              </a:rPr>
              <a:t>Яхонт-УВМ</a:t>
            </a:r>
            <a:r>
              <a:rPr dirty="0" sz="1600" spc="-10"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Б</a:t>
            </a:r>
            <a:endParaRPr sz="1600">
              <a:latin typeface="Times New Roman"/>
              <a:cs typeface="Times New Roman"/>
            </a:endParaRPr>
          </a:p>
          <a:p>
            <a:pPr marL="315595" indent="-145415">
              <a:lnSpc>
                <a:spcPct val="100000"/>
              </a:lnSpc>
              <a:spcBef>
                <a:spcPts val="20"/>
              </a:spcBef>
              <a:buChar char="-"/>
              <a:tabLst>
                <a:tab pos="316230" algn="l"/>
              </a:tabLst>
            </a:pPr>
            <a:r>
              <a:rPr dirty="0" sz="1100">
                <a:latin typeface="Times New Roman"/>
                <a:cs typeface="Times New Roman"/>
              </a:rPr>
              <a:t>до</a:t>
            </a:r>
            <a:r>
              <a:rPr dirty="0" sz="1100" spc="-2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4x3’5</a:t>
            </a:r>
            <a:r>
              <a:rPr dirty="0" sz="1100" spc="-4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дисков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hot-swap</a:t>
            </a:r>
            <a:endParaRPr sz="1100">
              <a:latin typeface="Times New Roman"/>
              <a:cs typeface="Times New Roman"/>
            </a:endParaRPr>
          </a:p>
          <a:p>
            <a:pPr marL="315595" indent="-145415">
              <a:lnSpc>
                <a:spcPct val="100000"/>
              </a:lnSpc>
              <a:buChar char="-"/>
              <a:tabLst>
                <a:tab pos="316230" algn="l"/>
              </a:tabLst>
            </a:pPr>
            <a:r>
              <a:rPr dirty="0" sz="1100">
                <a:latin typeface="Times New Roman"/>
                <a:cs typeface="Times New Roman"/>
              </a:rPr>
              <a:t>3xSATA</a:t>
            </a:r>
            <a:r>
              <a:rPr dirty="0" sz="1100" spc="-4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SSD</a:t>
            </a:r>
            <a:endParaRPr sz="1100">
              <a:latin typeface="Times New Roman"/>
              <a:cs typeface="Times New Roman"/>
            </a:endParaRPr>
          </a:p>
          <a:p>
            <a:pPr marL="170815">
              <a:lnSpc>
                <a:spcPct val="100000"/>
              </a:lnSpc>
            </a:pPr>
            <a:r>
              <a:rPr dirty="0" sz="1100">
                <a:latin typeface="Times New Roman"/>
                <a:cs typeface="Times New Roman"/>
              </a:rPr>
              <a:t>-</a:t>
            </a:r>
            <a:r>
              <a:rPr dirty="0" sz="1100" spc="48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2..4x10G/25/40/56Gbe,</a:t>
            </a:r>
            <a:r>
              <a:rPr dirty="0" sz="1100" spc="-4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4x1G</a:t>
            </a:r>
            <a:endParaRPr sz="1100">
              <a:latin typeface="Times New Roman"/>
              <a:cs typeface="Times New Roman"/>
            </a:endParaRPr>
          </a:p>
          <a:p>
            <a:pPr marL="170815">
              <a:lnSpc>
                <a:spcPct val="100000"/>
              </a:lnSpc>
              <a:spcBef>
                <a:spcPts val="5"/>
              </a:spcBef>
            </a:pPr>
            <a:r>
              <a:rPr dirty="0" sz="1100">
                <a:latin typeface="Times New Roman"/>
                <a:cs typeface="Times New Roman"/>
              </a:rPr>
              <a:t>-</a:t>
            </a:r>
            <a:r>
              <a:rPr dirty="0" sz="1100" spc="20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1U,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500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Вт </a:t>
            </a:r>
            <a:r>
              <a:rPr dirty="0" sz="1100">
                <a:latin typeface="Times New Roman"/>
                <a:cs typeface="Times New Roman"/>
              </a:rPr>
              <a:t>(220В/48В)</a:t>
            </a:r>
            <a:endParaRPr sz="1100">
              <a:latin typeface="Times New Roman"/>
              <a:cs typeface="Times New Roman"/>
            </a:endParaRPr>
          </a:p>
          <a:p>
            <a:pPr marL="315595" indent="-145415">
              <a:lnSpc>
                <a:spcPct val="100000"/>
              </a:lnSpc>
              <a:buChar char="-"/>
              <a:tabLst>
                <a:tab pos="316230" algn="l"/>
              </a:tabLst>
            </a:pPr>
            <a:r>
              <a:rPr dirty="0" sz="1100">
                <a:latin typeface="Times New Roman"/>
                <a:cs typeface="Times New Roman"/>
              </a:rPr>
              <a:t>1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либо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2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ЦПУ </a:t>
            </a:r>
            <a:r>
              <a:rPr dirty="0" sz="1100">
                <a:latin typeface="Times New Roman"/>
                <a:cs typeface="Times New Roman"/>
              </a:rPr>
              <a:t>Эльбрус-8С/8СВ</a:t>
            </a:r>
            <a:endParaRPr sz="1100">
              <a:latin typeface="Times New Roman"/>
              <a:cs typeface="Times New Roman"/>
            </a:endParaRPr>
          </a:p>
          <a:p>
            <a:pPr marL="315595" indent="-145415">
              <a:lnSpc>
                <a:spcPct val="100000"/>
              </a:lnSpc>
              <a:buChar char="-"/>
              <a:tabLst>
                <a:tab pos="316230" algn="l"/>
              </a:tabLst>
            </a:pPr>
            <a:r>
              <a:rPr dirty="0" sz="1100">
                <a:latin typeface="Times New Roman"/>
                <a:cs typeface="Times New Roman"/>
              </a:rPr>
              <a:t>64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либо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128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Гб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ОЗУ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5279" y="1014983"/>
            <a:ext cx="2280285" cy="365760"/>
          </a:xfrm>
          <a:custGeom>
            <a:avLst/>
            <a:gdLst/>
            <a:ahLst/>
            <a:cxnLst/>
            <a:rect l="l" t="t" r="r" b="b"/>
            <a:pathLst>
              <a:path w="2280285" h="365759">
                <a:moveTo>
                  <a:pt x="2279904" y="0"/>
                </a:moveTo>
                <a:lnTo>
                  <a:pt x="0" y="0"/>
                </a:lnTo>
                <a:lnTo>
                  <a:pt x="0" y="365760"/>
                </a:lnTo>
                <a:lnTo>
                  <a:pt x="2279904" y="365760"/>
                </a:lnTo>
                <a:lnTo>
                  <a:pt x="2279904" y="0"/>
                </a:lnTo>
                <a:close/>
              </a:path>
            </a:pathLst>
          </a:custGeom>
          <a:solidFill>
            <a:srgbClr val="333E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35279" y="1073022"/>
            <a:ext cx="228028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1285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Защитные</a:t>
            </a:r>
            <a:r>
              <a:rPr dirty="0" sz="14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лицевые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панели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63951" y="1010411"/>
            <a:ext cx="2260600" cy="361315"/>
          </a:xfrm>
          <a:custGeom>
            <a:avLst/>
            <a:gdLst/>
            <a:ahLst/>
            <a:cxnLst/>
            <a:rect l="l" t="t" r="r" b="b"/>
            <a:pathLst>
              <a:path w="2260600" h="361315">
                <a:moveTo>
                  <a:pt x="2260092" y="0"/>
                </a:moveTo>
                <a:lnTo>
                  <a:pt x="0" y="0"/>
                </a:lnTo>
                <a:lnTo>
                  <a:pt x="0" y="361188"/>
                </a:lnTo>
                <a:lnTo>
                  <a:pt x="2260092" y="361188"/>
                </a:lnTo>
                <a:lnTo>
                  <a:pt x="2260092" y="0"/>
                </a:lnTo>
                <a:close/>
              </a:path>
            </a:pathLst>
          </a:custGeom>
          <a:solidFill>
            <a:srgbClr val="333E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774950" y="1065352"/>
            <a:ext cx="2037714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Замки</a:t>
            </a:r>
            <a:r>
              <a:rPr dirty="0" sz="14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4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датчики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вскрытия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003291" y="1002791"/>
            <a:ext cx="2578735" cy="378460"/>
          </a:xfrm>
          <a:custGeom>
            <a:avLst/>
            <a:gdLst/>
            <a:ahLst/>
            <a:cxnLst/>
            <a:rect l="l" t="t" r="r" b="b"/>
            <a:pathLst>
              <a:path w="2578734" h="378459">
                <a:moveTo>
                  <a:pt x="2578608" y="0"/>
                </a:moveTo>
                <a:lnTo>
                  <a:pt x="0" y="0"/>
                </a:lnTo>
                <a:lnTo>
                  <a:pt x="0" y="377951"/>
                </a:lnTo>
                <a:lnTo>
                  <a:pt x="2578608" y="377951"/>
                </a:lnTo>
                <a:lnTo>
                  <a:pt x="2578608" y="0"/>
                </a:lnTo>
                <a:close/>
              </a:path>
            </a:pathLst>
          </a:custGeom>
          <a:solidFill>
            <a:srgbClr val="333E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5098541" y="1066545"/>
            <a:ext cx="238696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Ограничение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доступа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портам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62839" y="93040"/>
            <a:ext cx="530606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/>
              <a:t>Выпускаемое</a:t>
            </a:r>
            <a:r>
              <a:rPr dirty="0" sz="2400" spc="-20"/>
              <a:t> оборудование</a:t>
            </a:r>
            <a:r>
              <a:rPr dirty="0" sz="2400" spc="-5"/>
              <a:t> </a:t>
            </a:r>
            <a:r>
              <a:rPr dirty="0" sz="2400" spc="-15"/>
              <a:t>Яхонт-УВМ</a:t>
            </a:r>
            <a:endParaRPr sz="2400"/>
          </a:p>
        </p:txBody>
      </p:sp>
      <p:grpSp>
        <p:nvGrpSpPr>
          <p:cNvPr id="19" name="object 19"/>
          <p:cNvGrpSpPr/>
          <p:nvPr/>
        </p:nvGrpSpPr>
        <p:grpSpPr>
          <a:xfrm>
            <a:off x="519683" y="73152"/>
            <a:ext cx="11564620" cy="5939155"/>
            <a:chOff x="519683" y="73152"/>
            <a:chExt cx="11564620" cy="5939155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36452" y="5411723"/>
              <a:ext cx="676655" cy="60045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84891" y="5664707"/>
              <a:ext cx="883920" cy="28194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3023" y="1956816"/>
              <a:ext cx="2260092" cy="57759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9683" y="2697479"/>
              <a:ext cx="2391155" cy="3230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9683" y="3195828"/>
              <a:ext cx="2346960" cy="4008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01300" y="73152"/>
              <a:ext cx="1682496" cy="2971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11295" y="1918716"/>
              <a:ext cx="2147316" cy="61569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12235" y="3195828"/>
              <a:ext cx="2260091" cy="4754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66516" y="2654807"/>
              <a:ext cx="2348484" cy="4770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17336" y="2651759"/>
              <a:ext cx="2385060" cy="4846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86855" y="1889759"/>
              <a:ext cx="3214116" cy="69189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82868" y="3215640"/>
              <a:ext cx="2295143" cy="48310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625840" y="1726691"/>
              <a:ext cx="56515" cy="3497579"/>
            </a:xfrm>
            <a:custGeom>
              <a:avLst/>
              <a:gdLst/>
              <a:ahLst/>
              <a:cxnLst/>
              <a:rect l="l" t="t" r="r" b="b"/>
              <a:pathLst>
                <a:path w="56515" h="3497579">
                  <a:moveTo>
                    <a:pt x="0" y="3497579"/>
                  </a:moveTo>
                  <a:lnTo>
                    <a:pt x="56387" y="3497579"/>
                  </a:lnTo>
                  <a:lnTo>
                    <a:pt x="56387" y="0"/>
                  </a:lnTo>
                  <a:lnTo>
                    <a:pt x="0" y="0"/>
                  </a:lnTo>
                  <a:lnTo>
                    <a:pt x="0" y="3497579"/>
                  </a:lnTo>
                  <a:close/>
                </a:path>
              </a:pathLst>
            </a:custGeom>
            <a:solidFill>
              <a:srgbClr val="F1F1F1">
                <a:alpha val="8117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8682227" y="1722119"/>
              <a:ext cx="980440" cy="3689985"/>
            </a:xfrm>
            <a:custGeom>
              <a:avLst/>
              <a:gdLst/>
              <a:ahLst/>
              <a:cxnLst/>
              <a:rect l="l" t="t" r="r" b="b"/>
              <a:pathLst>
                <a:path w="980440" h="3689985">
                  <a:moveTo>
                    <a:pt x="979931" y="0"/>
                  </a:moveTo>
                  <a:lnTo>
                    <a:pt x="0" y="0"/>
                  </a:lnTo>
                  <a:lnTo>
                    <a:pt x="0" y="3689604"/>
                  </a:lnTo>
                  <a:lnTo>
                    <a:pt x="979931" y="3689604"/>
                  </a:lnTo>
                  <a:lnTo>
                    <a:pt x="97993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8811767" y="1726691"/>
              <a:ext cx="2711450" cy="3497579"/>
            </a:xfrm>
            <a:custGeom>
              <a:avLst/>
              <a:gdLst/>
              <a:ahLst/>
              <a:cxnLst/>
              <a:rect l="l" t="t" r="r" b="b"/>
              <a:pathLst>
                <a:path w="2711450" h="3497579">
                  <a:moveTo>
                    <a:pt x="2711196" y="0"/>
                  </a:moveTo>
                  <a:lnTo>
                    <a:pt x="0" y="0"/>
                  </a:lnTo>
                  <a:lnTo>
                    <a:pt x="0" y="3497579"/>
                  </a:lnTo>
                  <a:lnTo>
                    <a:pt x="2711196" y="3497579"/>
                  </a:lnTo>
                  <a:lnTo>
                    <a:pt x="2711196" y="0"/>
                  </a:lnTo>
                  <a:close/>
                </a:path>
              </a:pathLst>
            </a:custGeom>
            <a:solidFill>
              <a:srgbClr val="F1F1F1">
                <a:alpha val="81175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 txBox="1"/>
          <p:nvPr/>
        </p:nvSpPr>
        <p:spPr>
          <a:xfrm>
            <a:off x="8811768" y="1726692"/>
            <a:ext cx="2711450" cy="34975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Times New Roman"/>
              <a:cs typeface="Times New Roman"/>
            </a:endParaRPr>
          </a:p>
          <a:p>
            <a:pPr marL="125095">
              <a:lnSpc>
                <a:spcPct val="100000"/>
              </a:lnSpc>
              <a:spcBef>
                <a:spcPts val="5"/>
              </a:spcBef>
            </a:pPr>
            <a:r>
              <a:rPr dirty="0" sz="1600" spc="-15">
                <a:latin typeface="Times New Roman"/>
                <a:cs typeface="Times New Roman"/>
              </a:rPr>
              <a:t>Яхонт-УВМ</a:t>
            </a:r>
            <a:r>
              <a:rPr dirty="0" sz="1600" spc="-5">
                <a:latin typeface="Times New Roman"/>
                <a:cs typeface="Times New Roman"/>
              </a:rPr>
              <a:t> «Э124»</a:t>
            </a:r>
            <a:endParaRPr sz="1600">
              <a:latin typeface="Times New Roman"/>
              <a:cs typeface="Times New Roman"/>
            </a:endParaRPr>
          </a:p>
          <a:p>
            <a:pPr marL="269875" indent="-145415">
              <a:lnSpc>
                <a:spcPct val="100000"/>
              </a:lnSpc>
              <a:spcBef>
                <a:spcPts val="20"/>
              </a:spcBef>
              <a:buChar char="-"/>
              <a:tabLst>
                <a:tab pos="270510" algn="l"/>
              </a:tabLst>
            </a:pPr>
            <a:r>
              <a:rPr dirty="0" sz="1100">
                <a:latin typeface="Times New Roman"/>
                <a:cs typeface="Times New Roman"/>
              </a:rPr>
              <a:t>до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124x14</a:t>
            </a:r>
            <a:r>
              <a:rPr dirty="0" sz="1100" spc="-3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Тб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дисков</a:t>
            </a:r>
            <a:endParaRPr sz="1100">
              <a:latin typeface="Times New Roman"/>
              <a:cs typeface="Times New Roman"/>
            </a:endParaRPr>
          </a:p>
          <a:p>
            <a:pPr marL="125095">
              <a:lnSpc>
                <a:spcPct val="100000"/>
              </a:lnSpc>
            </a:pPr>
            <a:r>
              <a:rPr dirty="0" sz="1100">
                <a:latin typeface="Times New Roman"/>
                <a:cs typeface="Times New Roman"/>
              </a:rPr>
              <a:t>-</a:t>
            </a:r>
            <a:r>
              <a:rPr dirty="0" sz="1100" spc="18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2..4x10G/25/40/56Gbe,</a:t>
            </a:r>
            <a:r>
              <a:rPr dirty="0" sz="1100" spc="-5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4x1G</a:t>
            </a:r>
            <a:endParaRPr sz="1100">
              <a:latin typeface="Times New Roman"/>
              <a:cs typeface="Times New Roman"/>
            </a:endParaRPr>
          </a:p>
          <a:p>
            <a:pPr marL="125095">
              <a:lnSpc>
                <a:spcPct val="100000"/>
              </a:lnSpc>
            </a:pPr>
            <a:r>
              <a:rPr dirty="0" sz="1100">
                <a:latin typeface="Times New Roman"/>
                <a:cs typeface="Times New Roman"/>
              </a:rPr>
              <a:t>-</a:t>
            </a:r>
            <a:r>
              <a:rPr dirty="0" sz="1100" spc="20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5U,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2160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Вт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(220В/48В)</a:t>
            </a:r>
            <a:endParaRPr sz="1100">
              <a:latin typeface="Times New Roman"/>
              <a:cs typeface="Times New Roman"/>
            </a:endParaRPr>
          </a:p>
          <a:p>
            <a:pPr marL="269875" indent="-145415">
              <a:lnSpc>
                <a:spcPct val="100000"/>
              </a:lnSpc>
              <a:buChar char="-"/>
              <a:tabLst>
                <a:tab pos="270510" algn="l"/>
              </a:tabLst>
            </a:pPr>
            <a:r>
              <a:rPr dirty="0" sz="1100">
                <a:latin typeface="Times New Roman"/>
                <a:cs typeface="Times New Roman"/>
              </a:rPr>
              <a:t>1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либо</a:t>
            </a:r>
            <a:r>
              <a:rPr dirty="0" sz="1100" spc="-3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2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ЦПУ</a:t>
            </a:r>
            <a:r>
              <a:rPr dirty="0" sz="1100">
                <a:latin typeface="Times New Roman"/>
                <a:cs typeface="Times New Roman"/>
              </a:rPr>
              <a:t> Эльбрус-8С/8СВ</a:t>
            </a:r>
            <a:endParaRPr sz="1100">
              <a:latin typeface="Times New Roman"/>
              <a:cs typeface="Times New Roman"/>
            </a:endParaRPr>
          </a:p>
          <a:p>
            <a:pPr marL="269875" indent="-145415">
              <a:lnSpc>
                <a:spcPct val="100000"/>
              </a:lnSpc>
              <a:buChar char="-"/>
              <a:tabLst>
                <a:tab pos="270510" algn="l"/>
              </a:tabLst>
            </a:pPr>
            <a:r>
              <a:rPr dirty="0" sz="1100">
                <a:latin typeface="Times New Roman"/>
                <a:cs typeface="Times New Roman"/>
              </a:rPr>
              <a:t>64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либо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128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Гб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ОЗУ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8857488" y="1819655"/>
            <a:ext cx="2425065" cy="4192904"/>
            <a:chOff x="8857488" y="1819655"/>
            <a:chExt cx="2425065" cy="4192904"/>
          </a:xfrm>
        </p:grpSpPr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55024" y="1819655"/>
              <a:ext cx="2327148" cy="92659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057132" y="2743200"/>
              <a:ext cx="2080260" cy="99517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857488" y="5585459"/>
              <a:ext cx="1074420" cy="4267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9143"/>
              <a:ext cx="12192000" cy="6849109"/>
            </a:xfrm>
            <a:custGeom>
              <a:avLst/>
              <a:gdLst/>
              <a:ahLst/>
              <a:cxnLst/>
              <a:rect l="l" t="t" r="r" b="b"/>
              <a:pathLst>
                <a:path w="12192000" h="6849109">
                  <a:moveTo>
                    <a:pt x="12192000" y="0"/>
                  </a:moveTo>
                  <a:lnTo>
                    <a:pt x="368808" y="0"/>
                  </a:lnTo>
                  <a:lnTo>
                    <a:pt x="0" y="0"/>
                  </a:lnTo>
                  <a:lnTo>
                    <a:pt x="0" y="6342888"/>
                  </a:lnTo>
                  <a:lnTo>
                    <a:pt x="368808" y="6342888"/>
                  </a:lnTo>
                  <a:lnTo>
                    <a:pt x="368808" y="6848856"/>
                  </a:lnTo>
                  <a:lnTo>
                    <a:pt x="12192000" y="684885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53568" y="1743468"/>
              <a:ext cx="11497310" cy="3499485"/>
            </a:xfrm>
            <a:custGeom>
              <a:avLst/>
              <a:gdLst/>
              <a:ahLst/>
              <a:cxnLst/>
              <a:rect l="l" t="t" r="r" b="b"/>
              <a:pathLst>
                <a:path w="11497310" h="3499485">
                  <a:moveTo>
                    <a:pt x="5187696" y="0"/>
                  </a:moveTo>
                  <a:lnTo>
                    <a:pt x="0" y="0"/>
                  </a:lnTo>
                  <a:lnTo>
                    <a:pt x="0" y="3499091"/>
                  </a:lnTo>
                  <a:lnTo>
                    <a:pt x="5187696" y="3499091"/>
                  </a:lnTo>
                  <a:lnTo>
                    <a:pt x="5187696" y="0"/>
                  </a:lnTo>
                  <a:close/>
                </a:path>
                <a:path w="11497310" h="3499485">
                  <a:moveTo>
                    <a:pt x="11497056" y="0"/>
                  </a:moveTo>
                  <a:lnTo>
                    <a:pt x="5431536" y="0"/>
                  </a:lnTo>
                  <a:lnTo>
                    <a:pt x="5431536" y="3499091"/>
                  </a:lnTo>
                  <a:lnTo>
                    <a:pt x="11497056" y="3499091"/>
                  </a:lnTo>
                  <a:lnTo>
                    <a:pt x="11497056" y="0"/>
                  </a:lnTo>
                  <a:close/>
                </a:path>
              </a:pathLst>
            </a:custGeom>
            <a:solidFill>
              <a:srgbClr val="F1F1F1">
                <a:alpha val="81175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2030"/>
              <a:ext cx="6848856" cy="50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3143" y="6352030"/>
              <a:ext cx="6848856" cy="5059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5152" y="0"/>
              <a:ext cx="3736848" cy="44348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785103" y="1743455"/>
            <a:ext cx="6065520" cy="3499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50">
              <a:latin typeface="Times New Roman"/>
              <a:cs typeface="Times New Roman"/>
            </a:endParaRPr>
          </a:p>
          <a:p>
            <a:pPr marL="115570">
              <a:lnSpc>
                <a:spcPct val="100000"/>
              </a:lnSpc>
            </a:pPr>
            <a:r>
              <a:rPr dirty="0" sz="1600" spc="-15">
                <a:latin typeface="Times New Roman"/>
                <a:cs typeface="Times New Roman"/>
              </a:rPr>
              <a:t>Яхонт-УВМ</a:t>
            </a:r>
            <a:r>
              <a:rPr dirty="0" sz="1600" spc="-10"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Э48SFF</a:t>
            </a:r>
            <a:endParaRPr sz="1600">
              <a:latin typeface="Times New Roman"/>
              <a:cs typeface="Times New Roman"/>
            </a:endParaRPr>
          </a:p>
          <a:p>
            <a:pPr marL="260350" indent="-145415">
              <a:lnSpc>
                <a:spcPct val="100000"/>
              </a:lnSpc>
              <a:spcBef>
                <a:spcPts val="20"/>
              </a:spcBef>
              <a:buChar char="-"/>
              <a:tabLst>
                <a:tab pos="260985" algn="l"/>
              </a:tabLst>
            </a:pPr>
            <a:r>
              <a:rPr dirty="0" sz="1100">
                <a:latin typeface="Times New Roman"/>
                <a:cs typeface="Times New Roman"/>
              </a:rPr>
              <a:t>до</a:t>
            </a:r>
            <a:r>
              <a:rPr dirty="0" sz="1100" spc="-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48x2’5</a:t>
            </a:r>
            <a:r>
              <a:rPr dirty="0" sz="1100" spc="-3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дисков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hot-swap</a:t>
            </a:r>
            <a:r>
              <a:rPr dirty="0" sz="1100" spc="-4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с</a:t>
            </a:r>
            <a:r>
              <a:rPr dirty="0" sz="1100" spc="-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установкой</a:t>
            </a:r>
            <a:r>
              <a:rPr dirty="0" sz="1100" spc="-3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24</a:t>
            </a:r>
            <a:r>
              <a:rPr dirty="0" sz="1100" spc="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SAS</a:t>
            </a:r>
            <a:r>
              <a:rPr dirty="0" sz="110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SSD</a:t>
            </a:r>
            <a:endParaRPr sz="1100">
              <a:latin typeface="Times New Roman"/>
              <a:cs typeface="Times New Roman"/>
            </a:endParaRPr>
          </a:p>
          <a:p>
            <a:pPr marL="115570">
              <a:lnSpc>
                <a:spcPct val="100000"/>
              </a:lnSpc>
            </a:pPr>
            <a:r>
              <a:rPr dirty="0" sz="1100">
                <a:latin typeface="Times New Roman"/>
                <a:cs typeface="Times New Roman"/>
              </a:rPr>
              <a:t>-</a:t>
            </a:r>
            <a:r>
              <a:rPr dirty="0" sz="1100" spc="18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2..4x10G/25/40/56Gbe,</a:t>
            </a:r>
            <a:r>
              <a:rPr dirty="0" sz="1100" spc="-5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4x1G</a:t>
            </a:r>
            <a:endParaRPr sz="1100">
              <a:latin typeface="Times New Roman"/>
              <a:cs typeface="Times New Roman"/>
            </a:endParaRPr>
          </a:p>
          <a:p>
            <a:pPr marL="115570">
              <a:lnSpc>
                <a:spcPct val="100000"/>
              </a:lnSpc>
            </a:pPr>
            <a:r>
              <a:rPr dirty="0" sz="1100">
                <a:latin typeface="Times New Roman"/>
                <a:cs typeface="Times New Roman"/>
              </a:rPr>
              <a:t>-</a:t>
            </a:r>
            <a:r>
              <a:rPr dirty="0" sz="1100" spc="20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2U,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1100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Вт </a:t>
            </a:r>
            <a:r>
              <a:rPr dirty="0" sz="1100">
                <a:latin typeface="Times New Roman"/>
                <a:cs typeface="Times New Roman"/>
              </a:rPr>
              <a:t>(220В/48В)</a:t>
            </a:r>
            <a:endParaRPr sz="1100">
              <a:latin typeface="Times New Roman"/>
              <a:cs typeface="Times New Roman"/>
            </a:endParaRPr>
          </a:p>
          <a:p>
            <a:pPr marL="260350" indent="-145415">
              <a:lnSpc>
                <a:spcPct val="100000"/>
              </a:lnSpc>
              <a:buChar char="-"/>
              <a:tabLst>
                <a:tab pos="260985" algn="l"/>
              </a:tabLst>
            </a:pPr>
            <a:r>
              <a:rPr dirty="0" sz="1100">
                <a:latin typeface="Times New Roman"/>
                <a:cs typeface="Times New Roman"/>
              </a:rPr>
              <a:t>1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либо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2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ЦПУ </a:t>
            </a:r>
            <a:r>
              <a:rPr dirty="0" sz="1100">
                <a:latin typeface="Times New Roman"/>
                <a:cs typeface="Times New Roman"/>
              </a:rPr>
              <a:t>Эльбрус-8С/8СВ</a:t>
            </a:r>
            <a:endParaRPr sz="1100">
              <a:latin typeface="Times New Roman"/>
              <a:cs typeface="Times New Roman"/>
            </a:endParaRPr>
          </a:p>
          <a:p>
            <a:pPr marL="260350" indent="-145415">
              <a:lnSpc>
                <a:spcPct val="100000"/>
              </a:lnSpc>
              <a:buChar char="-"/>
              <a:tabLst>
                <a:tab pos="260985" algn="l"/>
              </a:tabLst>
            </a:pPr>
            <a:r>
              <a:rPr dirty="0" sz="1100">
                <a:latin typeface="Times New Roman"/>
                <a:cs typeface="Times New Roman"/>
              </a:rPr>
              <a:t>64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либо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128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Гб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ОЗУ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/>
          </a:p>
          <a:p>
            <a:pPr>
              <a:lnSpc>
                <a:spcPct val="100000"/>
              </a:lnSpc>
            </a:pPr>
            <a:endParaRPr sz="1700"/>
          </a:p>
          <a:p>
            <a:pPr>
              <a:lnSpc>
                <a:spcPct val="100000"/>
              </a:lnSpc>
            </a:pPr>
            <a:endParaRPr sz="1700"/>
          </a:p>
          <a:p>
            <a:pPr>
              <a:lnSpc>
                <a:spcPct val="100000"/>
              </a:lnSpc>
            </a:pPr>
            <a:endParaRPr sz="1700"/>
          </a:p>
          <a:p>
            <a:pPr>
              <a:lnSpc>
                <a:spcPct val="100000"/>
              </a:lnSpc>
            </a:pPr>
            <a:endParaRPr sz="1700"/>
          </a:p>
          <a:p>
            <a:pPr>
              <a:lnSpc>
                <a:spcPct val="100000"/>
              </a:lnSpc>
            </a:pPr>
            <a:endParaRPr sz="1700"/>
          </a:p>
          <a:p>
            <a:pPr>
              <a:lnSpc>
                <a:spcPct val="100000"/>
              </a:lnSpc>
            </a:pPr>
            <a:endParaRPr sz="1700"/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00"/>
          </a:p>
          <a:p>
            <a:pPr marL="170815">
              <a:lnSpc>
                <a:spcPct val="100000"/>
              </a:lnSpc>
            </a:pPr>
            <a:r>
              <a:rPr dirty="0" spc="-15"/>
              <a:t>Яхонт-УВМ</a:t>
            </a:r>
            <a:r>
              <a:rPr dirty="0"/>
              <a:t> </a:t>
            </a:r>
            <a:r>
              <a:rPr dirty="0" spc="-5"/>
              <a:t>Э24SFF</a:t>
            </a:r>
          </a:p>
          <a:p>
            <a:pPr marL="315595" indent="-145415">
              <a:lnSpc>
                <a:spcPct val="100000"/>
              </a:lnSpc>
              <a:spcBef>
                <a:spcPts val="20"/>
              </a:spcBef>
              <a:buChar char="-"/>
              <a:tabLst>
                <a:tab pos="316230" algn="l"/>
              </a:tabLst>
            </a:pPr>
            <a:r>
              <a:rPr dirty="0" sz="1100"/>
              <a:t>до</a:t>
            </a:r>
            <a:r>
              <a:rPr dirty="0" sz="1100" spc="-5"/>
              <a:t> </a:t>
            </a:r>
            <a:r>
              <a:rPr dirty="0" sz="1100"/>
              <a:t>24x2’5</a:t>
            </a:r>
            <a:r>
              <a:rPr dirty="0" sz="1100" spc="-30"/>
              <a:t> </a:t>
            </a:r>
            <a:r>
              <a:rPr dirty="0" sz="1100"/>
              <a:t>дисков</a:t>
            </a:r>
            <a:r>
              <a:rPr dirty="0" sz="1100" spc="-10"/>
              <a:t> </a:t>
            </a:r>
            <a:r>
              <a:rPr dirty="0" sz="1100"/>
              <a:t>hot-swap</a:t>
            </a:r>
            <a:r>
              <a:rPr dirty="0" sz="1100" spc="-45"/>
              <a:t> </a:t>
            </a:r>
            <a:r>
              <a:rPr dirty="0" sz="1100"/>
              <a:t>с</a:t>
            </a:r>
            <a:r>
              <a:rPr dirty="0" sz="1100" spc="-5"/>
              <a:t> </a:t>
            </a:r>
            <a:r>
              <a:rPr dirty="0" sz="1100"/>
              <a:t>установкой</a:t>
            </a:r>
            <a:r>
              <a:rPr dirty="0" sz="1100" spc="-25"/>
              <a:t> </a:t>
            </a:r>
            <a:r>
              <a:rPr dirty="0" sz="1100" spc="-5"/>
              <a:t>SAS</a:t>
            </a:r>
            <a:r>
              <a:rPr dirty="0" sz="1100"/>
              <a:t> </a:t>
            </a:r>
            <a:r>
              <a:rPr dirty="0" sz="1100" spc="-5"/>
              <a:t>SSD</a:t>
            </a:r>
            <a:endParaRPr sz="1100"/>
          </a:p>
          <a:p>
            <a:pPr marL="170815">
              <a:lnSpc>
                <a:spcPct val="100000"/>
              </a:lnSpc>
            </a:pPr>
            <a:r>
              <a:rPr dirty="0" sz="1100"/>
              <a:t>-</a:t>
            </a:r>
            <a:r>
              <a:rPr dirty="0" sz="1100" spc="180"/>
              <a:t> </a:t>
            </a:r>
            <a:r>
              <a:rPr dirty="0" sz="1100"/>
              <a:t>2..4x10G/25/40/56Gbe,</a:t>
            </a:r>
            <a:r>
              <a:rPr dirty="0" sz="1100" spc="-50"/>
              <a:t> </a:t>
            </a:r>
            <a:r>
              <a:rPr dirty="0" sz="1100"/>
              <a:t>4x1G</a:t>
            </a:r>
            <a:endParaRPr sz="1100"/>
          </a:p>
          <a:p>
            <a:pPr marL="170815">
              <a:lnSpc>
                <a:spcPct val="100000"/>
              </a:lnSpc>
            </a:pPr>
            <a:r>
              <a:rPr dirty="0" sz="1100"/>
              <a:t>-</a:t>
            </a:r>
            <a:r>
              <a:rPr dirty="0" sz="1100" spc="195"/>
              <a:t> </a:t>
            </a:r>
            <a:r>
              <a:rPr dirty="0" sz="1100" spc="-5"/>
              <a:t>2U,</a:t>
            </a:r>
            <a:r>
              <a:rPr dirty="0" sz="1100" spc="-10"/>
              <a:t> </a:t>
            </a:r>
            <a:r>
              <a:rPr dirty="0" sz="1100"/>
              <a:t>1000</a:t>
            </a:r>
            <a:r>
              <a:rPr dirty="0" sz="1100" spc="-15"/>
              <a:t> </a:t>
            </a:r>
            <a:r>
              <a:rPr dirty="0" sz="1100" spc="-5"/>
              <a:t>Вт</a:t>
            </a:r>
            <a:r>
              <a:rPr dirty="0" sz="1100" spc="-15"/>
              <a:t> </a:t>
            </a:r>
            <a:r>
              <a:rPr dirty="0" sz="1100"/>
              <a:t>(220В/48В)</a:t>
            </a:r>
            <a:endParaRPr sz="1100"/>
          </a:p>
          <a:p>
            <a:pPr marL="315595" indent="-145415">
              <a:lnSpc>
                <a:spcPct val="100000"/>
              </a:lnSpc>
              <a:spcBef>
                <a:spcPts val="5"/>
              </a:spcBef>
              <a:buChar char="-"/>
              <a:tabLst>
                <a:tab pos="316230" algn="l"/>
              </a:tabLst>
            </a:pPr>
            <a:r>
              <a:rPr dirty="0" sz="1100"/>
              <a:t>1</a:t>
            </a:r>
            <a:r>
              <a:rPr dirty="0" sz="1100" spc="-15"/>
              <a:t> </a:t>
            </a:r>
            <a:r>
              <a:rPr dirty="0" sz="1100" spc="-5"/>
              <a:t>либо</a:t>
            </a:r>
            <a:r>
              <a:rPr dirty="0" sz="1100" spc="-25"/>
              <a:t> </a:t>
            </a:r>
            <a:r>
              <a:rPr dirty="0" sz="1100"/>
              <a:t>2</a:t>
            </a:r>
            <a:r>
              <a:rPr dirty="0" sz="1100" spc="-15"/>
              <a:t> </a:t>
            </a:r>
            <a:r>
              <a:rPr dirty="0" sz="1100" spc="-5"/>
              <a:t>ЦПУ </a:t>
            </a:r>
            <a:r>
              <a:rPr dirty="0" sz="1100"/>
              <a:t>Эльбрус-8С/8СВ</a:t>
            </a:r>
            <a:endParaRPr sz="1100"/>
          </a:p>
          <a:p>
            <a:pPr marL="315595" indent="-145415">
              <a:lnSpc>
                <a:spcPct val="100000"/>
              </a:lnSpc>
              <a:buChar char="-"/>
              <a:tabLst>
                <a:tab pos="316230" algn="l"/>
              </a:tabLst>
            </a:pPr>
            <a:r>
              <a:rPr dirty="0" sz="1100"/>
              <a:t>64</a:t>
            </a:r>
            <a:r>
              <a:rPr dirty="0" sz="1100" spc="-15"/>
              <a:t> </a:t>
            </a:r>
            <a:r>
              <a:rPr dirty="0" sz="1100" spc="-5"/>
              <a:t>либо</a:t>
            </a:r>
            <a:r>
              <a:rPr dirty="0" sz="1100" spc="-25"/>
              <a:t> </a:t>
            </a:r>
            <a:r>
              <a:rPr dirty="0" sz="1100"/>
              <a:t>128</a:t>
            </a:r>
            <a:r>
              <a:rPr dirty="0" sz="1100" spc="-25"/>
              <a:t> </a:t>
            </a:r>
            <a:r>
              <a:rPr dirty="0" sz="1100" spc="-5"/>
              <a:t>Гб</a:t>
            </a:r>
            <a:r>
              <a:rPr dirty="0" sz="1100" spc="-10"/>
              <a:t> </a:t>
            </a:r>
            <a:r>
              <a:rPr dirty="0" sz="1100" spc="-5"/>
              <a:t>ОЗУ</a:t>
            </a:r>
            <a:endParaRPr sz="1100"/>
          </a:p>
        </p:txBody>
      </p:sp>
      <p:sp>
        <p:nvSpPr>
          <p:cNvPr id="10" name="object 10"/>
          <p:cNvSpPr/>
          <p:nvPr/>
        </p:nvSpPr>
        <p:spPr>
          <a:xfrm>
            <a:off x="335279" y="1014983"/>
            <a:ext cx="2280285" cy="365760"/>
          </a:xfrm>
          <a:custGeom>
            <a:avLst/>
            <a:gdLst/>
            <a:ahLst/>
            <a:cxnLst/>
            <a:rect l="l" t="t" r="r" b="b"/>
            <a:pathLst>
              <a:path w="2280285" h="365759">
                <a:moveTo>
                  <a:pt x="2279904" y="0"/>
                </a:moveTo>
                <a:lnTo>
                  <a:pt x="0" y="0"/>
                </a:lnTo>
                <a:lnTo>
                  <a:pt x="0" y="365760"/>
                </a:lnTo>
                <a:lnTo>
                  <a:pt x="2279904" y="365760"/>
                </a:lnTo>
                <a:lnTo>
                  <a:pt x="2279904" y="0"/>
                </a:lnTo>
                <a:close/>
              </a:path>
            </a:pathLst>
          </a:custGeom>
          <a:solidFill>
            <a:srgbClr val="333E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35279" y="1073022"/>
            <a:ext cx="228028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1285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Защитные</a:t>
            </a:r>
            <a:r>
              <a:rPr dirty="0" sz="14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лицевые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панели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63951" y="1010411"/>
            <a:ext cx="2260600" cy="361315"/>
          </a:xfrm>
          <a:custGeom>
            <a:avLst/>
            <a:gdLst/>
            <a:ahLst/>
            <a:cxnLst/>
            <a:rect l="l" t="t" r="r" b="b"/>
            <a:pathLst>
              <a:path w="2260600" h="361315">
                <a:moveTo>
                  <a:pt x="2260092" y="0"/>
                </a:moveTo>
                <a:lnTo>
                  <a:pt x="0" y="0"/>
                </a:lnTo>
                <a:lnTo>
                  <a:pt x="0" y="361188"/>
                </a:lnTo>
                <a:lnTo>
                  <a:pt x="2260092" y="361188"/>
                </a:lnTo>
                <a:lnTo>
                  <a:pt x="2260092" y="0"/>
                </a:lnTo>
                <a:close/>
              </a:path>
            </a:pathLst>
          </a:custGeom>
          <a:solidFill>
            <a:srgbClr val="333E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774950" y="1065352"/>
            <a:ext cx="2037714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Замки</a:t>
            </a:r>
            <a:r>
              <a:rPr dirty="0" sz="14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4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датчики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вскрытия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03291" y="1002791"/>
            <a:ext cx="2578735" cy="378460"/>
          </a:xfrm>
          <a:custGeom>
            <a:avLst/>
            <a:gdLst/>
            <a:ahLst/>
            <a:cxnLst/>
            <a:rect l="l" t="t" r="r" b="b"/>
            <a:pathLst>
              <a:path w="2578734" h="378459">
                <a:moveTo>
                  <a:pt x="2578608" y="0"/>
                </a:moveTo>
                <a:lnTo>
                  <a:pt x="0" y="0"/>
                </a:lnTo>
                <a:lnTo>
                  <a:pt x="0" y="377951"/>
                </a:lnTo>
                <a:lnTo>
                  <a:pt x="2578608" y="377951"/>
                </a:lnTo>
                <a:lnTo>
                  <a:pt x="2578608" y="0"/>
                </a:lnTo>
                <a:close/>
              </a:path>
            </a:pathLst>
          </a:custGeom>
          <a:solidFill>
            <a:srgbClr val="333E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098541" y="1066545"/>
            <a:ext cx="238696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Ограничение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доступа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портам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62839" y="93040"/>
            <a:ext cx="530606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/>
              <a:t>Выпускаемое</a:t>
            </a:r>
            <a:r>
              <a:rPr dirty="0" sz="2400" spc="-20"/>
              <a:t> оборудование</a:t>
            </a:r>
            <a:r>
              <a:rPr dirty="0" sz="2400" spc="-5"/>
              <a:t> </a:t>
            </a:r>
            <a:r>
              <a:rPr dirty="0" sz="2400" spc="-15"/>
              <a:t>Яхонт-УВМ</a:t>
            </a:r>
            <a:endParaRPr sz="2400"/>
          </a:p>
        </p:txBody>
      </p:sp>
      <p:grpSp>
        <p:nvGrpSpPr>
          <p:cNvPr id="17" name="object 17"/>
          <p:cNvGrpSpPr/>
          <p:nvPr/>
        </p:nvGrpSpPr>
        <p:grpSpPr>
          <a:xfrm>
            <a:off x="507491" y="73152"/>
            <a:ext cx="11576685" cy="5949950"/>
            <a:chOff x="507491" y="73152"/>
            <a:chExt cx="11576685" cy="5949950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36451" y="5411723"/>
              <a:ext cx="676655" cy="6004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84891" y="5664707"/>
              <a:ext cx="883920" cy="28194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01299" y="73152"/>
              <a:ext cx="1682496" cy="29718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3211" y="1679448"/>
              <a:ext cx="2362200" cy="92354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7491" y="2528316"/>
              <a:ext cx="2418588" cy="6522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0163" y="3165347"/>
              <a:ext cx="2308860" cy="49987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73495" y="3176016"/>
              <a:ext cx="2494788" cy="50139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36920" y="2522219"/>
              <a:ext cx="2656331" cy="71627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51220" y="1865375"/>
              <a:ext cx="2479548" cy="72237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01696" y="1807463"/>
              <a:ext cx="2499360" cy="192023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30768" y="1879091"/>
              <a:ext cx="3320796" cy="178612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07780" y="5597652"/>
              <a:ext cx="1072896" cy="4251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55152" y="0"/>
            <a:ext cx="3736848" cy="44348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2839" y="93040"/>
            <a:ext cx="8043545" cy="75819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/>
              <a:t>Оборудование</a:t>
            </a:r>
            <a:r>
              <a:rPr dirty="0" sz="2400" spc="35"/>
              <a:t> </a:t>
            </a:r>
            <a:r>
              <a:rPr dirty="0" sz="2400" spc="-15"/>
              <a:t>Яхонт-УВМ</a:t>
            </a:r>
            <a:r>
              <a:rPr dirty="0" sz="2400" spc="5"/>
              <a:t> </a:t>
            </a:r>
            <a:r>
              <a:rPr dirty="0" sz="2400" spc="10"/>
              <a:t>внесено</a:t>
            </a:r>
            <a:r>
              <a:rPr dirty="0" sz="2400"/>
              <a:t> в</a:t>
            </a:r>
            <a:r>
              <a:rPr dirty="0" sz="2400" spc="5"/>
              <a:t> </a:t>
            </a:r>
            <a:r>
              <a:rPr dirty="0" sz="2400" spc="-5"/>
              <a:t>ГИСП</a:t>
            </a:r>
            <a:r>
              <a:rPr dirty="0" sz="2400" spc="25"/>
              <a:t> </a:t>
            </a:r>
            <a:r>
              <a:rPr dirty="0" sz="2400" spc="-10"/>
              <a:t>Минпромторга</a:t>
            </a:r>
            <a:r>
              <a:rPr dirty="0" sz="2400" spc="20"/>
              <a:t> </a:t>
            </a:r>
            <a:r>
              <a:rPr dirty="0" sz="2400"/>
              <a:t>и</a:t>
            </a:r>
            <a:endParaRPr sz="24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/>
              <a:t>в</a:t>
            </a:r>
            <a:r>
              <a:rPr dirty="0" sz="2400" spc="-25"/>
              <a:t> </a:t>
            </a:r>
            <a:r>
              <a:rPr dirty="0" sz="2400" spc="10"/>
              <a:t>реестр</a:t>
            </a:r>
            <a:r>
              <a:rPr dirty="0" sz="2400" spc="-40"/>
              <a:t> </a:t>
            </a:r>
            <a:r>
              <a:rPr dirty="0" sz="2400" spc="-15"/>
              <a:t>ТОРП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316991" y="73152"/>
            <a:ext cx="11767185" cy="3203575"/>
            <a:chOff x="316991" y="73152"/>
            <a:chExt cx="11767185" cy="32035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991" y="1152143"/>
              <a:ext cx="4706112" cy="21061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34356" y="1152143"/>
              <a:ext cx="6711696" cy="21244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01299" y="73152"/>
              <a:ext cx="1682496" cy="29718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16991" y="3703320"/>
            <a:ext cx="4112260" cy="370840"/>
          </a:xfrm>
          <a:prstGeom prst="rect">
            <a:avLst/>
          </a:prstGeom>
          <a:solidFill>
            <a:srgbClr val="333E50"/>
          </a:solidFill>
        </p:spPr>
        <p:txBody>
          <a:bodyPr wrap="square" lIns="0" tIns="57150" rIns="0" bIns="0" rtlCol="0" vert="horz">
            <a:spAutoFit/>
          </a:bodyPr>
          <a:lstStyle/>
          <a:p>
            <a:pPr marL="473075">
              <a:lnSpc>
                <a:spcPct val="100000"/>
              </a:lnSpc>
              <a:spcBef>
                <a:spcPts val="450"/>
              </a:spcBef>
            </a:pPr>
            <a:r>
              <a:rPr dirty="0" sz="1600" spc="5">
                <a:solidFill>
                  <a:srgbClr val="FFFFFF"/>
                </a:solidFill>
                <a:latin typeface="Times New Roman"/>
                <a:cs typeface="Times New Roman"/>
              </a:rPr>
              <a:t>Внесено</a:t>
            </a:r>
            <a:r>
              <a:rPr dirty="0" sz="16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государственные</a:t>
            </a:r>
            <a:r>
              <a:rPr dirty="0" sz="16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Реестры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7944" y="4217670"/>
            <a:ext cx="600202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har char="–"/>
              <a:tabLst>
                <a:tab pos="185420" algn="l"/>
              </a:tabLst>
            </a:pPr>
            <a:r>
              <a:rPr dirty="0" sz="1400" spc="-15">
                <a:latin typeface="Times New Roman"/>
                <a:cs typeface="Times New Roman"/>
              </a:rPr>
              <a:t>Телекоммуникационного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оборудования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российского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происхождения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(ТОРП)</a:t>
            </a:r>
            <a:endParaRPr sz="1400">
              <a:latin typeface="Times New Roman"/>
              <a:cs typeface="Times New Roman"/>
            </a:endParaRPr>
          </a:p>
          <a:p>
            <a:pPr marL="184785" indent="-172720">
              <a:lnSpc>
                <a:spcPct val="100000"/>
              </a:lnSpc>
              <a:spcBef>
                <a:spcPts val="5"/>
              </a:spcBef>
              <a:buChar char="–"/>
              <a:tabLst>
                <a:tab pos="185420" algn="l"/>
              </a:tabLst>
            </a:pPr>
            <a:r>
              <a:rPr dirty="0" sz="1400">
                <a:latin typeface="Times New Roman"/>
                <a:cs typeface="Times New Roman"/>
              </a:rPr>
              <a:t>Реестр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радиоэлектронной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продукции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(ПП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РФ</a:t>
            </a:r>
            <a:r>
              <a:rPr dirty="0" sz="1400" spc="2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719)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6991" y="5004815"/>
            <a:ext cx="8966200" cy="481965"/>
          </a:xfrm>
          <a:prstGeom prst="rect">
            <a:avLst/>
          </a:prstGeom>
          <a:solidFill>
            <a:srgbClr val="333E50"/>
          </a:solidFill>
        </p:spPr>
        <p:txBody>
          <a:bodyPr wrap="square" lIns="0" tIns="113030" rIns="0" bIns="0" rtlCol="0" vert="horz">
            <a:spAutoFit/>
          </a:bodyPr>
          <a:lstStyle/>
          <a:p>
            <a:pPr marL="198120">
              <a:lnSpc>
                <a:spcPct val="100000"/>
              </a:lnSpc>
              <a:spcBef>
                <a:spcPts val="890"/>
              </a:spcBef>
            </a:pP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Оборудование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 разрешено</a:t>
            </a:r>
            <a:r>
              <a:rPr dirty="0" sz="16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 поставкам</a:t>
            </a:r>
            <a:r>
              <a:rPr dirty="0" sz="1600" spc="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взамен</a:t>
            </a:r>
            <a:r>
              <a:rPr dirty="0" sz="16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запрета</a:t>
            </a:r>
            <a:r>
              <a:rPr dirty="0" sz="1600" spc="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dirty="0" sz="16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сервера,</a:t>
            </a:r>
            <a:r>
              <a:rPr dirty="0" sz="16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СХД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из</a:t>
            </a:r>
            <a:r>
              <a:rPr dirty="0" sz="16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иностранных</a:t>
            </a:r>
            <a:r>
              <a:rPr dirty="0" sz="1600" spc="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государств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43"/>
            <a:ext cx="12192000" cy="6849109"/>
          </a:xfrm>
          <a:custGeom>
            <a:avLst/>
            <a:gdLst/>
            <a:ahLst/>
            <a:cxnLst/>
            <a:rect l="l" t="t" r="r" b="b"/>
            <a:pathLst>
              <a:path w="12192000" h="6849109">
                <a:moveTo>
                  <a:pt x="12192000" y="0"/>
                </a:moveTo>
                <a:lnTo>
                  <a:pt x="368808" y="0"/>
                </a:lnTo>
                <a:lnTo>
                  <a:pt x="0" y="0"/>
                </a:lnTo>
                <a:lnTo>
                  <a:pt x="0" y="6342888"/>
                </a:lnTo>
                <a:lnTo>
                  <a:pt x="368808" y="6342888"/>
                </a:lnTo>
                <a:lnTo>
                  <a:pt x="368808" y="6848856"/>
                </a:lnTo>
                <a:lnTo>
                  <a:pt x="12192000" y="68488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077077" y="3194412"/>
            <a:ext cx="407034" cy="5067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9"/>
              </a:lnSpc>
            </a:pPr>
            <a:r>
              <a:rPr dirty="0" sz="3600">
                <a:solidFill>
                  <a:srgbClr val="171717"/>
                </a:solidFill>
                <a:latin typeface="Times New Roman"/>
                <a:cs typeface="Times New Roman"/>
              </a:rPr>
              <a:t>М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object 5"/>
            <p:cNvSpPr/>
            <p:nvPr/>
          </p:nvSpPr>
          <p:spPr>
            <a:xfrm>
              <a:off x="379475" y="1743455"/>
              <a:ext cx="5187950" cy="3499485"/>
            </a:xfrm>
            <a:custGeom>
              <a:avLst/>
              <a:gdLst/>
              <a:ahLst/>
              <a:cxnLst/>
              <a:rect l="l" t="t" r="r" b="b"/>
              <a:pathLst>
                <a:path w="5187950" h="3499485">
                  <a:moveTo>
                    <a:pt x="5187696" y="0"/>
                  </a:moveTo>
                  <a:lnTo>
                    <a:pt x="0" y="0"/>
                  </a:lnTo>
                  <a:lnTo>
                    <a:pt x="0" y="3499104"/>
                  </a:lnTo>
                  <a:lnTo>
                    <a:pt x="5187696" y="3499104"/>
                  </a:lnTo>
                  <a:lnTo>
                    <a:pt x="5187696" y="0"/>
                  </a:lnTo>
                  <a:close/>
                </a:path>
              </a:pathLst>
            </a:custGeom>
            <a:solidFill>
              <a:srgbClr val="F1F1F1">
                <a:alpha val="81175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2030"/>
              <a:ext cx="6848856" cy="5059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3143" y="6352030"/>
              <a:ext cx="6848856" cy="5059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5152" y="0"/>
              <a:ext cx="3736848" cy="44348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807964" y="1743455"/>
            <a:ext cx="6065520" cy="3499485"/>
          </a:xfrm>
          <a:prstGeom prst="rect">
            <a:avLst/>
          </a:prstGeom>
          <a:solidFill>
            <a:srgbClr val="F1F1F1">
              <a:alpha val="81175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</a:pPr>
            <a:r>
              <a:rPr dirty="0" sz="1600">
                <a:latin typeface="Times New Roman"/>
                <a:cs typeface="Times New Roman"/>
              </a:rPr>
              <a:t>Сервер</a:t>
            </a:r>
            <a:r>
              <a:rPr dirty="0" sz="1600" spc="-50"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Пантера-28:</a:t>
            </a:r>
            <a:endParaRPr sz="1600">
              <a:latin typeface="Times New Roman"/>
              <a:cs typeface="Times New Roman"/>
            </a:endParaRPr>
          </a:p>
          <a:p>
            <a:pPr marL="237490" marR="2927985" indent="-144780">
              <a:lnSpc>
                <a:spcPct val="100000"/>
              </a:lnSpc>
              <a:spcBef>
                <a:spcPts val="20"/>
              </a:spcBef>
              <a:buChar char="-"/>
              <a:tabLst>
                <a:tab pos="238125" algn="l"/>
              </a:tabLst>
            </a:pPr>
            <a:r>
              <a:rPr dirty="0" sz="1100">
                <a:latin typeface="Times New Roman"/>
                <a:cs typeface="Times New Roman"/>
              </a:rPr>
              <a:t>до 28x2’5 дисков </a:t>
            </a:r>
            <a:r>
              <a:rPr dirty="0" sz="1100" spc="-5">
                <a:latin typeface="Times New Roman"/>
                <a:cs typeface="Times New Roman"/>
              </a:rPr>
              <a:t>SFF </a:t>
            </a:r>
            <a:r>
              <a:rPr dirty="0" sz="1100">
                <a:latin typeface="Times New Roman"/>
                <a:cs typeface="Times New Roman"/>
              </a:rPr>
              <a:t>(24 – в </a:t>
            </a:r>
            <a:r>
              <a:rPr dirty="0" sz="1100" spc="-5">
                <a:latin typeface="Times New Roman"/>
                <a:cs typeface="Times New Roman"/>
              </a:rPr>
              <a:t>переднюю </a:t>
            </a:r>
            <a:r>
              <a:rPr dirty="0" sz="1100">
                <a:latin typeface="Times New Roman"/>
                <a:cs typeface="Times New Roman"/>
              </a:rPr>
              <a:t>кассету, </a:t>
            </a:r>
            <a:r>
              <a:rPr dirty="0" sz="1100" spc="-26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4</a:t>
            </a:r>
            <a:r>
              <a:rPr dirty="0" sz="1100" spc="-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–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в</a:t>
            </a:r>
            <a:r>
              <a:rPr dirty="0" sz="1100" spc="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заднюю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кассету)</a:t>
            </a:r>
            <a:endParaRPr sz="1100">
              <a:latin typeface="Times New Roman"/>
              <a:cs typeface="Times New Roman"/>
            </a:endParaRPr>
          </a:p>
          <a:p>
            <a:pPr marL="237490" indent="-145415">
              <a:lnSpc>
                <a:spcPct val="100000"/>
              </a:lnSpc>
              <a:buChar char="-"/>
              <a:tabLst>
                <a:tab pos="238125" algn="l"/>
              </a:tabLst>
            </a:pPr>
            <a:r>
              <a:rPr dirty="0" sz="1100">
                <a:latin typeface="Times New Roman"/>
                <a:cs typeface="Times New Roman"/>
              </a:rPr>
              <a:t>3xPCI-E</a:t>
            </a:r>
            <a:r>
              <a:rPr dirty="0" sz="1100" spc="-3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x8,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3xPCI-E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x16,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2x1GbE</a:t>
            </a:r>
            <a:r>
              <a:rPr dirty="0" sz="1100" spc="-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(Ethernet+BMC)</a:t>
            </a:r>
            <a:endParaRPr sz="110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</a:pPr>
            <a:r>
              <a:rPr dirty="0" sz="1100">
                <a:latin typeface="Times New Roman"/>
                <a:cs typeface="Times New Roman"/>
              </a:rPr>
              <a:t>-</a:t>
            </a:r>
            <a:r>
              <a:rPr dirty="0" sz="1100" spc="20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2U,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800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Вт </a:t>
            </a:r>
            <a:r>
              <a:rPr dirty="0" sz="1100">
                <a:latin typeface="Times New Roman"/>
                <a:cs typeface="Times New Roman"/>
              </a:rPr>
              <a:t>(220В/48В)</a:t>
            </a:r>
            <a:endParaRPr sz="1100">
              <a:latin typeface="Times New Roman"/>
              <a:cs typeface="Times New Roman"/>
            </a:endParaRPr>
          </a:p>
          <a:p>
            <a:pPr marL="237490" indent="-145415">
              <a:lnSpc>
                <a:spcPct val="100000"/>
              </a:lnSpc>
              <a:buChar char="-"/>
              <a:tabLst>
                <a:tab pos="238125" algn="l"/>
              </a:tabLst>
            </a:pPr>
            <a:r>
              <a:rPr dirty="0" sz="1100">
                <a:latin typeface="Times New Roman"/>
                <a:cs typeface="Times New Roman"/>
              </a:rPr>
              <a:t>2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ЦПУ </a:t>
            </a:r>
            <a:r>
              <a:rPr dirty="0" sz="1100">
                <a:latin typeface="Times New Roman"/>
                <a:cs typeface="Times New Roman"/>
              </a:rPr>
              <a:t>Intel</a:t>
            </a:r>
            <a:r>
              <a:rPr dirty="0" sz="1100" spc="-5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Xeon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v3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(v4)</a:t>
            </a:r>
            <a:endParaRPr sz="1100">
              <a:latin typeface="Times New Roman"/>
              <a:cs typeface="Times New Roman"/>
            </a:endParaRPr>
          </a:p>
          <a:p>
            <a:pPr marL="237490" indent="-145415">
              <a:lnSpc>
                <a:spcPct val="100000"/>
              </a:lnSpc>
              <a:buChar char="-"/>
              <a:tabLst>
                <a:tab pos="238125" algn="l"/>
              </a:tabLst>
            </a:pPr>
            <a:r>
              <a:rPr dirty="0" sz="1100">
                <a:latin typeface="Times New Roman"/>
                <a:cs typeface="Times New Roman"/>
              </a:rPr>
              <a:t>до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1024</a:t>
            </a:r>
            <a:r>
              <a:rPr dirty="0" sz="1100" spc="-2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Гб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ОЗУ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10">
                <a:latin typeface="Times New Roman"/>
                <a:cs typeface="Times New Roman"/>
              </a:rPr>
              <a:t>DDR4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9475" y="3962146"/>
            <a:ext cx="5187950" cy="12776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478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Times New Roman"/>
                <a:cs typeface="Times New Roman"/>
              </a:rPr>
              <a:t>Сервер</a:t>
            </a:r>
            <a:r>
              <a:rPr dirty="0" sz="1600" spc="-55"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Пантера-14</a:t>
            </a:r>
            <a:endParaRPr sz="1600">
              <a:latin typeface="Times New Roman"/>
              <a:cs typeface="Times New Roman"/>
            </a:endParaRPr>
          </a:p>
          <a:p>
            <a:pPr marL="289560" indent="-145415">
              <a:lnSpc>
                <a:spcPct val="100000"/>
              </a:lnSpc>
              <a:spcBef>
                <a:spcPts val="20"/>
              </a:spcBef>
              <a:buChar char="-"/>
              <a:tabLst>
                <a:tab pos="290195" algn="l"/>
              </a:tabLst>
            </a:pPr>
            <a:r>
              <a:rPr dirty="0" sz="1100">
                <a:latin typeface="Times New Roman"/>
                <a:cs typeface="Times New Roman"/>
              </a:rPr>
              <a:t>до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14x3’5</a:t>
            </a:r>
            <a:r>
              <a:rPr dirty="0" sz="1100" spc="-3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дисков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и</a:t>
            </a:r>
            <a:r>
              <a:rPr dirty="0" sz="1100" spc="-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2х2’5</a:t>
            </a:r>
            <a:r>
              <a:rPr dirty="0" sz="1100" spc="-3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дисков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(возможны</a:t>
            </a:r>
            <a:endParaRPr sz="1100">
              <a:latin typeface="Times New Roman"/>
              <a:cs typeface="Times New Roman"/>
            </a:endParaRPr>
          </a:p>
          <a:p>
            <a:pPr marL="289560">
              <a:lnSpc>
                <a:spcPct val="100000"/>
              </a:lnSpc>
            </a:pPr>
            <a:r>
              <a:rPr dirty="0" sz="1100">
                <a:latin typeface="Times New Roman"/>
                <a:cs typeface="Times New Roman"/>
              </a:rPr>
              <a:t>конфигурации</a:t>
            </a:r>
            <a:r>
              <a:rPr dirty="0" sz="1100" spc="-4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14LFF/2SFF</a:t>
            </a:r>
            <a:r>
              <a:rPr dirty="0" sz="1100" spc="-2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или</a:t>
            </a:r>
            <a:r>
              <a:rPr dirty="0" sz="1100" spc="-5">
                <a:latin typeface="Times New Roman"/>
                <a:cs typeface="Times New Roman"/>
              </a:rPr>
              <a:t> 12LFF/2SFF)</a:t>
            </a:r>
            <a:endParaRPr sz="1100">
              <a:latin typeface="Times New Roman"/>
              <a:cs typeface="Times New Roman"/>
            </a:endParaRPr>
          </a:p>
          <a:p>
            <a:pPr marL="289560" indent="-145415">
              <a:lnSpc>
                <a:spcPct val="100000"/>
              </a:lnSpc>
              <a:spcBef>
                <a:spcPts val="5"/>
              </a:spcBef>
              <a:buChar char="-"/>
              <a:tabLst>
                <a:tab pos="290195" algn="l"/>
              </a:tabLst>
            </a:pPr>
            <a:r>
              <a:rPr dirty="0" sz="1100">
                <a:latin typeface="Times New Roman"/>
                <a:cs typeface="Times New Roman"/>
              </a:rPr>
              <a:t>3xPCI-E</a:t>
            </a:r>
            <a:r>
              <a:rPr dirty="0" sz="1100" spc="-3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x8,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3xPCI-E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x16,</a:t>
            </a:r>
            <a:r>
              <a:rPr dirty="0" sz="1100" spc="-3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2x1GbE</a:t>
            </a:r>
            <a:r>
              <a:rPr dirty="0" sz="1100" spc="-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(Ethernet+BMC)</a:t>
            </a:r>
            <a:endParaRPr sz="1100">
              <a:latin typeface="Times New Roman"/>
              <a:cs typeface="Times New Roman"/>
            </a:endParaRPr>
          </a:p>
          <a:p>
            <a:pPr marL="144780">
              <a:lnSpc>
                <a:spcPct val="100000"/>
              </a:lnSpc>
            </a:pPr>
            <a:r>
              <a:rPr dirty="0" sz="1100">
                <a:latin typeface="Times New Roman"/>
                <a:cs typeface="Times New Roman"/>
              </a:rPr>
              <a:t>-</a:t>
            </a:r>
            <a:r>
              <a:rPr dirty="0" sz="1100" spc="20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2U,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800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Вт </a:t>
            </a:r>
            <a:r>
              <a:rPr dirty="0" sz="1100">
                <a:latin typeface="Times New Roman"/>
                <a:cs typeface="Times New Roman"/>
              </a:rPr>
              <a:t>(220В/48В)</a:t>
            </a:r>
            <a:endParaRPr sz="1100">
              <a:latin typeface="Times New Roman"/>
              <a:cs typeface="Times New Roman"/>
            </a:endParaRPr>
          </a:p>
          <a:p>
            <a:pPr marL="289560" indent="-145415">
              <a:lnSpc>
                <a:spcPct val="100000"/>
              </a:lnSpc>
              <a:buChar char="-"/>
              <a:tabLst>
                <a:tab pos="290195" algn="l"/>
              </a:tabLst>
            </a:pPr>
            <a:r>
              <a:rPr dirty="0" sz="1100">
                <a:latin typeface="Times New Roman"/>
                <a:cs typeface="Times New Roman"/>
              </a:rPr>
              <a:t>2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ЦПУ</a:t>
            </a:r>
            <a:r>
              <a:rPr dirty="0" sz="1100">
                <a:latin typeface="Times New Roman"/>
                <a:cs typeface="Times New Roman"/>
              </a:rPr>
              <a:t> Intel</a:t>
            </a:r>
            <a:r>
              <a:rPr dirty="0" sz="1100" spc="-5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Xeon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v3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(v4)</a:t>
            </a:r>
            <a:endParaRPr sz="1100">
              <a:latin typeface="Times New Roman"/>
              <a:cs typeface="Times New Roman"/>
            </a:endParaRPr>
          </a:p>
          <a:p>
            <a:pPr marL="289560" indent="-145415">
              <a:lnSpc>
                <a:spcPct val="100000"/>
              </a:lnSpc>
              <a:buChar char="-"/>
              <a:tabLst>
                <a:tab pos="290195" algn="l"/>
              </a:tabLst>
            </a:pPr>
            <a:r>
              <a:rPr dirty="0" sz="1100">
                <a:latin typeface="Times New Roman"/>
                <a:cs typeface="Times New Roman"/>
              </a:rPr>
              <a:t>до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1024</a:t>
            </a:r>
            <a:r>
              <a:rPr dirty="0" sz="1100" spc="-2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Гб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ОЗУ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10">
                <a:latin typeface="Times New Roman"/>
                <a:cs typeface="Times New Roman"/>
              </a:rPr>
              <a:t>DDR4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5279" y="1014983"/>
            <a:ext cx="2280285" cy="365760"/>
          </a:xfrm>
          <a:custGeom>
            <a:avLst/>
            <a:gdLst/>
            <a:ahLst/>
            <a:cxnLst/>
            <a:rect l="l" t="t" r="r" b="b"/>
            <a:pathLst>
              <a:path w="2280285" h="365759">
                <a:moveTo>
                  <a:pt x="2279904" y="0"/>
                </a:moveTo>
                <a:lnTo>
                  <a:pt x="0" y="0"/>
                </a:lnTo>
                <a:lnTo>
                  <a:pt x="0" y="365760"/>
                </a:lnTo>
                <a:lnTo>
                  <a:pt x="2279904" y="365760"/>
                </a:lnTo>
                <a:lnTo>
                  <a:pt x="2279904" y="0"/>
                </a:lnTo>
                <a:close/>
              </a:path>
            </a:pathLst>
          </a:custGeom>
          <a:solidFill>
            <a:srgbClr val="333E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35279" y="1073022"/>
            <a:ext cx="228028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1285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Защитные</a:t>
            </a:r>
            <a:r>
              <a:rPr dirty="0" sz="14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лицевые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панели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63951" y="1010411"/>
            <a:ext cx="2260600" cy="361315"/>
          </a:xfrm>
          <a:custGeom>
            <a:avLst/>
            <a:gdLst/>
            <a:ahLst/>
            <a:cxnLst/>
            <a:rect l="l" t="t" r="r" b="b"/>
            <a:pathLst>
              <a:path w="2260600" h="361315">
                <a:moveTo>
                  <a:pt x="2260092" y="0"/>
                </a:moveTo>
                <a:lnTo>
                  <a:pt x="0" y="0"/>
                </a:lnTo>
                <a:lnTo>
                  <a:pt x="0" y="361188"/>
                </a:lnTo>
                <a:lnTo>
                  <a:pt x="2260092" y="361188"/>
                </a:lnTo>
                <a:lnTo>
                  <a:pt x="2260092" y="0"/>
                </a:lnTo>
                <a:close/>
              </a:path>
            </a:pathLst>
          </a:custGeom>
          <a:solidFill>
            <a:srgbClr val="333E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774950" y="1065352"/>
            <a:ext cx="2037714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Замки</a:t>
            </a:r>
            <a:r>
              <a:rPr dirty="0" sz="14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4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датчики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вскрытия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03291" y="1002791"/>
            <a:ext cx="2578735" cy="378460"/>
          </a:xfrm>
          <a:custGeom>
            <a:avLst/>
            <a:gdLst/>
            <a:ahLst/>
            <a:cxnLst/>
            <a:rect l="l" t="t" r="r" b="b"/>
            <a:pathLst>
              <a:path w="2578734" h="378459">
                <a:moveTo>
                  <a:pt x="2578608" y="0"/>
                </a:moveTo>
                <a:lnTo>
                  <a:pt x="0" y="0"/>
                </a:lnTo>
                <a:lnTo>
                  <a:pt x="0" y="377951"/>
                </a:lnTo>
                <a:lnTo>
                  <a:pt x="2578608" y="377951"/>
                </a:lnTo>
                <a:lnTo>
                  <a:pt x="2578608" y="0"/>
                </a:lnTo>
                <a:close/>
              </a:path>
            </a:pathLst>
          </a:custGeom>
          <a:solidFill>
            <a:srgbClr val="333E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098541" y="1066545"/>
            <a:ext cx="238696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Ограничение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доступа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imes New Roman"/>
                <a:cs typeface="Times New Roman"/>
              </a:rPr>
              <a:t>портам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62839" y="93040"/>
            <a:ext cx="706056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/>
              <a:t>Выпускаемое</a:t>
            </a:r>
            <a:r>
              <a:rPr dirty="0" sz="2400" spc="-10"/>
              <a:t> </a:t>
            </a:r>
            <a:r>
              <a:rPr dirty="0" sz="2400" spc="-20"/>
              <a:t>оборудование</a:t>
            </a:r>
            <a:r>
              <a:rPr dirty="0" sz="2400" spc="5"/>
              <a:t> </a:t>
            </a:r>
            <a:r>
              <a:rPr dirty="0" sz="2400" spc="-5"/>
              <a:t>Пантера</a:t>
            </a:r>
            <a:r>
              <a:rPr dirty="0" sz="2400" spc="5"/>
              <a:t> </a:t>
            </a:r>
            <a:r>
              <a:rPr dirty="0" sz="2400" spc="-10"/>
              <a:t>архитектуры</a:t>
            </a:r>
            <a:r>
              <a:rPr dirty="0" sz="2400" spc="-5"/>
              <a:t> </a:t>
            </a:r>
            <a:r>
              <a:rPr dirty="0" sz="2400"/>
              <a:t>х86</a:t>
            </a:r>
            <a:endParaRPr sz="2400"/>
          </a:p>
        </p:txBody>
      </p:sp>
      <p:grpSp>
        <p:nvGrpSpPr>
          <p:cNvPr id="18" name="object 18"/>
          <p:cNvGrpSpPr/>
          <p:nvPr/>
        </p:nvGrpSpPr>
        <p:grpSpPr>
          <a:xfrm>
            <a:off x="358140" y="73152"/>
            <a:ext cx="11725910" cy="6192520"/>
            <a:chOff x="358140" y="73152"/>
            <a:chExt cx="11725910" cy="6192520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42547" y="533400"/>
              <a:ext cx="676655" cy="5989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01299" y="73152"/>
              <a:ext cx="1682496" cy="29718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19132" y="723900"/>
              <a:ext cx="1092707" cy="34899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8140" y="5286755"/>
              <a:ext cx="11492484" cy="978407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432308" y="5306314"/>
            <a:ext cx="944372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Разработано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инженерами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НОРСИ-ТРАНС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(КД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литеры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«О1»).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800" spc="-5">
                <a:latin typeface="Calibri"/>
                <a:cs typeface="Calibri"/>
              </a:rPr>
              <a:t>Собственное</a:t>
            </a:r>
            <a:r>
              <a:rPr dirty="0" sz="1800" spc="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производство</a:t>
            </a:r>
            <a:r>
              <a:rPr dirty="0" sz="1800" spc="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«НОРСИ-ТРАНС»,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включая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производство</a:t>
            </a:r>
            <a:r>
              <a:rPr dirty="0" sz="1800" spc="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печатных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плат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SMD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пайку. </a:t>
            </a:r>
            <a:r>
              <a:rPr dirty="0" sz="1800" spc="-390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Оборудование</a:t>
            </a:r>
            <a:r>
              <a:rPr dirty="0" sz="1800" spc="-5">
                <a:latin typeface="Calibri"/>
                <a:cs typeface="Calibri"/>
              </a:rPr>
              <a:t> включено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5">
                <a:latin typeface="Calibri"/>
                <a:cs typeface="Calibri"/>
              </a:rPr>
              <a:t> реестр</a:t>
            </a:r>
            <a:r>
              <a:rPr dirty="0" sz="1800" spc="3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ПП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РФ</a:t>
            </a:r>
            <a:r>
              <a:rPr dirty="0" sz="1800">
                <a:latin typeface="Calibri"/>
                <a:cs typeface="Calibri"/>
              </a:rPr>
              <a:t> №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719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коду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26.20.15.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32816" y="1996439"/>
            <a:ext cx="4707890" cy="1950720"/>
            <a:chOff x="432816" y="1996439"/>
            <a:chExt cx="4707890" cy="1950720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3484" y="1996439"/>
              <a:ext cx="1917191" cy="59588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3484" y="2679191"/>
              <a:ext cx="1842515" cy="35509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3484" y="3067811"/>
              <a:ext cx="1842515" cy="4191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2816" y="3532631"/>
              <a:ext cx="1853184" cy="41452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84120" y="2036063"/>
              <a:ext cx="1284732" cy="180136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57244" y="2025395"/>
              <a:ext cx="1283208" cy="1812035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5807964" y="228600"/>
            <a:ext cx="6225540" cy="3511550"/>
            <a:chOff x="5807964" y="228600"/>
            <a:chExt cx="6225540" cy="3511550"/>
          </a:xfrm>
        </p:grpSpPr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718804" y="1985772"/>
              <a:ext cx="2458211" cy="175412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70335" y="937259"/>
              <a:ext cx="963168" cy="96164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23120" y="1255775"/>
              <a:ext cx="1519427" cy="151942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77400" y="784859"/>
              <a:ext cx="1292352" cy="129235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193024" y="228600"/>
              <a:ext cx="1335024" cy="133654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62828" y="2691383"/>
              <a:ext cx="2296668" cy="46024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807964" y="3201923"/>
              <a:ext cx="2406395" cy="48920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935980" y="1857755"/>
              <a:ext cx="2011679" cy="77266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72272" y="739140"/>
              <a:ext cx="1417320" cy="14173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171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dc:title>Презентация PowerPoint</dc:title>
  <dcterms:created xsi:type="dcterms:W3CDTF">2021-03-18T06:15:43Z</dcterms:created>
  <dcterms:modified xsi:type="dcterms:W3CDTF">2021-03-18T06:15:43Z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2021-03-16T00:00:00Z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2021-03-18T00:00:00Z</vt:filetime>
  </property>
</Properties>
</file>