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3" r:id="rId1"/>
  </p:sldMasterIdLst>
  <p:notesMasterIdLst>
    <p:notesMasterId r:id="rId27"/>
  </p:notesMasterIdLst>
  <p:handoutMasterIdLst>
    <p:handoutMasterId r:id="rId28"/>
  </p:handoutMasterIdLst>
  <p:sldIdLst>
    <p:sldId id="312" r:id="rId2"/>
    <p:sldId id="551" r:id="rId3"/>
    <p:sldId id="566" r:id="rId4"/>
    <p:sldId id="564" r:id="rId5"/>
    <p:sldId id="552" r:id="rId6"/>
    <p:sldId id="622" r:id="rId7"/>
    <p:sldId id="561" r:id="rId8"/>
    <p:sldId id="620" r:id="rId9"/>
    <p:sldId id="621" r:id="rId10"/>
    <p:sldId id="557" r:id="rId11"/>
    <p:sldId id="438" r:id="rId12"/>
    <p:sldId id="582" r:id="rId13"/>
    <p:sldId id="467" r:id="rId14"/>
    <p:sldId id="617" r:id="rId15"/>
    <p:sldId id="466" r:id="rId16"/>
    <p:sldId id="468" r:id="rId17"/>
    <p:sldId id="426" r:id="rId18"/>
    <p:sldId id="618" r:id="rId19"/>
    <p:sldId id="448" r:id="rId20"/>
    <p:sldId id="266" r:id="rId21"/>
    <p:sldId id="268" r:id="rId22"/>
    <p:sldId id="277" r:id="rId23"/>
    <p:sldId id="269" r:id="rId24"/>
    <p:sldId id="280" r:id="rId25"/>
    <p:sldId id="313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6"/>
    <a:srgbClr val="6DC0FF"/>
    <a:srgbClr val="008DF6"/>
    <a:srgbClr val="00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EA7CE-0924-46F5-8CFF-AE655253841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92573B-47EE-4ADB-98BE-DA6EFFEBA896}">
      <dgm:prSet phldrT="[Текст]"/>
      <dgm:spPr/>
      <dgm:t>
        <a:bodyPr/>
        <a:lstStyle/>
        <a:p>
          <a:r>
            <a:rPr lang="ru-RU" dirty="0"/>
            <a:t>АРМ оператора</a:t>
          </a:r>
        </a:p>
      </dgm:t>
    </dgm:pt>
    <dgm:pt modelId="{8891001E-94EE-4C3B-82D3-74BC7CA25748}" type="parTrans" cxnId="{4B301DD5-901C-47C6-ABA4-EBEDBDF57596}">
      <dgm:prSet/>
      <dgm:spPr/>
      <dgm:t>
        <a:bodyPr/>
        <a:lstStyle/>
        <a:p>
          <a:endParaRPr lang="ru-RU"/>
        </a:p>
      </dgm:t>
    </dgm:pt>
    <dgm:pt modelId="{7D9BA60D-9740-4C7D-83A3-2659037A7254}" type="sibTrans" cxnId="{4B301DD5-901C-47C6-ABA4-EBEDBDF57596}">
      <dgm:prSet/>
      <dgm:spPr/>
      <dgm:t>
        <a:bodyPr/>
        <a:lstStyle/>
        <a:p>
          <a:endParaRPr lang="ru-RU"/>
        </a:p>
      </dgm:t>
    </dgm:pt>
    <dgm:pt modelId="{309963BB-180D-4AD7-B04D-80E92C49EBEF}">
      <dgm:prSet phldrT="[Текст]"/>
      <dgm:spPr/>
      <dgm:t>
        <a:bodyPr/>
        <a:lstStyle/>
        <a:p>
          <a:r>
            <a:rPr lang="en-US" dirty="0"/>
            <a:t>SCADA</a:t>
          </a:r>
          <a:r>
            <a:rPr lang="ru-RU" dirty="0"/>
            <a:t>-система</a:t>
          </a:r>
        </a:p>
      </dgm:t>
    </dgm:pt>
    <dgm:pt modelId="{0A57A5B0-BE4C-495B-B44C-71E8EC337447}" type="parTrans" cxnId="{31D2C06E-C4F4-4911-BA61-93A220381D26}">
      <dgm:prSet/>
      <dgm:spPr/>
      <dgm:t>
        <a:bodyPr/>
        <a:lstStyle/>
        <a:p>
          <a:endParaRPr lang="ru-RU"/>
        </a:p>
      </dgm:t>
    </dgm:pt>
    <dgm:pt modelId="{0C0611A5-56E2-4198-BF88-BE553FDDFDF3}" type="sibTrans" cxnId="{31D2C06E-C4F4-4911-BA61-93A220381D26}">
      <dgm:prSet/>
      <dgm:spPr/>
      <dgm:t>
        <a:bodyPr/>
        <a:lstStyle/>
        <a:p>
          <a:endParaRPr lang="ru-RU"/>
        </a:p>
      </dgm:t>
    </dgm:pt>
    <dgm:pt modelId="{49B44AF6-8BD3-4E13-AE17-94246E3C16F6}">
      <dgm:prSet phldrT="[Текст]"/>
      <dgm:spPr>
        <a:solidFill>
          <a:srgbClr val="CC3300"/>
        </a:solidFill>
      </dgm:spPr>
      <dgm:t>
        <a:bodyPr/>
        <a:lstStyle/>
        <a:p>
          <a:r>
            <a:rPr lang="ru-RU" dirty="0">
              <a:latin typeface="+mj-lt"/>
            </a:rPr>
            <a:t>Прикладное ПО проекта</a:t>
          </a:r>
        </a:p>
      </dgm:t>
    </dgm:pt>
    <dgm:pt modelId="{522A43B6-C3E7-4493-9D3B-9328C9210A03}" type="parTrans" cxnId="{FB6278B2-4E03-4A1A-A63A-71E1599E8579}">
      <dgm:prSet/>
      <dgm:spPr/>
      <dgm:t>
        <a:bodyPr/>
        <a:lstStyle/>
        <a:p>
          <a:endParaRPr lang="ru-RU"/>
        </a:p>
      </dgm:t>
    </dgm:pt>
    <dgm:pt modelId="{B2940FE0-5732-43E9-B19D-856F58AB003F}" type="sibTrans" cxnId="{FB6278B2-4E03-4A1A-A63A-71E1599E8579}">
      <dgm:prSet/>
      <dgm:spPr/>
      <dgm:t>
        <a:bodyPr/>
        <a:lstStyle/>
        <a:p>
          <a:endParaRPr lang="ru-RU"/>
        </a:p>
      </dgm:t>
    </dgm:pt>
    <dgm:pt modelId="{E3A02A4F-AF4A-4CB6-91F5-B70B7E769D04}">
      <dgm:prSet phldrT="[Текст]"/>
      <dgm:spPr/>
      <dgm:t>
        <a:bodyPr/>
        <a:lstStyle/>
        <a:p>
          <a:r>
            <a:rPr lang="ru-RU" dirty="0"/>
            <a:t>СЗИ (антивирус и др.)</a:t>
          </a:r>
        </a:p>
      </dgm:t>
    </dgm:pt>
    <dgm:pt modelId="{88BD1717-656E-4FDC-BD11-5ED63964D9D8}" type="parTrans" cxnId="{E402F66B-9F97-42DA-A7DB-4A8A1C312805}">
      <dgm:prSet/>
      <dgm:spPr/>
      <dgm:t>
        <a:bodyPr/>
        <a:lstStyle/>
        <a:p>
          <a:endParaRPr lang="ru-RU"/>
        </a:p>
      </dgm:t>
    </dgm:pt>
    <dgm:pt modelId="{14D6CC55-D1B2-4955-847E-D0D5A3E841C7}" type="sibTrans" cxnId="{E402F66B-9F97-42DA-A7DB-4A8A1C312805}">
      <dgm:prSet/>
      <dgm:spPr/>
      <dgm:t>
        <a:bodyPr/>
        <a:lstStyle/>
        <a:p>
          <a:endParaRPr lang="ru-RU"/>
        </a:p>
      </dgm:t>
    </dgm:pt>
    <dgm:pt modelId="{D43C5070-B4A6-4E6F-A6EB-4F051E38C093}">
      <dgm:prSet phldrT="[Текст]"/>
      <dgm:spPr/>
      <dgm:t>
        <a:bodyPr/>
        <a:lstStyle/>
        <a:p>
          <a:r>
            <a:rPr lang="ru-RU" dirty="0"/>
            <a:t>Операционная система</a:t>
          </a:r>
        </a:p>
      </dgm:t>
    </dgm:pt>
    <dgm:pt modelId="{2C7F213B-F690-47C8-A2C5-EF6DF44BE14B}" type="parTrans" cxnId="{5E689182-B432-4D4C-8E1B-C90E2BB594AA}">
      <dgm:prSet/>
      <dgm:spPr/>
      <dgm:t>
        <a:bodyPr/>
        <a:lstStyle/>
        <a:p>
          <a:endParaRPr lang="ru-RU"/>
        </a:p>
      </dgm:t>
    </dgm:pt>
    <dgm:pt modelId="{B7C817C5-E7AB-4589-85BC-64FF3E36C889}" type="sibTrans" cxnId="{5E689182-B432-4D4C-8E1B-C90E2BB594AA}">
      <dgm:prSet/>
      <dgm:spPr/>
      <dgm:t>
        <a:bodyPr/>
        <a:lstStyle/>
        <a:p>
          <a:endParaRPr lang="ru-RU"/>
        </a:p>
      </dgm:t>
    </dgm:pt>
    <dgm:pt modelId="{C09B39A4-3A25-4946-A266-B82201B7678F}">
      <dgm:prSet phldrT="[Текст]"/>
      <dgm:spPr>
        <a:solidFill>
          <a:srgbClr val="CC3300"/>
        </a:solidFill>
      </dgm:spPr>
      <dgm:t>
        <a:bodyPr/>
        <a:lstStyle/>
        <a:p>
          <a:r>
            <a:rPr lang="ru-RU" dirty="0">
              <a:latin typeface="+mj-lt"/>
            </a:rPr>
            <a:t>Прикладное ПО, дополняющее функционал </a:t>
          </a:r>
          <a:r>
            <a:rPr lang="en-US" dirty="0">
              <a:latin typeface="+mj-lt"/>
            </a:rPr>
            <a:t>SCADA-</a:t>
          </a:r>
          <a:r>
            <a:rPr lang="ru-RU" dirty="0">
              <a:latin typeface="+mj-lt"/>
            </a:rPr>
            <a:t>системы</a:t>
          </a:r>
        </a:p>
      </dgm:t>
    </dgm:pt>
    <dgm:pt modelId="{53F91B77-EAE4-4F9E-B747-1C64462EE3AC}" type="sibTrans" cxnId="{CF7A73DD-566C-4356-A5F7-F88DDBA410D1}">
      <dgm:prSet/>
      <dgm:spPr/>
      <dgm:t>
        <a:bodyPr/>
        <a:lstStyle/>
        <a:p>
          <a:endParaRPr lang="ru-RU"/>
        </a:p>
      </dgm:t>
    </dgm:pt>
    <dgm:pt modelId="{2ED4764C-3BFC-4DD0-AEB1-E1717CE113AC}" type="parTrans" cxnId="{CF7A73DD-566C-4356-A5F7-F88DDBA410D1}">
      <dgm:prSet/>
      <dgm:spPr/>
      <dgm:t>
        <a:bodyPr/>
        <a:lstStyle/>
        <a:p>
          <a:endParaRPr lang="ru-RU"/>
        </a:p>
      </dgm:t>
    </dgm:pt>
    <dgm:pt modelId="{72DC84B1-9E3A-499E-AAEB-502681D0B9CA}" type="pres">
      <dgm:prSet presAssocID="{7C1EA7CE-0924-46F5-8CFF-AE655253841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EEB30D0-ED70-4E27-B836-94DB8EB99744}" type="pres">
      <dgm:prSet presAssocID="{DC92573B-47EE-4ADB-98BE-DA6EFFEBA896}" presName="root1" presStyleCnt="0"/>
      <dgm:spPr/>
    </dgm:pt>
    <dgm:pt modelId="{1B9E02C8-F133-4844-AC45-76F8CC0EA16C}" type="pres">
      <dgm:prSet presAssocID="{DC92573B-47EE-4ADB-98BE-DA6EFFEBA896}" presName="LevelOneTextNode" presStyleLbl="node0" presStyleIdx="0" presStyleCnt="1" custLinFactX="-64979" custLinFactNeighborX="-100000">
        <dgm:presLayoutVars>
          <dgm:chPref val="3"/>
        </dgm:presLayoutVars>
      </dgm:prSet>
      <dgm:spPr/>
    </dgm:pt>
    <dgm:pt modelId="{19A90AD1-E46E-431C-8C5D-2FB35E832329}" type="pres">
      <dgm:prSet presAssocID="{DC92573B-47EE-4ADB-98BE-DA6EFFEBA896}" presName="level2hierChild" presStyleCnt="0"/>
      <dgm:spPr/>
    </dgm:pt>
    <dgm:pt modelId="{8D81C86A-39FB-4176-96CD-6AF541CF8C41}" type="pres">
      <dgm:prSet presAssocID="{0A57A5B0-BE4C-495B-B44C-71E8EC337447}" presName="conn2-1" presStyleLbl="parChTrans1D2" presStyleIdx="0" presStyleCnt="5"/>
      <dgm:spPr/>
    </dgm:pt>
    <dgm:pt modelId="{5E43CEBC-CA95-4221-9F1E-0F083B043F1C}" type="pres">
      <dgm:prSet presAssocID="{0A57A5B0-BE4C-495B-B44C-71E8EC337447}" presName="connTx" presStyleLbl="parChTrans1D2" presStyleIdx="0" presStyleCnt="5"/>
      <dgm:spPr/>
    </dgm:pt>
    <dgm:pt modelId="{0D65EB13-68E3-4190-8C60-AE3ECDBDAA38}" type="pres">
      <dgm:prSet presAssocID="{309963BB-180D-4AD7-B04D-80E92C49EBEF}" presName="root2" presStyleCnt="0"/>
      <dgm:spPr/>
    </dgm:pt>
    <dgm:pt modelId="{73B8267E-40C9-4AA6-A601-A9E3BEE63753}" type="pres">
      <dgm:prSet presAssocID="{309963BB-180D-4AD7-B04D-80E92C49EBEF}" presName="LevelTwoTextNode" presStyleLbl="node2" presStyleIdx="0" presStyleCnt="5" custScaleX="223186" custLinFactY="38679" custLinFactNeighborX="-37789" custLinFactNeighborY="100000">
        <dgm:presLayoutVars>
          <dgm:chPref val="3"/>
        </dgm:presLayoutVars>
      </dgm:prSet>
      <dgm:spPr/>
    </dgm:pt>
    <dgm:pt modelId="{BD3B8C50-C79F-4CA1-88DC-A736841A1FDA}" type="pres">
      <dgm:prSet presAssocID="{309963BB-180D-4AD7-B04D-80E92C49EBEF}" presName="level3hierChild" presStyleCnt="0"/>
      <dgm:spPr/>
    </dgm:pt>
    <dgm:pt modelId="{2F634238-610D-4E04-B0D4-5A145111B37C}" type="pres">
      <dgm:prSet presAssocID="{2C7F213B-F690-47C8-A2C5-EF6DF44BE14B}" presName="conn2-1" presStyleLbl="parChTrans1D2" presStyleIdx="1" presStyleCnt="5"/>
      <dgm:spPr/>
    </dgm:pt>
    <dgm:pt modelId="{83596026-CEDA-40B9-9079-50DF85F4527B}" type="pres">
      <dgm:prSet presAssocID="{2C7F213B-F690-47C8-A2C5-EF6DF44BE14B}" presName="connTx" presStyleLbl="parChTrans1D2" presStyleIdx="1" presStyleCnt="5"/>
      <dgm:spPr/>
    </dgm:pt>
    <dgm:pt modelId="{91A53B0B-BF4E-4E9B-A0D1-E86082325622}" type="pres">
      <dgm:prSet presAssocID="{D43C5070-B4A6-4E6F-A6EB-4F051E38C093}" presName="root2" presStyleCnt="0"/>
      <dgm:spPr/>
    </dgm:pt>
    <dgm:pt modelId="{EBEC2028-97DC-4760-88D9-3868F4423071}" type="pres">
      <dgm:prSet presAssocID="{D43C5070-B4A6-4E6F-A6EB-4F051E38C093}" presName="LevelTwoTextNode" presStyleLbl="node2" presStyleIdx="1" presStyleCnt="5" custScaleX="223251" custLinFactNeighborX="-37789" custLinFactNeighborY="-99171">
        <dgm:presLayoutVars>
          <dgm:chPref val="3"/>
        </dgm:presLayoutVars>
      </dgm:prSet>
      <dgm:spPr/>
    </dgm:pt>
    <dgm:pt modelId="{3960573D-586F-4402-9197-59C61812EF5B}" type="pres">
      <dgm:prSet presAssocID="{D43C5070-B4A6-4E6F-A6EB-4F051E38C093}" presName="level3hierChild" presStyleCnt="0"/>
      <dgm:spPr/>
    </dgm:pt>
    <dgm:pt modelId="{D8B9385F-5DB4-4074-8AC2-C8DF232D9BF8}" type="pres">
      <dgm:prSet presAssocID="{88BD1717-656E-4FDC-BD11-5ED63964D9D8}" presName="conn2-1" presStyleLbl="parChTrans1D2" presStyleIdx="2" presStyleCnt="5"/>
      <dgm:spPr/>
    </dgm:pt>
    <dgm:pt modelId="{102291F8-6A23-4155-A2BD-A39F41D588C2}" type="pres">
      <dgm:prSet presAssocID="{88BD1717-656E-4FDC-BD11-5ED63964D9D8}" presName="connTx" presStyleLbl="parChTrans1D2" presStyleIdx="2" presStyleCnt="5"/>
      <dgm:spPr/>
    </dgm:pt>
    <dgm:pt modelId="{F426D47B-5476-40C1-A178-BAB61EE708B9}" type="pres">
      <dgm:prSet presAssocID="{E3A02A4F-AF4A-4CB6-91F5-B70B7E769D04}" presName="root2" presStyleCnt="0"/>
      <dgm:spPr/>
    </dgm:pt>
    <dgm:pt modelId="{E2D47093-B5A2-4556-8C5C-EC90607A6443}" type="pres">
      <dgm:prSet presAssocID="{E3A02A4F-AF4A-4CB6-91F5-B70B7E769D04}" presName="LevelTwoTextNode" presStyleLbl="node2" presStyleIdx="2" presStyleCnt="5" custScaleX="223186" custLinFactNeighborX="-38386" custLinFactNeighborY="-823">
        <dgm:presLayoutVars>
          <dgm:chPref val="3"/>
        </dgm:presLayoutVars>
      </dgm:prSet>
      <dgm:spPr/>
    </dgm:pt>
    <dgm:pt modelId="{90F1040C-4311-426E-9101-4558C71ACCEC}" type="pres">
      <dgm:prSet presAssocID="{E3A02A4F-AF4A-4CB6-91F5-B70B7E769D04}" presName="level3hierChild" presStyleCnt="0"/>
      <dgm:spPr/>
    </dgm:pt>
    <dgm:pt modelId="{85951518-A05F-44C8-893C-E0BCF8E728D9}" type="pres">
      <dgm:prSet presAssocID="{522A43B6-C3E7-4493-9D3B-9328C9210A03}" presName="conn2-1" presStyleLbl="parChTrans1D2" presStyleIdx="3" presStyleCnt="5"/>
      <dgm:spPr/>
    </dgm:pt>
    <dgm:pt modelId="{740DA1E4-5F0F-4018-8869-3BB120E937EA}" type="pres">
      <dgm:prSet presAssocID="{522A43B6-C3E7-4493-9D3B-9328C9210A03}" presName="connTx" presStyleLbl="parChTrans1D2" presStyleIdx="3" presStyleCnt="5"/>
      <dgm:spPr/>
    </dgm:pt>
    <dgm:pt modelId="{E6AC470F-7376-4224-99DA-647F5800EA4E}" type="pres">
      <dgm:prSet presAssocID="{49B44AF6-8BD3-4E13-AE17-94246E3C16F6}" presName="root2" presStyleCnt="0"/>
      <dgm:spPr/>
    </dgm:pt>
    <dgm:pt modelId="{DC72AC32-655A-4082-8750-1783DD7B2F07}" type="pres">
      <dgm:prSet presAssocID="{49B44AF6-8BD3-4E13-AE17-94246E3C16F6}" presName="LevelTwoTextNode" presStyleLbl="node2" presStyleIdx="3" presStyleCnt="5" custScaleX="223186" custLinFactNeighborX="-38114">
        <dgm:presLayoutVars>
          <dgm:chPref val="3"/>
        </dgm:presLayoutVars>
      </dgm:prSet>
      <dgm:spPr/>
    </dgm:pt>
    <dgm:pt modelId="{757896D8-4A8F-4E66-BD66-846EE66BC8F1}" type="pres">
      <dgm:prSet presAssocID="{49B44AF6-8BD3-4E13-AE17-94246E3C16F6}" presName="level3hierChild" presStyleCnt="0"/>
      <dgm:spPr/>
    </dgm:pt>
    <dgm:pt modelId="{5A4C7089-9BF3-402B-B2C6-641689D936A0}" type="pres">
      <dgm:prSet presAssocID="{2ED4764C-3BFC-4DD0-AEB1-E1717CE113AC}" presName="conn2-1" presStyleLbl="parChTrans1D2" presStyleIdx="4" presStyleCnt="5"/>
      <dgm:spPr/>
    </dgm:pt>
    <dgm:pt modelId="{3447ED69-5294-455F-AB9B-E85A9E900478}" type="pres">
      <dgm:prSet presAssocID="{2ED4764C-3BFC-4DD0-AEB1-E1717CE113AC}" presName="connTx" presStyleLbl="parChTrans1D2" presStyleIdx="4" presStyleCnt="5"/>
      <dgm:spPr/>
    </dgm:pt>
    <dgm:pt modelId="{1DB706CD-5928-45FC-83A0-9F012BC315A7}" type="pres">
      <dgm:prSet presAssocID="{C09B39A4-3A25-4946-A266-B82201B7678F}" presName="root2" presStyleCnt="0"/>
      <dgm:spPr/>
    </dgm:pt>
    <dgm:pt modelId="{A7A841F7-7FD3-412C-976E-3F41CAEFE29A}" type="pres">
      <dgm:prSet presAssocID="{C09B39A4-3A25-4946-A266-B82201B7678F}" presName="LevelTwoTextNode" presStyleLbl="node2" presStyleIdx="4" presStyleCnt="5" custScaleX="223186" custLinFactNeighborX="-38114">
        <dgm:presLayoutVars>
          <dgm:chPref val="3"/>
        </dgm:presLayoutVars>
      </dgm:prSet>
      <dgm:spPr/>
    </dgm:pt>
    <dgm:pt modelId="{48728F71-A38E-40FE-A6A0-D9628A074618}" type="pres">
      <dgm:prSet presAssocID="{C09B39A4-3A25-4946-A266-B82201B7678F}" presName="level3hierChild" presStyleCnt="0"/>
      <dgm:spPr/>
    </dgm:pt>
  </dgm:ptLst>
  <dgm:cxnLst>
    <dgm:cxn modelId="{1F351013-CDD0-4A8C-A541-1C1AFCD46575}" type="presOf" srcId="{E3A02A4F-AF4A-4CB6-91F5-B70B7E769D04}" destId="{E2D47093-B5A2-4556-8C5C-EC90607A6443}" srcOrd="0" destOrd="0" presId="urn:microsoft.com/office/officeart/2008/layout/HorizontalMultiLevelHierarchy"/>
    <dgm:cxn modelId="{E0C5CA27-2F94-454F-9DE7-5876B2B84567}" type="presOf" srcId="{DC92573B-47EE-4ADB-98BE-DA6EFFEBA896}" destId="{1B9E02C8-F133-4844-AC45-76F8CC0EA16C}" srcOrd="0" destOrd="0" presId="urn:microsoft.com/office/officeart/2008/layout/HorizontalMultiLevelHierarchy"/>
    <dgm:cxn modelId="{ED46B14A-39D7-4AF0-B483-D8CD4298543B}" type="presOf" srcId="{522A43B6-C3E7-4493-9D3B-9328C9210A03}" destId="{740DA1E4-5F0F-4018-8869-3BB120E937EA}" srcOrd="1" destOrd="0" presId="urn:microsoft.com/office/officeart/2008/layout/HorizontalMultiLevelHierarchy"/>
    <dgm:cxn modelId="{E402F66B-9F97-42DA-A7DB-4A8A1C312805}" srcId="{DC92573B-47EE-4ADB-98BE-DA6EFFEBA896}" destId="{E3A02A4F-AF4A-4CB6-91F5-B70B7E769D04}" srcOrd="2" destOrd="0" parTransId="{88BD1717-656E-4FDC-BD11-5ED63964D9D8}" sibTransId="{14D6CC55-D1B2-4955-847E-D0D5A3E841C7}"/>
    <dgm:cxn modelId="{31D2C06E-C4F4-4911-BA61-93A220381D26}" srcId="{DC92573B-47EE-4ADB-98BE-DA6EFFEBA896}" destId="{309963BB-180D-4AD7-B04D-80E92C49EBEF}" srcOrd="0" destOrd="0" parTransId="{0A57A5B0-BE4C-495B-B44C-71E8EC337447}" sibTransId="{0C0611A5-56E2-4198-BF88-BE553FDDFDF3}"/>
    <dgm:cxn modelId="{5E689182-B432-4D4C-8E1B-C90E2BB594AA}" srcId="{DC92573B-47EE-4ADB-98BE-DA6EFFEBA896}" destId="{D43C5070-B4A6-4E6F-A6EB-4F051E38C093}" srcOrd="1" destOrd="0" parTransId="{2C7F213B-F690-47C8-A2C5-EF6DF44BE14B}" sibTransId="{B7C817C5-E7AB-4589-85BC-64FF3E36C889}"/>
    <dgm:cxn modelId="{61AB8686-9E77-4E13-B751-2A2EF238F507}" type="presOf" srcId="{0A57A5B0-BE4C-495B-B44C-71E8EC337447}" destId="{8D81C86A-39FB-4176-96CD-6AF541CF8C41}" srcOrd="0" destOrd="0" presId="urn:microsoft.com/office/officeart/2008/layout/HorizontalMultiLevelHierarchy"/>
    <dgm:cxn modelId="{6D7A7793-A651-4FEE-BA9D-9993799B8746}" type="presOf" srcId="{309963BB-180D-4AD7-B04D-80E92C49EBEF}" destId="{73B8267E-40C9-4AA6-A601-A9E3BEE63753}" srcOrd="0" destOrd="0" presId="urn:microsoft.com/office/officeart/2008/layout/HorizontalMultiLevelHierarchy"/>
    <dgm:cxn modelId="{2E5E9B9B-F2D1-4015-850A-8A2D39264B3B}" type="presOf" srcId="{C09B39A4-3A25-4946-A266-B82201B7678F}" destId="{A7A841F7-7FD3-412C-976E-3F41CAEFE29A}" srcOrd="0" destOrd="0" presId="urn:microsoft.com/office/officeart/2008/layout/HorizontalMultiLevelHierarchy"/>
    <dgm:cxn modelId="{E073579C-EA73-4F70-83E8-26F812966D12}" type="presOf" srcId="{88BD1717-656E-4FDC-BD11-5ED63964D9D8}" destId="{D8B9385F-5DB4-4074-8AC2-C8DF232D9BF8}" srcOrd="0" destOrd="0" presId="urn:microsoft.com/office/officeart/2008/layout/HorizontalMultiLevelHierarchy"/>
    <dgm:cxn modelId="{153E67A2-4452-4FE4-84EF-042AD6A347D1}" type="presOf" srcId="{88BD1717-656E-4FDC-BD11-5ED63964D9D8}" destId="{102291F8-6A23-4155-A2BD-A39F41D588C2}" srcOrd="1" destOrd="0" presId="urn:microsoft.com/office/officeart/2008/layout/HorizontalMultiLevelHierarchy"/>
    <dgm:cxn modelId="{120694A2-D24E-4B93-A483-DE6DE6401C53}" type="presOf" srcId="{2ED4764C-3BFC-4DD0-AEB1-E1717CE113AC}" destId="{3447ED69-5294-455F-AB9B-E85A9E900478}" srcOrd="1" destOrd="0" presId="urn:microsoft.com/office/officeart/2008/layout/HorizontalMultiLevelHierarchy"/>
    <dgm:cxn modelId="{6D8EBCA9-6C55-40B5-984D-6048B3087AE9}" type="presOf" srcId="{2ED4764C-3BFC-4DD0-AEB1-E1717CE113AC}" destId="{5A4C7089-9BF3-402B-B2C6-641689D936A0}" srcOrd="0" destOrd="0" presId="urn:microsoft.com/office/officeart/2008/layout/HorizontalMultiLevelHierarchy"/>
    <dgm:cxn modelId="{F41AB4AF-C4B5-475D-9839-8F696684EB93}" type="presOf" srcId="{0A57A5B0-BE4C-495B-B44C-71E8EC337447}" destId="{5E43CEBC-CA95-4221-9F1E-0F083B043F1C}" srcOrd="1" destOrd="0" presId="urn:microsoft.com/office/officeart/2008/layout/HorizontalMultiLevelHierarchy"/>
    <dgm:cxn modelId="{FB6278B2-4E03-4A1A-A63A-71E1599E8579}" srcId="{DC92573B-47EE-4ADB-98BE-DA6EFFEBA896}" destId="{49B44AF6-8BD3-4E13-AE17-94246E3C16F6}" srcOrd="3" destOrd="0" parTransId="{522A43B6-C3E7-4493-9D3B-9328C9210A03}" sibTransId="{B2940FE0-5732-43E9-B19D-856F58AB003F}"/>
    <dgm:cxn modelId="{C4F212C3-85DF-46F6-A4F1-695222FF5A9F}" type="presOf" srcId="{D43C5070-B4A6-4E6F-A6EB-4F051E38C093}" destId="{EBEC2028-97DC-4760-88D9-3868F4423071}" srcOrd="0" destOrd="0" presId="urn:microsoft.com/office/officeart/2008/layout/HorizontalMultiLevelHierarchy"/>
    <dgm:cxn modelId="{FE2943C7-8A30-4D25-8324-2CC33DDDE79A}" type="presOf" srcId="{7C1EA7CE-0924-46F5-8CFF-AE6552538415}" destId="{72DC84B1-9E3A-499E-AAEB-502681D0B9CA}" srcOrd="0" destOrd="0" presId="urn:microsoft.com/office/officeart/2008/layout/HorizontalMultiLevelHierarchy"/>
    <dgm:cxn modelId="{4B301DD5-901C-47C6-ABA4-EBEDBDF57596}" srcId="{7C1EA7CE-0924-46F5-8CFF-AE6552538415}" destId="{DC92573B-47EE-4ADB-98BE-DA6EFFEBA896}" srcOrd="0" destOrd="0" parTransId="{8891001E-94EE-4C3B-82D3-74BC7CA25748}" sibTransId="{7D9BA60D-9740-4C7D-83A3-2659037A7254}"/>
    <dgm:cxn modelId="{4F0E6DD8-ED7B-4461-B600-C31CB9B8F3E9}" type="presOf" srcId="{522A43B6-C3E7-4493-9D3B-9328C9210A03}" destId="{85951518-A05F-44C8-893C-E0BCF8E728D9}" srcOrd="0" destOrd="0" presId="urn:microsoft.com/office/officeart/2008/layout/HorizontalMultiLevelHierarchy"/>
    <dgm:cxn modelId="{CF7A73DD-566C-4356-A5F7-F88DDBA410D1}" srcId="{DC92573B-47EE-4ADB-98BE-DA6EFFEBA896}" destId="{C09B39A4-3A25-4946-A266-B82201B7678F}" srcOrd="4" destOrd="0" parTransId="{2ED4764C-3BFC-4DD0-AEB1-E1717CE113AC}" sibTransId="{53F91B77-EAE4-4F9E-B747-1C64462EE3AC}"/>
    <dgm:cxn modelId="{2C48C0DF-6E4C-44A3-B8DC-8768C6FE7CF5}" type="presOf" srcId="{2C7F213B-F690-47C8-A2C5-EF6DF44BE14B}" destId="{2F634238-610D-4E04-B0D4-5A145111B37C}" srcOrd="0" destOrd="0" presId="urn:microsoft.com/office/officeart/2008/layout/HorizontalMultiLevelHierarchy"/>
    <dgm:cxn modelId="{F5A4C3E8-F2E7-40DA-8F06-2570E1DFBFEC}" type="presOf" srcId="{2C7F213B-F690-47C8-A2C5-EF6DF44BE14B}" destId="{83596026-CEDA-40B9-9079-50DF85F4527B}" srcOrd="1" destOrd="0" presId="urn:microsoft.com/office/officeart/2008/layout/HorizontalMultiLevelHierarchy"/>
    <dgm:cxn modelId="{306DD8FB-D81C-4E22-833B-B145D45180A3}" type="presOf" srcId="{49B44AF6-8BD3-4E13-AE17-94246E3C16F6}" destId="{DC72AC32-655A-4082-8750-1783DD7B2F07}" srcOrd="0" destOrd="0" presId="urn:microsoft.com/office/officeart/2008/layout/HorizontalMultiLevelHierarchy"/>
    <dgm:cxn modelId="{EDEC0B94-891F-4834-A43F-13834BFB4B69}" type="presParOf" srcId="{72DC84B1-9E3A-499E-AAEB-502681D0B9CA}" destId="{3EEB30D0-ED70-4E27-B836-94DB8EB99744}" srcOrd="0" destOrd="0" presId="urn:microsoft.com/office/officeart/2008/layout/HorizontalMultiLevelHierarchy"/>
    <dgm:cxn modelId="{73A0B560-C777-4C0C-945C-87C92FFE0437}" type="presParOf" srcId="{3EEB30D0-ED70-4E27-B836-94DB8EB99744}" destId="{1B9E02C8-F133-4844-AC45-76F8CC0EA16C}" srcOrd="0" destOrd="0" presId="urn:microsoft.com/office/officeart/2008/layout/HorizontalMultiLevelHierarchy"/>
    <dgm:cxn modelId="{DE4A1BB2-F6FE-47F0-B4AB-BA55BF2AA890}" type="presParOf" srcId="{3EEB30D0-ED70-4E27-B836-94DB8EB99744}" destId="{19A90AD1-E46E-431C-8C5D-2FB35E832329}" srcOrd="1" destOrd="0" presId="urn:microsoft.com/office/officeart/2008/layout/HorizontalMultiLevelHierarchy"/>
    <dgm:cxn modelId="{B8F6DB41-5FF8-48B1-944A-3B600F3C9088}" type="presParOf" srcId="{19A90AD1-E46E-431C-8C5D-2FB35E832329}" destId="{8D81C86A-39FB-4176-96CD-6AF541CF8C41}" srcOrd="0" destOrd="0" presId="urn:microsoft.com/office/officeart/2008/layout/HorizontalMultiLevelHierarchy"/>
    <dgm:cxn modelId="{F32FB0A2-E389-471C-B34B-F55AFB3D9CD0}" type="presParOf" srcId="{8D81C86A-39FB-4176-96CD-6AF541CF8C41}" destId="{5E43CEBC-CA95-4221-9F1E-0F083B043F1C}" srcOrd="0" destOrd="0" presId="urn:microsoft.com/office/officeart/2008/layout/HorizontalMultiLevelHierarchy"/>
    <dgm:cxn modelId="{A9025B4E-7685-4331-A3C7-463B0EEAD37A}" type="presParOf" srcId="{19A90AD1-E46E-431C-8C5D-2FB35E832329}" destId="{0D65EB13-68E3-4190-8C60-AE3ECDBDAA38}" srcOrd="1" destOrd="0" presId="urn:microsoft.com/office/officeart/2008/layout/HorizontalMultiLevelHierarchy"/>
    <dgm:cxn modelId="{5331CF01-D36F-4AF7-8F14-93F2D4B963AF}" type="presParOf" srcId="{0D65EB13-68E3-4190-8C60-AE3ECDBDAA38}" destId="{73B8267E-40C9-4AA6-A601-A9E3BEE63753}" srcOrd="0" destOrd="0" presId="urn:microsoft.com/office/officeart/2008/layout/HorizontalMultiLevelHierarchy"/>
    <dgm:cxn modelId="{A1055991-8045-4BED-9B76-1F47F9EF5491}" type="presParOf" srcId="{0D65EB13-68E3-4190-8C60-AE3ECDBDAA38}" destId="{BD3B8C50-C79F-4CA1-88DC-A736841A1FDA}" srcOrd="1" destOrd="0" presId="urn:microsoft.com/office/officeart/2008/layout/HorizontalMultiLevelHierarchy"/>
    <dgm:cxn modelId="{A1314F37-7623-4106-B5F5-0384FA65D4E3}" type="presParOf" srcId="{19A90AD1-E46E-431C-8C5D-2FB35E832329}" destId="{2F634238-610D-4E04-B0D4-5A145111B37C}" srcOrd="2" destOrd="0" presId="urn:microsoft.com/office/officeart/2008/layout/HorizontalMultiLevelHierarchy"/>
    <dgm:cxn modelId="{8451C9AC-347D-4788-A225-FB840ACAFFD0}" type="presParOf" srcId="{2F634238-610D-4E04-B0D4-5A145111B37C}" destId="{83596026-CEDA-40B9-9079-50DF85F4527B}" srcOrd="0" destOrd="0" presId="urn:microsoft.com/office/officeart/2008/layout/HorizontalMultiLevelHierarchy"/>
    <dgm:cxn modelId="{D01F71AC-2FA8-4809-BB40-7FDE893BC595}" type="presParOf" srcId="{19A90AD1-E46E-431C-8C5D-2FB35E832329}" destId="{91A53B0B-BF4E-4E9B-A0D1-E86082325622}" srcOrd="3" destOrd="0" presId="urn:microsoft.com/office/officeart/2008/layout/HorizontalMultiLevelHierarchy"/>
    <dgm:cxn modelId="{932F53B7-B28B-40E8-9863-AF9AF06313BA}" type="presParOf" srcId="{91A53B0B-BF4E-4E9B-A0D1-E86082325622}" destId="{EBEC2028-97DC-4760-88D9-3868F4423071}" srcOrd="0" destOrd="0" presId="urn:microsoft.com/office/officeart/2008/layout/HorizontalMultiLevelHierarchy"/>
    <dgm:cxn modelId="{AE9A7BFB-281E-4FB9-8829-AA487B69D2E7}" type="presParOf" srcId="{91A53B0B-BF4E-4E9B-A0D1-E86082325622}" destId="{3960573D-586F-4402-9197-59C61812EF5B}" srcOrd="1" destOrd="0" presId="urn:microsoft.com/office/officeart/2008/layout/HorizontalMultiLevelHierarchy"/>
    <dgm:cxn modelId="{0D347005-885D-4C0D-8121-906FEDE149ED}" type="presParOf" srcId="{19A90AD1-E46E-431C-8C5D-2FB35E832329}" destId="{D8B9385F-5DB4-4074-8AC2-C8DF232D9BF8}" srcOrd="4" destOrd="0" presId="urn:microsoft.com/office/officeart/2008/layout/HorizontalMultiLevelHierarchy"/>
    <dgm:cxn modelId="{745EA06A-7E5D-436C-8F2C-9B261EB22688}" type="presParOf" srcId="{D8B9385F-5DB4-4074-8AC2-C8DF232D9BF8}" destId="{102291F8-6A23-4155-A2BD-A39F41D588C2}" srcOrd="0" destOrd="0" presId="urn:microsoft.com/office/officeart/2008/layout/HorizontalMultiLevelHierarchy"/>
    <dgm:cxn modelId="{D77F0044-0512-4193-AE8B-B01D99F2CEF5}" type="presParOf" srcId="{19A90AD1-E46E-431C-8C5D-2FB35E832329}" destId="{F426D47B-5476-40C1-A178-BAB61EE708B9}" srcOrd="5" destOrd="0" presId="urn:microsoft.com/office/officeart/2008/layout/HorizontalMultiLevelHierarchy"/>
    <dgm:cxn modelId="{D388C678-222A-418B-8B7A-61D68D78C822}" type="presParOf" srcId="{F426D47B-5476-40C1-A178-BAB61EE708B9}" destId="{E2D47093-B5A2-4556-8C5C-EC90607A6443}" srcOrd="0" destOrd="0" presId="urn:microsoft.com/office/officeart/2008/layout/HorizontalMultiLevelHierarchy"/>
    <dgm:cxn modelId="{BEBBDF1E-C5AF-43FE-A1B6-7FD78E76275B}" type="presParOf" srcId="{F426D47B-5476-40C1-A178-BAB61EE708B9}" destId="{90F1040C-4311-426E-9101-4558C71ACCEC}" srcOrd="1" destOrd="0" presId="urn:microsoft.com/office/officeart/2008/layout/HorizontalMultiLevelHierarchy"/>
    <dgm:cxn modelId="{7AF5F8A6-1428-4928-8CDE-F449EA4D0F39}" type="presParOf" srcId="{19A90AD1-E46E-431C-8C5D-2FB35E832329}" destId="{85951518-A05F-44C8-893C-E0BCF8E728D9}" srcOrd="6" destOrd="0" presId="urn:microsoft.com/office/officeart/2008/layout/HorizontalMultiLevelHierarchy"/>
    <dgm:cxn modelId="{839A6DF9-5FF9-4F93-809B-D658FC41A74F}" type="presParOf" srcId="{85951518-A05F-44C8-893C-E0BCF8E728D9}" destId="{740DA1E4-5F0F-4018-8869-3BB120E937EA}" srcOrd="0" destOrd="0" presId="urn:microsoft.com/office/officeart/2008/layout/HorizontalMultiLevelHierarchy"/>
    <dgm:cxn modelId="{B02D81B2-09C5-4F1D-BEBA-5811861D5AA4}" type="presParOf" srcId="{19A90AD1-E46E-431C-8C5D-2FB35E832329}" destId="{E6AC470F-7376-4224-99DA-647F5800EA4E}" srcOrd="7" destOrd="0" presId="urn:microsoft.com/office/officeart/2008/layout/HorizontalMultiLevelHierarchy"/>
    <dgm:cxn modelId="{D09FE12F-E586-4D8E-9A0B-049761DA4AE5}" type="presParOf" srcId="{E6AC470F-7376-4224-99DA-647F5800EA4E}" destId="{DC72AC32-655A-4082-8750-1783DD7B2F07}" srcOrd="0" destOrd="0" presId="urn:microsoft.com/office/officeart/2008/layout/HorizontalMultiLevelHierarchy"/>
    <dgm:cxn modelId="{37802107-3F2B-40CC-9B2F-28EFEA0150BB}" type="presParOf" srcId="{E6AC470F-7376-4224-99DA-647F5800EA4E}" destId="{757896D8-4A8F-4E66-BD66-846EE66BC8F1}" srcOrd="1" destOrd="0" presId="urn:microsoft.com/office/officeart/2008/layout/HorizontalMultiLevelHierarchy"/>
    <dgm:cxn modelId="{8C60563F-D887-4BAE-87C3-8A88647D5DB0}" type="presParOf" srcId="{19A90AD1-E46E-431C-8C5D-2FB35E832329}" destId="{5A4C7089-9BF3-402B-B2C6-641689D936A0}" srcOrd="8" destOrd="0" presId="urn:microsoft.com/office/officeart/2008/layout/HorizontalMultiLevelHierarchy"/>
    <dgm:cxn modelId="{96FAD71F-2C9E-42D0-AA05-43E11F987DCF}" type="presParOf" srcId="{5A4C7089-9BF3-402B-B2C6-641689D936A0}" destId="{3447ED69-5294-455F-AB9B-E85A9E900478}" srcOrd="0" destOrd="0" presId="urn:microsoft.com/office/officeart/2008/layout/HorizontalMultiLevelHierarchy"/>
    <dgm:cxn modelId="{C9CC3DBC-FDCA-4704-BDAE-59085BBD0F06}" type="presParOf" srcId="{19A90AD1-E46E-431C-8C5D-2FB35E832329}" destId="{1DB706CD-5928-45FC-83A0-9F012BC315A7}" srcOrd="9" destOrd="0" presId="urn:microsoft.com/office/officeart/2008/layout/HorizontalMultiLevelHierarchy"/>
    <dgm:cxn modelId="{448BBA3E-B2F8-4352-A828-1B8A99BCC265}" type="presParOf" srcId="{1DB706CD-5928-45FC-83A0-9F012BC315A7}" destId="{A7A841F7-7FD3-412C-976E-3F41CAEFE29A}" srcOrd="0" destOrd="0" presId="urn:microsoft.com/office/officeart/2008/layout/HorizontalMultiLevelHierarchy"/>
    <dgm:cxn modelId="{22A05422-B41E-4057-A481-4F4948540672}" type="presParOf" srcId="{1DB706CD-5928-45FC-83A0-9F012BC315A7}" destId="{48728F71-A38E-40FE-A6A0-D9628A074618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C7089-9BF3-402B-B2C6-641689D936A0}">
      <dsp:nvSpPr>
        <dsp:cNvPr id="0" name=""/>
        <dsp:cNvSpPr/>
      </dsp:nvSpPr>
      <dsp:spPr>
        <a:xfrm>
          <a:off x="2049630" y="2077244"/>
          <a:ext cx="730748" cy="173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5374" y="0"/>
              </a:lnTo>
              <a:lnTo>
                <a:pt x="365374" y="1730563"/>
              </a:lnTo>
              <a:lnTo>
                <a:pt x="730748" y="17305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2368041" y="2895562"/>
        <a:ext cx="93926" cy="93926"/>
      </dsp:txXfrm>
    </dsp:sp>
    <dsp:sp modelId="{85951518-A05F-44C8-893C-E0BCF8E728D9}">
      <dsp:nvSpPr>
        <dsp:cNvPr id="0" name=""/>
        <dsp:cNvSpPr/>
      </dsp:nvSpPr>
      <dsp:spPr>
        <a:xfrm>
          <a:off x="2049630" y="2077244"/>
          <a:ext cx="730748" cy="865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5374" y="0"/>
              </a:lnTo>
              <a:lnTo>
                <a:pt x="365374" y="865281"/>
              </a:lnTo>
              <a:lnTo>
                <a:pt x="730748" y="865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386690" y="2481570"/>
        <a:ext cx="56628" cy="56628"/>
      </dsp:txXfrm>
    </dsp:sp>
    <dsp:sp modelId="{D8B9385F-5DB4-4074-8AC2-C8DF232D9BF8}">
      <dsp:nvSpPr>
        <dsp:cNvPr id="0" name=""/>
        <dsp:cNvSpPr/>
      </dsp:nvSpPr>
      <dsp:spPr>
        <a:xfrm>
          <a:off x="2049630" y="2025826"/>
          <a:ext cx="7245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1417"/>
              </a:moveTo>
              <a:lnTo>
                <a:pt x="362286" y="51417"/>
              </a:lnTo>
              <a:lnTo>
                <a:pt x="362286" y="45720"/>
              </a:lnTo>
              <a:lnTo>
                <a:pt x="72457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393801" y="2053432"/>
        <a:ext cx="36229" cy="36229"/>
      </dsp:txXfrm>
    </dsp:sp>
    <dsp:sp modelId="{2F634238-610D-4E04-B0D4-5A145111B37C}">
      <dsp:nvSpPr>
        <dsp:cNvPr id="0" name=""/>
        <dsp:cNvSpPr/>
      </dsp:nvSpPr>
      <dsp:spPr>
        <a:xfrm>
          <a:off x="2049630" y="525475"/>
          <a:ext cx="738127" cy="1551768"/>
        </a:xfrm>
        <a:custGeom>
          <a:avLst/>
          <a:gdLst/>
          <a:ahLst/>
          <a:cxnLst/>
          <a:rect l="0" t="0" r="0" b="0"/>
          <a:pathLst>
            <a:path>
              <a:moveTo>
                <a:pt x="0" y="1551768"/>
              </a:moveTo>
              <a:lnTo>
                <a:pt x="369063" y="1551768"/>
              </a:lnTo>
              <a:lnTo>
                <a:pt x="369063" y="0"/>
              </a:lnTo>
              <a:lnTo>
                <a:pt x="73812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2375734" y="1258400"/>
        <a:ext cx="85918" cy="85918"/>
      </dsp:txXfrm>
    </dsp:sp>
    <dsp:sp modelId="{8D81C86A-39FB-4176-96CD-6AF541CF8C41}">
      <dsp:nvSpPr>
        <dsp:cNvPr id="0" name=""/>
        <dsp:cNvSpPr/>
      </dsp:nvSpPr>
      <dsp:spPr>
        <a:xfrm>
          <a:off x="2049630" y="1306651"/>
          <a:ext cx="738127" cy="770592"/>
        </a:xfrm>
        <a:custGeom>
          <a:avLst/>
          <a:gdLst/>
          <a:ahLst/>
          <a:cxnLst/>
          <a:rect l="0" t="0" r="0" b="0"/>
          <a:pathLst>
            <a:path>
              <a:moveTo>
                <a:pt x="0" y="770592"/>
              </a:moveTo>
              <a:lnTo>
                <a:pt x="369063" y="770592"/>
              </a:lnTo>
              <a:lnTo>
                <a:pt x="369063" y="0"/>
              </a:lnTo>
              <a:lnTo>
                <a:pt x="73812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392017" y="1665271"/>
        <a:ext cx="53353" cy="53353"/>
      </dsp:txXfrm>
    </dsp:sp>
    <dsp:sp modelId="{1B9E02C8-F133-4844-AC45-76F8CC0EA16C}">
      <dsp:nvSpPr>
        <dsp:cNvPr id="0" name=""/>
        <dsp:cNvSpPr/>
      </dsp:nvSpPr>
      <dsp:spPr>
        <a:xfrm rot="16200000">
          <a:off x="-118127" y="1731131"/>
          <a:ext cx="3643291" cy="69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АРМ оператора</a:t>
          </a:r>
        </a:p>
      </dsp:txBody>
      <dsp:txXfrm>
        <a:off x="-118127" y="1731131"/>
        <a:ext cx="3643291" cy="692225"/>
      </dsp:txXfrm>
    </dsp:sp>
    <dsp:sp modelId="{73B8267E-40C9-4AA6-A601-A9E3BEE63753}">
      <dsp:nvSpPr>
        <dsp:cNvPr id="0" name=""/>
        <dsp:cNvSpPr/>
      </dsp:nvSpPr>
      <dsp:spPr>
        <a:xfrm>
          <a:off x="2787757" y="960539"/>
          <a:ext cx="5067436" cy="69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SCADA</a:t>
          </a:r>
          <a:r>
            <a:rPr lang="ru-RU" sz="2400" kern="1200" dirty="0"/>
            <a:t>-система</a:t>
          </a:r>
        </a:p>
      </dsp:txBody>
      <dsp:txXfrm>
        <a:off x="2787757" y="960539"/>
        <a:ext cx="5067436" cy="692225"/>
      </dsp:txXfrm>
    </dsp:sp>
    <dsp:sp modelId="{EBEC2028-97DC-4760-88D9-3868F4423071}">
      <dsp:nvSpPr>
        <dsp:cNvPr id="0" name=""/>
        <dsp:cNvSpPr/>
      </dsp:nvSpPr>
      <dsp:spPr>
        <a:xfrm>
          <a:off x="2787757" y="179362"/>
          <a:ext cx="5068911" cy="69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Операционная система</a:t>
          </a:r>
        </a:p>
      </dsp:txBody>
      <dsp:txXfrm>
        <a:off x="2787757" y="179362"/>
        <a:ext cx="5068911" cy="692225"/>
      </dsp:txXfrm>
    </dsp:sp>
    <dsp:sp modelId="{E2D47093-B5A2-4556-8C5C-EC90607A6443}">
      <dsp:nvSpPr>
        <dsp:cNvPr id="0" name=""/>
        <dsp:cNvSpPr/>
      </dsp:nvSpPr>
      <dsp:spPr>
        <a:xfrm>
          <a:off x="2774202" y="1725434"/>
          <a:ext cx="5067436" cy="692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СЗИ (антивирус и др.)</a:t>
          </a:r>
        </a:p>
      </dsp:txBody>
      <dsp:txXfrm>
        <a:off x="2774202" y="1725434"/>
        <a:ext cx="5067436" cy="692225"/>
      </dsp:txXfrm>
    </dsp:sp>
    <dsp:sp modelId="{DC72AC32-655A-4082-8750-1783DD7B2F07}">
      <dsp:nvSpPr>
        <dsp:cNvPr id="0" name=""/>
        <dsp:cNvSpPr/>
      </dsp:nvSpPr>
      <dsp:spPr>
        <a:xfrm>
          <a:off x="2780378" y="2596413"/>
          <a:ext cx="5067436" cy="692225"/>
        </a:xfrm>
        <a:prstGeom prst="rect">
          <a:avLst/>
        </a:prstGeom>
        <a:solidFill>
          <a:srgbClr val="CC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j-lt"/>
            </a:rPr>
            <a:t>Прикладное ПО проекта</a:t>
          </a:r>
        </a:p>
      </dsp:txBody>
      <dsp:txXfrm>
        <a:off x="2780378" y="2596413"/>
        <a:ext cx="5067436" cy="692225"/>
      </dsp:txXfrm>
    </dsp:sp>
    <dsp:sp modelId="{A7A841F7-7FD3-412C-976E-3F41CAEFE29A}">
      <dsp:nvSpPr>
        <dsp:cNvPr id="0" name=""/>
        <dsp:cNvSpPr/>
      </dsp:nvSpPr>
      <dsp:spPr>
        <a:xfrm>
          <a:off x="2780378" y="3461694"/>
          <a:ext cx="5067436" cy="692225"/>
        </a:xfrm>
        <a:prstGeom prst="rect">
          <a:avLst/>
        </a:prstGeom>
        <a:solidFill>
          <a:srgbClr val="CC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j-lt"/>
            </a:rPr>
            <a:t>Прикладное ПО, дополняющее функционал </a:t>
          </a:r>
          <a:r>
            <a:rPr lang="en-US" sz="2400" kern="1200" dirty="0">
              <a:latin typeface="+mj-lt"/>
            </a:rPr>
            <a:t>SCADA-</a:t>
          </a:r>
          <a:r>
            <a:rPr lang="ru-RU" sz="2400" kern="1200" dirty="0">
              <a:latin typeface="+mj-lt"/>
            </a:rPr>
            <a:t>системы</a:t>
          </a:r>
        </a:p>
      </dsp:txBody>
      <dsp:txXfrm>
        <a:off x="2780378" y="3461694"/>
        <a:ext cx="5067436" cy="692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003EB-0674-4666-B729-156110AB1A19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3A700-CD31-4E46-B51B-8CF723565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77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F909-8890-4A79-8935-5D9F3693552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8400E-F3F4-41A8-8F51-BBF7AE576C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047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8AD5-DC0D-4CC9-828E-829978D8973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7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8AD5-DC0D-4CC9-828E-829978D8973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5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1DFD-605A-4C3E-AA86-02D8CFAD173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998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6200"/>
            <a:ext cx="6462712" cy="3635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8AD5-DC0D-4CC9-828E-829978D8973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30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6200"/>
            <a:ext cx="6462712" cy="3635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1DFD-605A-4C3E-AA86-02D8CFAD173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598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6200"/>
            <a:ext cx="6462712" cy="3635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8AD5-DC0D-4CC9-828E-829978D8973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74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6200"/>
            <a:ext cx="6462712" cy="3635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1DFD-605A-4C3E-AA86-02D8CFAD173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02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1DFD-605A-4C3E-AA86-02D8CFAD1735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526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8AD5-DC0D-4CC9-828E-829978D8973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22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E921-DF05-4607-AA47-2FE77F5647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48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E921-DF05-4607-AA47-2FE77F5647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72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8AD5-DC0D-4CC9-828E-829978D8973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84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8AD5-DC0D-4CC9-828E-829978D8973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60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8AD5-DC0D-4CC9-828E-829978D8973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8AD5-DC0D-4CC9-828E-829978D8973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7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8AD5-DC0D-4CC9-828E-829978D8973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11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8AD5-DC0D-4CC9-828E-829978D8973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99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68AD5-DC0D-4CC9-828E-829978D8973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14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68313" y="474663"/>
            <a:ext cx="7854951" cy="441960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8E921-DF05-4607-AA47-2FE77F56475C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Заметки 2"/>
          <p:cNvSpPr>
            <a:spLocks noGrp="1"/>
          </p:cNvSpPr>
          <p:nvPr>
            <p:ph type="body" idx="3"/>
          </p:nvPr>
        </p:nvSpPr>
        <p:spPr>
          <a:xfrm>
            <a:off x="434290" y="5114920"/>
            <a:ext cx="6080036" cy="762412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37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98501" y="1268413"/>
            <a:ext cx="10798174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998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95325" y="1365663"/>
            <a:ext cx="5984875" cy="445324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4"/>
          </p:nvPr>
        </p:nvSpPr>
        <p:spPr>
          <a:xfrm>
            <a:off x="7035800" y="1384300"/>
            <a:ext cx="4819299" cy="44323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37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" name="Объект 2"/>
          <p:cNvSpPr>
            <a:spLocks noGrp="1"/>
          </p:cNvSpPr>
          <p:nvPr>
            <p:ph idx="11"/>
          </p:nvPr>
        </p:nvSpPr>
        <p:spPr>
          <a:xfrm>
            <a:off x="5574665" y="2208760"/>
            <a:ext cx="4485600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2279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7" name="Объект 2"/>
          <p:cNvSpPr>
            <a:spLocks noGrp="1"/>
          </p:cNvSpPr>
          <p:nvPr>
            <p:ph idx="11"/>
          </p:nvPr>
        </p:nvSpPr>
        <p:spPr>
          <a:xfrm>
            <a:off x="5574665" y="2208760"/>
            <a:ext cx="4485600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9791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br>
              <a:rPr lang="ru-RU" dirty="0"/>
            </a:br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695325" y="1872612"/>
            <a:ext cx="4486274" cy="2566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14"/>
          </p:nvPr>
        </p:nvSpPr>
        <p:spPr>
          <a:xfrm>
            <a:off x="695324" y="2208760"/>
            <a:ext cx="4486275" cy="37094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5" hasCustomPrompt="1"/>
          </p:nvPr>
        </p:nvSpPr>
        <p:spPr>
          <a:xfrm>
            <a:off x="695325" y="1200649"/>
            <a:ext cx="3340800" cy="27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ru-RU" sz="14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Объект 2"/>
          <p:cNvSpPr>
            <a:spLocks noGrp="1"/>
          </p:cNvSpPr>
          <p:nvPr>
            <p:ph idx="16" hasCustomPrompt="1"/>
          </p:nvPr>
        </p:nvSpPr>
        <p:spPr>
          <a:xfrm>
            <a:off x="5574665" y="2208760"/>
            <a:ext cx="4482148" cy="1692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маркированного текста</a:t>
            </a:r>
          </a:p>
        </p:txBody>
      </p:sp>
      <p:sp>
        <p:nvSpPr>
          <p:cNvPr id="37" name="Объект 2"/>
          <p:cNvSpPr>
            <a:spLocks noGrp="1"/>
          </p:cNvSpPr>
          <p:nvPr>
            <p:ph idx="17" hasCustomPrompt="1"/>
          </p:nvPr>
        </p:nvSpPr>
        <p:spPr>
          <a:xfrm>
            <a:off x="5574664" y="4226199"/>
            <a:ext cx="4482149" cy="169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SzPct val="80000"/>
              <a:buFont typeface="+mj-lt"/>
              <a:buAutoNum type="arabicPeriod"/>
              <a:defRPr sz="14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нумерованного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89819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5377450" y="1393826"/>
            <a:ext cx="4679364" cy="46513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11" hasCustomPrompt="1"/>
          </p:nvPr>
        </p:nvSpPr>
        <p:spPr>
          <a:xfrm>
            <a:off x="1872262" y="5399513"/>
            <a:ext cx="2133054" cy="599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Подпись фото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2" hasCustomPrompt="1"/>
          </p:nvPr>
        </p:nvSpPr>
        <p:spPr>
          <a:xfrm>
            <a:off x="695325" y="1389063"/>
            <a:ext cx="4420303" cy="3906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Вставить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5907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698086" y="1387513"/>
            <a:ext cx="4877214" cy="4654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Объект 2"/>
          <p:cNvSpPr>
            <a:spLocks noGrp="1"/>
          </p:cNvSpPr>
          <p:nvPr>
            <p:ph idx="11" hasCustomPrompt="1"/>
          </p:nvPr>
        </p:nvSpPr>
        <p:spPr>
          <a:xfrm>
            <a:off x="6832865" y="5442375"/>
            <a:ext cx="2133054" cy="599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50" baseline="0">
                <a:latin typeface="+mn-lt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Подпись фото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12" hasCustomPrompt="1"/>
          </p:nvPr>
        </p:nvSpPr>
        <p:spPr>
          <a:xfrm>
            <a:off x="5860195" y="1393825"/>
            <a:ext cx="4216036" cy="3906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Вставить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69145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890418" y="1811296"/>
            <a:ext cx="2939938" cy="2939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 rot="18900000">
            <a:off x="4314668" y="1388374"/>
            <a:ext cx="2244953" cy="2244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 userDrawn="1"/>
        </p:nvSpPr>
        <p:spPr>
          <a:xfrm>
            <a:off x="1618292" y="3369667"/>
            <a:ext cx="5856774" cy="294625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492818" y="2232868"/>
            <a:ext cx="1735137" cy="19018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Текст 9"/>
          <p:cNvSpPr>
            <a:spLocks noGrp="1"/>
          </p:cNvSpPr>
          <p:nvPr>
            <p:ph type="body" sz="quarter" idx="12"/>
          </p:nvPr>
        </p:nvSpPr>
        <p:spPr>
          <a:xfrm>
            <a:off x="4794644" y="1846420"/>
            <a:ext cx="1275956" cy="141120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13" hasCustomPrompt="1"/>
          </p:nvPr>
        </p:nvSpPr>
        <p:spPr>
          <a:xfrm>
            <a:off x="1618292" y="3386357"/>
            <a:ext cx="5856773" cy="2915589"/>
          </a:xfrm>
          <a:prstGeom prst="triangl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Вставить фото</a:t>
            </a:r>
          </a:p>
        </p:txBody>
      </p:sp>
      <p:sp>
        <p:nvSpPr>
          <p:cNvPr id="58" name="Текст 9"/>
          <p:cNvSpPr>
            <a:spLocks noGrp="1"/>
          </p:cNvSpPr>
          <p:nvPr>
            <p:ph type="body" sz="quarter" idx="14"/>
          </p:nvPr>
        </p:nvSpPr>
        <p:spPr>
          <a:xfrm>
            <a:off x="7587642" y="1251200"/>
            <a:ext cx="4078358" cy="469047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3432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890418" y="1811296"/>
            <a:ext cx="2939938" cy="2939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 userDrawn="1"/>
        </p:nvSpPr>
        <p:spPr>
          <a:xfrm>
            <a:off x="1618292" y="3369667"/>
            <a:ext cx="5856774" cy="294625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492818" y="2232868"/>
            <a:ext cx="1735137" cy="190182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7" name="Объект 2"/>
          <p:cNvSpPr>
            <a:spLocks noGrp="1"/>
          </p:cNvSpPr>
          <p:nvPr>
            <p:ph idx="13" hasCustomPrompt="1"/>
          </p:nvPr>
        </p:nvSpPr>
        <p:spPr>
          <a:xfrm>
            <a:off x="1618292" y="3386357"/>
            <a:ext cx="5856773" cy="2915589"/>
          </a:xfrm>
          <a:prstGeom prst="triangl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latin typeface="+mn-lt"/>
                <a:cs typeface="Adobe Devanagari" panose="02040503050201020203" pitchFamily="18" charset="0"/>
              </a:defRPr>
            </a:lvl1pPr>
            <a:lvl2pPr marL="457200" indent="0">
              <a:buNone/>
              <a:defRPr sz="1000">
                <a:latin typeface="Franklin Gothic Book" panose="020B0503020102020204" pitchFamily="34" charset="0"/>
              </a:defRPr>
            </a:lvl2pPr>
            <a:lvl3pPr marL="914400" indent="0">
              <a:buNone/>
              <a:defRPr sz="1000">
                <a:latin typeface="Franklin Gothic Book" panose="020B0503020102020204" pitchFamily="34" charset="0"/>
              </a:defRPr>
            </a:lvl3pPr>
            <a:lvl4pPr marL="1371600" indent="0">
              <a:buNone/>
              <a:defRPr sz="1000">
                <a:latin typeface="Franklin Gothic Book" panose="020B0503020102020204" pitchFamily="34" charset="0"/>
              </a:defRPr>
            </a:lvl4pPr>
            <a:lvl5pPr marL="1828800" indent="0">
              <a:buNone/>
              <a:defRPr sz="1000"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Вставить фото</a:t>
            </a:r>
          </a:p>
        </p:txBody>
      </p:sp>
      <p:sp>
        <p:nvSpPr>
          <p:cNvPr id="58" name="Текст 9"/>
          <p:cNvSpPr>
            <a:spLocks noGrp="1"/>
          </p:cNvSpPr>
          <p:nvPr>
            <p:ph type="body" sz="quarter" idx="14"/>
          </p:nvPr>
        </p:nvSpPr>
        <p:spPr>
          <a:xfrm>
            <a:off x="6882236" y="1202414"/>
            <a:ext cx="3436400" cy="369724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1626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027739" y="1278732"/>
            <a:ext cx="4029075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Прямоугольник 25"/>
          <p:cNvSpPr/>
          <p:nvPr userDrawn="1"/>
        </p:nvSpPr>
        <p:spPr>
          <a:xfrm rot="18900000">
            <a:off x="1276794" y="1916428"/>
            <a:ext cx="3395658" cy="33956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 rot="18900000">
            <a:off x="1228633" y="2034551"/>
            <a:ext cx="3159413" cy="3159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екст 35"/>
          <p:cNvSpPr>
            <a:spLocks noGrp="1"/>
          </p:cNvSpPr>
          <p:nvPr>
            <p:ph type="body" sz="quarter" idx="12"/>
          </p:nvPr>
        </p:nvSpPr>
        <p:spPr>
          <a:xfrm>
            <a:off x="2011993" y="2527299"/>
            <a:ext cx="1721808" cy="191630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48390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1"/>
          </p:nvPr>
        </p:nvSpPr>
        <p:spPr>
          <a:xfrm>
            <a:off x="7227041" y="1326508"/>
            <a:ext cx="4487995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Прямоугольник 28"/>
          <p:cNvSpPr/>
          <p:nvPr userDrawn="1"/>
        </p:nvSpPr>
        <p:spPr>
          <a:xfrm rot="18900000">
            <a:off x="949608" y="2114868"/>
            <a:ext cx="2939938" cy="2939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екст 35"/>
          <p:cNvSpPr>
            <a:spLocks noGrp="1"/>
          </p:cNvSpPr>
          <p:nvPr>
            <p:ph type="body" sz="quarter" idx="12"/>
          </p:nvPr>
        </p:nvSpPr>
        <p:spPr>
          <a:xfrm>
            <a:off x="1281901" y="2934834"/>
            <a:ext cx="2286800" cy="1182046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0" y="1579225"/>
            <a:ext cx="6819900" cy="3994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5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2400" b="0" i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5"/>
          <p:cNvSpPr>
            <a:spLocks noGrp="1"/>
          </p:cNvSpPr>
          <p:nvPr>
            <p:ph type="body" sz="quarter" idx="11"/>
          </p:nvPr>
        </p:nvSpPr>
        <p:spPr>
          <a:xfrm>
            <a:off x="711852" y="1286134"/>
            <a:ext cx="5023786" cy="4749614"/>
          </a:xfrm>
        </p:spPr>
        <p:txBody>
          <a:bodyPr/>
          <a:lstStyle>
            <a:lvl2pPr marL="8001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Текст 5"/>
          <p:cNvSpPr>
            <a:spLocks noGrp="1"/>
          </p:cNvSpPr>
          <p:nvPr>
            <p:ph type="body" sz="quarter" idx="12"/>
          </p:nvPr>
        </p:nvSpPr>
        <p:spPr>
          <a:xfrm>
            <a:off x="6096000" y="1268413"/>
            <a:ext cx="5400675" cy="4749614"/>
          </a:xfrm>
        </p:spPr>
        <p:txBody>
          <a:bodyPr/>
          <a:lstStyle>
            <a:lvl2pPr marL="914400" indent="-457200">
              <a:buClr>
                <a:schemeClr val="accent3"/>
              </a:buClr>
              <a:buFont typeface="+mj-lt"/>
              <a:buAutoNum type="arabicPeriod"/>
              <a:defRPr/>
            </a:lvl2pPr>
            <a:lvl3pPr marL="1371600" indent="-457200">
              <a:buClr>
                <a:schemeClr val="accent3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3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8543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456363" y="1268413"/>
            <a:ext cx="5040311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" y="1268413"/>
            <a:ext cx="5735637" cy="46751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67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751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spom2"/>
          <p:cNvSpPr>
            <a:spLocks noGrp="1"/>
          </p:cNvSpPr>
          <p:nvPr>
            <p:ph type="title"/>
          </p:nvPr>
        </p:nvSpPr>
        <p:spPr>
          <a:xfrm>
            <a:off x="366364" y="0"/>
            <a:ext cx="8433476" cy="734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ru-RU" sz="2400">
                <a:latin typeface="Franklin Gothic Demi Cond" panose="020B07060304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5" name="Vspom3"/>
          <p:cNvSpPr/>
          <p:nvPr userDrawn="1"/>
        </p:nvSpPr>
        <p:spPr>
          <a:xfrm>
            <a:off x="327484" y="133465"/>
            <a:ext cx="12960" cy="4674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6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350593" y="6221788"/>
            <a:ext cx="734356" cy="561600"/>
          </a:xfrm>
        </p:spPr>
        <p:txBody>
          <a:bodyPr/>
          <a:lstStyle>
            <a:lvl1pPr algn="ctr">
              <a:defRPr b="1"/>
            </a:lvl1pPr>
          </a:lstStyle>
          <a:p>
            <a:fld id="{E0873B94-4783-493A-A67E-0962CDEFD8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5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400" b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98501" y="1268413"/>
            <a:ext cx="3247179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6" name="Текст 35"/>
          <p:cNvSpPr>
            <a:spLocks noGrp="1"/>
          </p:cNvSpPr>
          <p:nvPr>
            <p:ph type="body" sz="quarter" idx="12"/>
          </p:nvPr>
        </p:nvSpPr>
        <p:spPr>
          <a:xfrm>
            <a:off x="4295775" y="1261325"/>
            <a:ext cx="3240088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35"/>
          <p:cNvSpPr>
            <a:spLocks noGrp="1"/>
          </p:cNvSpPr>
          <p:nvPr>
            <p:ph type="body" sz="quarter" idx="13"/>
          </p:nvPr>
        </p:nvSpPr>
        <p:spPr>
          <a:xfrm>
            <a:off x="7896225" y="1261325"/>
            <a:ext cx="3240088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0302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6456363" y="1268413"/>
            <a:ext cx="5040311" cy="46815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" y="1268413"/>
            <a:ext cx="5735637" cy="467518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1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11"/>
          </p:nvPr>
        </p:nvSpPr>
        <p:spPr>
          <a:xfrm>
            <a:off x="701749" y="4508500"/>
            <a:ext cx="5033889" cy="14414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1265553"/>
            <a:ext cx="12191999" cy="2884172"/>
          </a:xfrm>
        </p:spPr>
        <p:txBody>
          <a:bodyPr/>
          <a:lstStyle/>
          <a:p>
            <a:endParaRPr lang="ru-RU"/>
          </a:p>
        </p:txBody>
      </p:sp>
      <p:sp>
        <p:nvSpPr>
          <p:cNvPr id="28" name="Текст 35"/>
          <p:cNvSpPr>
            <a:spLocks noGrp="1"/>
          </p:cNvSpPr>
          <p:nvPr>
            <p:ph type="body" sz="quarter" idx="13"/>
          </p:nvPr>
        </p:nvSpPr>
        <p:spPr>
          <a:xfrm>
            <a:off x="6462786" y="4508500"/>
            <a:ext cx="5033889" cy="14414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16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1268412"/>
            <a:ext cx="12191999" cy="46815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1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7481758" y="1387165"/>
            <a:ext cx="3865313" cy="430111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712788" y="1401287"/>
            <a:ext cx="6294437" cy="43105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70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724663" y="1377536"/>
            <a:ext cx="9946518" cy="192380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712788" y="3575050"/>
            <a:ext cx="9958387" cy="23383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6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 userDrawn="1"/>
        </p:nvSpPr>
        <p:spPr>
          <a:xfrm>
            <a:off x="0" y="0"/>
            <a:ext cx="9698666" cy="908051"/>
          </a:xfrm>
          <a:custGeom>
            <a:avLst/>
            <a:gdLst>
              <a:gd name="connsiteX0" fmla="*/ 0 w 9698666"/>
              <a:gd name="connsiteY0" fmla="*/ 0 h 908051"/>
              <a:gd name="connsiteX1" fmla="*/ 9218651 w 9698666"/>
              <a:gd name="connsiteY1" fmla="*/ 0 h 908051"/>
              <a:gd name="connsiteX2" fmla="*/ 9698666 w 9698666"/>
              <a:gd name="connsiteY2" fmla="*/ 480015 h 908051"/>
              <a:gd name="connsiteX3" fmla="*/ 9270630 w 9698666"/>
              <a:gd name="connsiteY3" fmla="*/ 908051 h 908051"/>
              <a:gd name="connsiteX4" fmla="*/ 0 w 9698666"/>
              <a:gd name="connsiteY4" fmla="*/ 908051 h 90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8666" h="908051">
                <a:moveTo>
                  <a:pt x="0" y="0"/>
                </a:moveTo>
                <a:lnTo>
                  <a:pt x="9218651" y="0"/>
                </a:lnTo>
                <a:lnTo>
                  <a:pt x="9698666" y="480015"/>
                </a:lnTo>
                <a:lnTo>
                  <a:pt x="9270630" y="908051"/>
                </a:lnTo>
                <a:lnTo>
                  <a:pt x="0" y="90805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 rot="18900000">
            <a:off x="10499467" y="5740548"/>
            <a:ext cx="873125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0"/>
            <a:ext cx="8617248" cy="908050"/>
          </a:xfrm>
        </p:spPr>
        <p:txBody>
          <a:bodyPr lIns="0" tIns="0" rIns="0" bIns="0">
            <a:norm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698086" y="6320463"/>
            <a:ext cx="9358728" cy="537537"/>
          </a:xfrm>
        </p:spPr>
        <p:txBody>
          <a:bodyPr lIns="0" tIns="0" rIns="0" bIns="0" anchor="ctr" anchorCtr="0">
            <a:normAutofit/>
          </a:bodyPr>
          <a:lstStyle>
            <a:lvl1pPr>
              <a:defRPr sz="1050"/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0615945" y="6179995"/>
            <a:ext cx="640171" cy="25746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2F456E0-3965-47D3-87AE-363A0D86F270}" type="slidenum">
              <a:rPr lang="ru-RU" sz="14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algn="ctr"/>
              <a:t>‹#›</a:t>
            </a:fld>
            <a:endParaRPr lang="ru-RU" sz="16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0" name="Группа 39"/>
          <p:cNvGrpSpPr/>
          <p:nvPr userDrawn="1"/>
        </p:nvGrpSpPr>
        <p:grpSpPr>
          <a:xfrm>
            <a:off x="10076231" y="361559"/>
            <a:ext cx="1778868" cy="185954"/>
            <a:chOff x="-3930651" y="2346326"/>
            <a:chExt cx="20061239" cy="2097088"/>
          </a:xfrm>
        </p:grpSpPr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-3206750" y="2346326"/>
              <a:ext cx="1554163" cy="1471613"/>
            </a:xfrm>
            <a:custGeom>
              <a:avLst/>
              <a:gdLst>
                <a:gd name="T0" fmla="*/ 367 w 367"/>
                <a:gd name="T1" fmla="*/ 20 h 346"/>
                <a:gd name="T2" fmla="*/ 236 w 367"/>
                <a:gd name="T3" fmla="*/ 51 h 346"/>
                <a:gd name="T4" fmla="*/ 34 w 367"/>
                <a:gd name="T5" fmla="*/ 343 h 346"/>
                <a:gd name="T6" fmla="*/ 0 w 367"/>
                <a:gd name="T7" fmla="*/ 344 h 346"/>
                <a:gd name="T8" fmla="*/ 0 w 367"/>
                <a:gd name="T9" fmla="*/ 345 h 346"/>
                <a:gd name="T10" fmla="*/ 42 w 367"/>
                <a:gd name="T11" fmla="*/ 342 h 346"/>
                <a:gd name="T12" fmla="*/ 249 w 367"/>
                <a:gd name="T13" fmla="*/ 71 h 346"/>
                <a:gd name="T14" fmla="*/ 345 w 367"/>
                <a:gd name="T15" fmla="*/ 45 h 346"/>
                <a:gd name="T16" fmla="*/ 301 w 367"/>
                <a:gd name="T17" fmla="*/ 122 h 346"/>
                <a:gd name="T18" fmla="*/ 367 w 367"/>
                <a:gd name="T19" fmla="*/ 2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46">
                  <a:moveTo>
                    <a:pt x="367" y="20"/>
                  </a:moveTo>
                  <a:cubicBezTo>
                    <a:pt x="367" y="20"/>
                    <a:pt x="294" y="0"/>
                    <a:pt x="236" y="51"/>
                  </a:cubicBezTo>
                  <a:cubicBezTo>
                    <a:pt x="194" y="87"/>
                    <a:pt x="104" y="329"/>
                    <a:pt x="34" y="343"/>
                  </a:cubicBezTo>
                  <a:cubicBezTo>
                    <a:pt x="20" y="345"/>
                    <a:pt x="9" y="346"/>
                    <a:pt x="0" y="344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12" y="346"/>
                    <a:pt x="26" y="345"/>
                    <a:pt x="42" y="342"/>
                  </a:cubicBezTo>
                  <a:cubicBezTo>
                    <a:pt x="113" y="329"/>
                    <a:pt x="206" y="105"/>
                    <a:pt x="249" y="71"/>
                  </a:cubicBezTo>
                  <a:cubicBezTo>
                    <a:pt x="293" y="37"/>
                    <a:pt x="345" y="45"/>
                    <a:pt x="345" y="45"/>
                  </a:cubicBezTo>
                  <a:cubicBezTo>
                    <a:pt x="301" y="122"/>
                    <a:pt x="301" y="122"/>
                    <a:pt x="301" y="122"/>
                  </a:cubicBezTo>
                  <a:lnTo>
                    <a:pt x="367" y="20"/>
                  </a:lnTo>
                  <a:close/>
                </a:path>
              </a:pathLst>
            </a:custGeom>
            <a:solidFill>
              <a:srgbClr val="00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2" name="Группа 41"/>
            <p:cNvGrpSpPr/>
            <p:nvPr userDrawn="1"/>
          </p:nvGrpSpPr>
          <p:grpSpPr>
            <a:xfrm>
              <a:off x="-3930651" y="2432051"/>
              <a:ext cx="20061239" cy="2011363"/>
              <a:chOff x="-3930651" y="2432051"/>
              <a:chExt cx="20061239" cy="2011363"/>
            </a:xfrm>
          </p:grpSpPr>
          <p:sp>
            <p:nvSpPr>
              <p:cNvPr id="43" name="Freeform 23"/>
              <p:cNvSpPr>
                <a:spLocks/>
              </p:cNvSpPr>
              <p:nvPr userDrawn="1"/>
            </p:nvSpPr>
            <p:spPr bwMode="auto">
              <a:xfrm>
                <a:off x="-3930651" y="2921001"/>
                <a:ext cx="1792288" cy="1522413"/>
              </a:xfrm>
              <a:custGeom>
                <a:avLst/>
                <a:gdLst>
                  <a:gd name="T0" fmla="*/ 213 w 423"/>
                  <a:gd name="T1" fmla="*/ 264 h 358"/>
                  <a:gd name="T2" fmla="*/ 73 w 423"/>
                  <a:gd name="T3" fmla="*/ 102 h 358"/>
                  <a:gd name="T4" fmla="*/ 87 w 423"/>
                  <a:gd name="T5" fmla="*/ 27 h 358"/>
                  <a:gd name="T6" fmla="*/ 108 w 423"/>
                  <a:gd name="T7" fmla="*/ 11 h 358"/>
                  <a:gd name="T8" fmla="*/ 80 w 423"/>
                  <a:gd name="T9" fmla="*/ 3 h 358"/>
                  <a:gd name="T10" fmla="*/ 19 w 423"/>
                  <a:gd name="T11" fmla="*/ 27 h 358"/>
                  <a:gd name="T12" fmla="*/ 0 w 423"/>
                  <a:gd name="T13" fmla="*/ 119 h 358"/>
                  <a:gd name="T14" fmla="*/ 96 w 423"/>
                  <a:gd name="T15" fmla="*/ 312 h 358"/>
                  <a:gd name="T16" fmla="*/ 163 w 423"/>
                  <a:gd name="T17" fmla="*/ 346 h 358"/>
                  <a:gd name="T18" fmla="*/ 173 w 423"/>
                  <a:gd name="T19" fmla="*/ 349 h 358"/>
                  <a:gd name="T20" fmla="*/ 204 w 423"/>
                  <a:gd name="T21" fmla="*/ 356 h 358"/>
                  <a:gd name="T22" fmla="*/ 206 w 423"/>
                  <a:gd name="T23" fmla="*/ 356 h 358"/>
                  <a:gd name="T24" fmla="*/ 215 w 423"/>
                  <a:gd name="T25" fmla="*/ 357 h 358"/>
                  <a:gd name="T26" fmla="*/ 229 w 423"/>
                  <a:gd name="T27" fmla="*/ 358 h 358"/>
                  <a:gd name="T28" fmla="*/ 236 w 423"/>
                  <a:gd name="T29" fmla="*/ 358 h 358"/>
                  <a:gd name="T30" fmla="*/ 238 w 423"/>
                  <a:gd name="T31" fmla="*/ 358 h 358"/>
                  <a:gd name="T32" fmla="*/ 251 w 423"/>
                  <a:gd name="T33" fmla="*/ 358 h 358"/>
                  <a:gd name="T34" fmla="*/ 251 w 423"/>
                  <a:gd name="T35" fmla="*/ 358 h 358"/>
                  <a:gd name="T36" fmla="*/ 265 w 423"/>
                  <a:gd name="T37" fmla="*/ 357 h 358"/>
                  <a:gd name="T38" fmla="*/ 266 w 423"/>
                  <a:gd name="T39" fmla="*/ 357 h 358"/>
                  <a:gd name="T40" fmla="*/ 277 w 423"/>
                  <a:gd name="T41" fmla="*/ 355 h 358"/>
                  <a:gd name="T42" fmla="*/ 283 w 423"/>
                  <a:gd name="T43" fmla="*/ 354 h 358"/>
                  <a:gd name="T44" fmla="*/ 284 w 423"/>
                  <a:gd name="T45" fmla="*/ 354 h 358"/>
                  <a:gd name="T46" fmla="*/ 383 w 423"/>
                  <a:gd name="T47" fmla="*/ 309 h 358"/>
                  <a:gd name="T48" fmla="*/ 423 w 423"/>
                  <a:gd name="T49" fmla="*/ 270 h 358"/>
                  <a:gd name="T50" fmla="*/ 213 w 423"/>
                  <a:gd name="T51" fmla="*/ 264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3" h="358">
                    <a:moveTo>
                      <a:pt x="213" y="264"/>
                    </a:moveTo>
                    <a:cubicBezTo>
                      <a:pt x="138" y="229"/>
                      <a:pt x="87" y="168"/>
                      <a:pt x="73" y="102"/>
                    </a:cubicBezTo>
                    <a:cubicBezTo>
                      <a:pt x="65" y="65"/>
                      <a:pt x="78" y="40"/>
                      <a:pt x="87" y="27"/>
                    </a:cubicBezTo>
                    <a:cubicBezTo>
                      <a:pt x="96" y="12"/>
                      <a:pt x="108" y="11"/>
                      <a:pt x="108" y="11"/>
                    </a:cubicBezTo>
                    <a:cubicBezTo>
                      <a:pt x="108" y="11"/>
                      <a:pt x="96" y="6"/>
                      <a:pt x="80" y="3"/>
                    </a:cubicBezTo>
                    <a:cubicBezTo>
                      <a:pt x="61" y="0"/>
                      <a:pt x="35" y="2"/>
                      <a:pt x="19" y="27"/>
                    </a:cubicBezTo>
                    <a:cubicBezTo>
                      <a:pt x="7" y="55"/>
                      <a:pt x="0" y="86"/>
                      <a:pt x="0" y="119"/>
                    </a:cubicBezTo>
                    <a:cubicBezTo>
                      <a:pt x="0" y="182"/>
                      <a:pt x="24" y="254"/>
                      <a:pt x="96" y="312"/>
                    </a:cubicBezTo>
                    <a:cubicBezTo>
                      <a:pt x="116" y="327"/>
                      <a:pt x="138" y="338"/>
                      <a:pt x="163" y="346"/>
                    </a:cubicBezTo>
                    <a:cubicBezTo>
                      <a:pt x="166" y="347"/>
                      <a:pt x="169" y="348"/>
                      <a:pt x="173" y="349"/>
                    </a:cubicBezTo>
                    <a:cubicBezTo>
                      <a:pt x="183" y="352"/>
                      <a:pt x="194" y="354"/>
                      <a:pt x="204" y="356"/>
                    </a:cubicBezTo>
                    <a:cubicBezTo>
                      <a:pt x="204" y="356"/>
                      <a:pt x="205" y="356"/>
                      <a:pt x="206" y="356"/>
                    </a:cubicBezTo>
                    <a:cubicBezTo>
                      <a:pt x="209" y="357"/>
                      <a:pt x="212" y="357"/>
                      <a:pt x="215" y="357"/>
                    </a:cubicBezTo>
                    <a:cubicBezTo>
                      <a:pt x="220" y="358"/>
                      <a:pt x="224" y="358"/>
                      <a:pt x="229" y="358"/>
                    </a:cubicBezTo>
                    <a:cubicBezTo>
                      <a:pt x="231" y="358"/>
                      <a:pt x="233" y="358"/>
                      <a:pt x="236" y="358"/>
                    </a:cubicBezTo>
                    <a:cubicBezTo>
                      <a:pt x="236" y="358"/>
                      <a:pt x="237" y="358"/>
                      <a:pt x="238" y="358"/>
                    </a:cubicBezTo>
                    <a:cubicBezTo>
                      <a:pt x="242" y="358"/>
                      <a:pt x="247" y="358"/>
                      <a:pt x="251" y="358"/>
                    </a:cubicBezTo>
                    <a:cubicBezTo>
                      <a:pt x="251" y="358"/>
                      <a:pt x="251" y="358"/>
                      <a:pt x="251" y="358"/>
                    </a:cubicBezTo>
                    <a:cubicBezTo>
                      <a:pt x="256" y="358"/>
                      <a:pt x="260" y="357"/>
                      <a:pt x="265" y="357"/>
                    </a:cubicBezTo>
                    <a:cubicBezTo>
                      <a:pt x="265" y="357"/>
                      <a:pt x="266" y="357"/>
                      <a:pt x="266" y="357"/>
                    </a:cubicBezTo>
                    <a:cubicBezTo>
                      <a:pt x="270" y="356"/>
                      <a:pt x="273" y="356"/>
                      <a:pt x="277" y="355"/>
                    </a:cubicBezTo>
                    <a:cubicBezTo>
                      <a:pt x="279" y="355"/>
                      <a:pt x="281" y="354"/>
                      <a:pt x="283" y="354"/>
                    </a:cubicBezTo>
                    <a:cubicBezTo>
                      <a:pt x="284" y="354"/>
                      <a:pt x="284" y="354"/>
                      <a:pt x="284" y="354"/>
                    </a:cubicBezTo>
                    <a:cubicBezTo>
                      <a:pt x="324" y="345"/>
                      <a:pt x="357" y="327"/>
                      <a:pt x="383" y="309"/>
                    </a:cubicBezTo>
                    <a:cubicBezTo>
                      <a:pt x="397" y="297"/>
                      <a:pt x="411" y="284"/>
                      <a:pt x="423" y="270"/>
                    </a:cubicBezTo>
                    <a:cubicBezTo>
                      <a:pt x="364" y="298"/>
                      <a:pt x="286" y="298"/>
                      <a:pt x="213" y="264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-3765550" y="2432051"/>
                <a:ext cx="1528763" cy="458788"/>
              </a:xfrm>
              <a:custGeom>
                <a:avLst/>
                <a:gdLst>
                  <a:gd name="T0" fmla="*/ 47 w 361"/>
                  <a:gd name="T1" fmla="*/ 102 h 108"/>
                  <a:gd name="T2" fmla="*/ 222 w 361"/>
                  <a:gd name="T3" fmla="*/ 16 h 108"/>
                  <a:gd name="T4" fmla="*/ 361 w 361"/>
                  <a:gd name="T5" fmla="*/ 64 h 108"/>
                  <a:gd name="T6" fmla="*/ 198 w 361"/>
                  <a:gd name="T7" fmla="*/ 0 h 108"/>
                  <a:gd name="T8" fmla="*/ 0 w 361"/>
                  <a:gd name="T9" fmla="*/ 108 h 108"/>
                  <a:gd name="T10" fmla="*/ 47 w 361"/>
                  <a:gd name="T1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1" h="108">
                    <a:moveTo>
                      <a:pt x="47" y="102"/>
                    </a:moveTo>
                    <a:cubicBezTo>
                      <a:pt x="88" y="50"/>
                      <a:pt x="151" y="16"/>
                      <a:pt x="222" y="16"/>
                    </a:cubicBezTo>
                    <a:cubicBezTo>
                      <a:pt x="274" y="16"/>
                      <a:pt x="323" y="34"/>
                      <a:pt x="361" y="64"/>
                    </a:cubicBezTo>
                    <a:cubicBezTo>
                      <a:pt x="319" y="25"/>
                      <a:pt x="261" y="0"/>
                      <a:pt x="198" y="0"/>
                    </a:cubicBezTo>
                    <a:cubicBezTo>
                      <a:pt x="115" y="0"/>
                      <a:pt x="42" y="43"/>
                      <a:pt x="0" y="108"/>
                    </a:cubicBezTo>
                    <a:cubicBezTo>
                      <a:pt x="12" y="102"/>
                      <a:pt x="29" y="98"/>
                      <a:pt x="47" y="102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-3105150" y="3048001"/>
                <a:ext cx="1452563" cy="1046163"/>
              </a:xfrm>
              <a:custGeom>
                <a:avLst/>
                <a:gdLst>
                  <a:gd name="T0" fmla="*/ 30 w 343"/>
                  <a:gd name="T1" fmla="*/ 216 h 246"/>
                  <a:gd name="T2" fmla="*/ 125 w 343"/>
                  <a:gd name="T3" fmla="*/ 246 h 246"/>
                  <a:gd name="T4" fmla="*/ 163 w 343"/>
                  <a:gd name="T5" fmla="*/ 231 h 246"/>
                  <a:gd name="T6" fmla="*/ 343 w 343"/>
                  <a:gd name="T7" fmla="*/ 15 h 246"/>
                  <a:gd name="T8" fmla="*/ 238 w 343"/>
                  <a:gd name="T9" fmla="*/ 23 h 246"/>
                  <a:gd name="T10" fmla="*/ 147 w 343"/>
                  <a:gd name="T11" fmla="*/ 124 h 246"/>
                  <a:gd name="T12" fmla="*/ 65 w 343"/>
                  <a:gd name="T13" fmla="*/ 197 h 246"/>
                  <a:gd name="T14" fmla="*/ 0 w 343"/>
                  <a:gd name="T15" fmla="*/ 197 h 246"/>
                  <a:gd name="T16" fmla="*/ 30 w 343"/>
                  <a:gd name="T17" fmla="*/ 21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3" h="246">
                    <a:moveTo>
                      <a:pt x="30" y="216"/>
                    </a:moveTo>
                    <a:cubicBezTo>
                      <a:pt x="60" y="233"/>
                      <a:pt x="92" y="243"/>
                      <a:pt x="125" y="246"/>
                    </a:cubicBezTo>
                    <a:cubicBezTo>
                      <a:pt x="138" y="242"/>
                      <a:pt x="151" y="237"/>
                      <a:pt x="163" y="231"/>
                    </a:cubicBezTo>
                    <a:cubicBezTo>
                      <a:pt x="208" y="202"/>
                      <a:pt x="343" y="15"/>
                      <a:pt x="343" y="15"/>
                    </a:cubicBezTo>
                    <a:cubicBezTo>
                      <a:pt x="343" y="15"/>
                      <a:pt x="270" y="0"/>
                      <a:pt x="238" y="23"/>
                    </a:cubicBezTo>
                    <a:cubicBezTo>
                      <a:pt x="206" y="47"/>
                      <a:pt x="182" y="84"/>
                      <a:pt x="147" y="124"/>
                    </a:cubicBezTo>
                    <a:cubicBezTo>
                      <a:pt x="111" y="164"/>
                      <a:pt x="96" y="189"/>
                      <a:pt x="65" y="197"/>
                    </a:cubicBezTo>
                    <a:cubicBezTo>
                      <a:pt x="41" y="203"/>
                      <a:pt x="19" y="202"/>
                      <a:pt x="0" y="197"/>
                    </a:cubicBezTo>
                    <a:cubicBezTo>
                      <a:pt x="9" y="204"/>
                      <a:pt x="19" y="210"/>
                      <a:pt x="30" y="216"/>
                    </a:cubicBezTo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-2905125" y="3422651"/>
                <a:ext cx="1252538" cy="731838"/>
              </a:xfrm>
              <a:custGeom>
                <a:avLst/>
                <a:gdLst>
                  <a:gd name="T0" fmla="*/ 202 w 296"/>
                  <a:gd name="T1" fmla="*/ 137 h 172"/>
                  <a:gd name="T2" fmla="*/ 296 w 296"/>
                  <a:gd name="T3" fmla="*/ 26 h 172"/>
                  <a:gd name="T4" fmla="*/ 199 w 296"/>
                  <a:gd name="T5" fmla="*/ 26 h 172"/>
                  <a:gd name="T6" fmla="*/ 109 w 296"/>
                  <a:gd name="T7" fmla="*/ 97 h 172"/>
                  <a:gd name="T8" fmla="*/ 4 w 296"/>
                  <a:gd name="T9" fmla="*/ 137 h 172"/>
                  <a:gd name="T10" fmla="*/ 0 w 296"/>
                  <a:gd name="T11" fmla="*/ 137 h 172"/>
                  <a:gd name="T12" fmla="*/ 202 w 296"/>
                  <a:gd name="T13" fmla="*/ 13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72">
                    <a:moveTo>
                      <a:pt x="202" y="137"/>
                    </a:moveTo>
                    <a:cubicBezTo>
                      <a:pt x="230" y="116"/>
                      <a:pt x="296" y="26"/>
                      <a:pt x="296" y="26"/>
                    </a:cubicBezTo>
                    <a:cubicBezTo>
                      <a:pt x="296" y="26"/>
                      <a:pt x="245" y="0"/>
                      <a:pt x="199" y="26"/>
                    </a:cubicBezTo>
                    <a:cubicBezTo>
                      <a:pt x="153" y="53"/>
                      <a:pt x="154" y="60"/>
                      <a:pt x="109" y="97"/>
                    </a:cubicBezTo>
                    <a:cubicBezTo>
                      <a:pt x="63" y="135"/>
                      <a:pt x="29" y="139"/>
                      <a:pt x="4" y="137"/>
                    </a:cubicBezTo>
                    <a:cubicBezTo>
                      <a:pt x="2" y="137"/>
                      <a:pt x="1" y="137"/>
                      <a:pt x="0" y="137"/>
                    </a:cubicBezTo>
                    <a:cubicBezTo>
                      <a:pt x="66" y="167"/>
                      <a:pt x="151" y="172"/>
                      <a:pt x="202" y="137"/>
                    </a:cubicBezTo>
                  </a:path>
                </a:pathLst>
              </a:custGeom>
              <a:solidFill>
                <a:srgbClr val="E21E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28"/>
              <p:cNvSpPr>
                <a:spLocks noEditPoints="1"/>
              </p:cNvSpPr>
              <p:nvPr userDrawn="1"/>
            </p:nvSpPr>
            <p:spPr bwMode="auto">
              <a:xfrm>
                <a:off x="10414000" y="2597151"/>
                <a:ext cx="2414588" cy="1701800"/>
              </a:xfrm>
              <a:custGeom>
                <a:avLst/>
                <a:gdLst>
                  <a:gd name="T0" fmla="*/ 142 w 570"/>
                  <a:gd name="T1" fmla="*/ 218 h 400"/>
                  <a:gd name="T2" fmla="*/ 212 w 570"/>
                  <a:gd name="T3" fmla="*/ 218 h 400"/>
                  <a:gd name="T4" fmla="*/ 220 w 570"/>
                  <a:gd name="T5" fmla="*/ 162 h 400"/>
                  <a:gd name="T6" fmla="*/ 227 w 570"/>
                  <a:gd name="T7" fmla="*/ 105 h 400"/>
                  <a:gd name="T8" fmla="*/ 157 w 570"/>
                  <a:gd name="T9" fmla="*/ 105 h 400"/>
                  <a:gd name="T10" fmla="*/ 142 w 570"/>
                  <a:gd name="T11" fmla="*/ 218 h 400"/>
                  <a:gd name="T12" fmla="*/ 345 w 570"/>
                  <a:gd name="T13" fmla="*/ 218 h 400"/>
                  <a:gd name="T14" fmla="*/ 406 w 570"/>
                  <a:gd name="T15" fmla="*/ 218 h 400"/>
                  <a:gd name="T16" fmla="*/ 416 w 570"/>
                  <a:gd name="T17" fmla="*/ 210 h 400"/>
                  <a:gd name="T18" fmla="*/ 431 w 570"/>
                  <a:gd name="T19" fmla="*/ 105 h 400"/>
                  <a:gd name="T20" fmla="*/ 361 w 570"/>
                  <a:gd name="T21" fmla="*/ 105 h 400"/>
                  <a:gd name="T22" fmla="*/ 345 w 570"/>
                  <a:gd name="T23" fmla="*/ 218 h 400"/>
                  <a:gd name="T24" fmla="*/ 188 w 570"/>
                  <a:gd name="T25" fmla="*/ 400 h 400"/>
                  <a:gd name="T26" fmla="*/ 199 w 570"/>
                  <a:gd name="T27" fmla="*/ 324 h 400"/>
                  <a:gd name="T28" fmla="*/ 71 w 570"/>
                  <a:gd name="T29" fmla="*/ 324 h 400"/>
                  <a:gd name="T30" fmla="*/ 4 w 570"/>
                  <a:gd name="T31" fmla="*/ 256 h 400"/>
                  <a:gd name="T32" fmla="*/ 28 w 570"/>
                  <a:gd name="T33" fmla="*/ 68 h 400"/>
                  <a:gd name="T34" fmla="*/ 53 w 570"/>
                  <a:gd name="T35" fmla="*/ 22 h 400"/>
                  <a:gd name="T36" fmla="*/ 112 w 570"/>
                  <a:gd name="T37" fmla="*/ 0 h 400"/>
                  <a:gd name="T38" fmla="*/ 447 w 570"/>
                  <a:gd name="T39" fmla="*/ 0 h 400"/>
                  <a:gd name="T40" fmla="*/ 501 w 570"/>
                  <a:gd name="T41" fmla="*/ 0 h 400"/>
                  <a:gd name="T42" fmla="*/ 554 w 570"/>
                  <a:gd name="T43" fmla="*/ 22 h 400"/>
                  <a:gd name="T44" fmla="*/ 567 w 570"/>
                  <a:gd name="T45" fmla="*/ 68 h 400"/>
                  <a:gd name="T46" fmla="*/ 544 w 570"/>
                  <a:gd name="T47" fmla="*/ 256 h 400"/>
                  <a:gd name="T48" fmla="*/ 460 w 570"/>
                  <a:gd name="T49" fmla="*/ 325 h 400"/>
                  <a:gd name="T50" fmla="*/ 332 w 570"/>
                  <a:gd name="T51" fmla="*/ 325 h 400"/>
                  <a:gd name="T52" fmla="*/ 322 w 570"/>
                  <a:gd name="T53" fmla="*/ 400 h 400"/>
                  <a:gd name="T54" fmla="*/ 188 w 570"/>
                  <a:gd name="T55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0" h="400">
                    <a:moveTo>
                      <a:pt x="142" y="218"/>
                    </a:moveTo>
                    <a:cubicBezTo>
                      <a:pt x="212" y="218"/>
                      <a:pt x="212" y="218"/>
                      <a:pt x="212" y="218"/>
                    </a:cubicBezTo>
                    <a:cubicBezTo>
                      <a:pt x="220" y="162"/>
                      <a:pt x="220" y="162"/>
                      <a:pt x="220" y="162"/>
                    </a:cubicBezTo>
                    <a:cubicBezTo>
                      <a:pt x="227" y="105"/>
                      <a:pt x="227" y="105"/>
                      <a:pt x="227" y="105"/>
                    </a:cubicBezTo>
                    <a:cubicBezTo>
                      <a:pt x="157" y="105"/>
                      <a:pt x="157" y="105"/>
                      <a:pt x="157" y="105"/>
                    </a:cubicBezTo>
                    <a:lnTo>
                      <a:pt x="142" y="218"/>
                    </a:lnTo>
                    <a:close/>
                    <a:moveTo>
                      <a:pt x="345" y="218"/>
                    </a:moveTo>
                    <a:cubicBezTo>
                      <a:pt x="406" y="218"/>
                      <a:pt x="406" y="218"/>
                      <a:pt x="406" y="218"/>
                    </a:cubicBezTo>
                    <a:cubicBezTo>
                      <a:pt x="411" y="218"/>
                      <a:pt x="415" y="215"/>
                      <a:pt x="416" y="210"/>
                    </a:cubicBezTo>
                    <a:cubicBezTo>
                      <a:pt x="431" y="105"/>
                      <a:pt x="431" y="105"/>
                      <a:pt x="431" y="105"/>
                    </a:cubicBezTo>
                    <a:cubicBezTo>
                      <a:pt x="361" y="105"/>
                      <a:pt x="361" y="105"/>
                      <a:pt x="361" y="105"/>
                    </a:cubicBezTo>
                    <a:lnTo>
                      <a:pt x="345" y="218"/>
                    </a:lnTo>
                    <a:close/>
                    <a:moveTo>
                      <a:pt x="188" y="400"/>
                    </a:moveTo>
                    <a:cubicBezTo>
                      <a:pt x="199" y="324"/>
                      <a:pt x="199" y="324"/>
                      <a:pt x="199" y="324"/>
                    </a:cubicBezTo>
                    <a:cubicBezTo>
                      <a:pt x="71" y="324"/>
                      <a:pt x="71" y="324"/>
                      <a:pt x="71" y="324"/>
                    </a:cubicBezTo>
                    <a:cubicBezTo>
                      <a:pt x="30" y="324"/>
                      <a:pt x="0" y="294"/>
                      <a:pt x="4" y="256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30" y="51"/>
                      <a:pt x="39" y="35"/>
                      <a:pt x="53" y="22"/>
                    </a:cubicBezTo>
                    <a:cubicBezTo>
                      <a:pt x="69" y="8"/>
                      <a:pt x="91" y="0"/>
                      <a:pt x="112" y="0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23" y="0"/>
                      <a:pt x="542" y="8"/>
                      <a:pt x="554" y="22"/>
                    </a:cubicBezTo>
                    <a:cubicBezTo>
                      <a:pt x="565" y="35"/>
                      <a:pt x="570" y="51"/>
                      <a:pt x="567" y="68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39" y="294"/>
                      <a:pt x="501" y="325"/>
                      <a:pt x="460" y="325"/>
                    </a:cubicBezTo>
                    <a:cubicBezTo>
                      <a:pt x="332" y="325"/>
                      <a:pt x="332" y="325"/>
                      <a:pt x="332" y="325"/>
                    </a:cubicBezTo>
                    <a:cubicBezTo>
                      <a:pt x="322" y="400"/>
                      <a:pt x="322" y="400"/>
                      <a:pt x="322" y="400"/>
                    </a:cubicBezTo>
                    <a:lnTo>
                      <a:pt x="188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Freeform 29"/>
              <p:cNvSpPr>
                <a:spLocks/>
              </p:cNvSpPr>
              <p:nvPr userDrawn="1"/>
            </p:nvSpPr>
            <p:spPr bwMode="auto">
              <a:xfrm>
                <a:off x="-1198563" y="2589213"/>
                <a:ext cx="1646238" cy="1704975"/>
              </a:xfrm>
              <a:custGeom>
                <a:avLst/>
                <a:gdLst>
                  <a:gd name="T0" fmla="*/ 256 w 1037"/>
                  <a:gd name="T1" fmla="*/ 1074 h 1074"/>
                  <a:gd name="T2" fmla="*/ 357 w 1037"/>
                  <a:gd name="T3" fmla="*/ 284 h 1074"/>
                  <a:gd name="T4" fmla="*/ 0 w 1037"/>
                  <a:gd name="T5" fmla="*/ 284 h 1074"/>
                  <a:gd name="T6" fmla="*/ 178 w 1037"/>
                  <a:gd name="T7" fmla="*/ 0 h 1074"/>
                  <a:gd name="T8" fmla="*/ 1037 w 1037"/>
                  <a:gd name="T9" fmla="*/ 0 h 1074"/>
                  <a:gd name="T10" fmla="*/ 1002 w 1037"/>
                  <a:gd name="T11" fmla="*/ 284 h 1074"/>
                  <a:gd name="T12" fmla="*/ 712 w 1037"/>
                  <a:gd name="T13" fmla="*/ 284 h 1074"/>
                  <a:gd name="T14" fmla="*/ 608 w 1037"/>
                  <a:gd name="T15" fmla="*/ 1074 h 1074"/>
                  <a:gd name="T16" fmla="*/ 256 w 1037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7" h="1074">
                    <a:moveTo>
                      <a:pt x="256" y="1074"/>
                    </a:moveTo>
                    <a:lnTo>
                      <a:pt x="357" y="284"/>
                    </a:lnTo>
                    <a:lnTo>
                      <a:pt x="0" y="284"/>
                    </a:lnTo>
                    <a:lnTo>
                      <a:pt x="178" y="0"/>
                    </a:lnTo>
                    <a:lnTo>
                      <a:pt x="1037" y="0"/>
                    </a:lnTo>
                    <a:lnTo>
                      <a:pt x="1002" y="284"/>
                    </a:lnTo>
                    <a:lnTo>
                      <a:pt x="712" y="284"/>
                    </a:lnTo>
                    <a:lnTo>
                      <a:pt x="608" y="1074"/>
                    </a:lnTo>
                    <a:lnTo>
                      <a:pt x="256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Freeform 30"/>
              <p:cNvSpPr>
                <a:spLocks/>
              </p:cNvSpPr>
              <p:nvPr userDrawn="1"/>
            </p:nvSpPr>
            <p:spPr bwMode="auto">
              <a:xfrm>
                <a:off x="12942888" y="2589213"/>
                <a:ext cx="1735138" cy="1704975"/>
              </a:xfrm>
              <a:custGeom>
                <a:avLst/>
                <a:gdLst>
                  <a:gd name="T0" fmla="*/ 210 w 1093"/>
                  <a:gd name="T1" fmla="*/ 1074 h 1074"/>
                  <a:gd name="T2" fmla="*/ 312 w 1093"/>
                  <a:gd name="T3" fmla="*/ 284 h 1074"/>
                  <a:gd name="T4" fmla="*/ 0 w 1093"/>
                  <a:gd name="T5" fmla="*/ 284 h 1074"/>
                  <a:gd name="T6" fmla="*/ 34 w 1093"/>
                  <a:gd name="T7" fmla="*/ 0 h 1074"/>
                  <a:gd name="T8" fmla="*/ 1093 w 1093"/>
                  <a:gd name="T9" fmla="*/ 0 h 1074"/>
                  <a:gd name="T10" fmla="*/ 920 w 1093"/>
                  <a:gd name="T11" fmla="*/ 284 h 1074"/>
                  <a:gd name="T12" fmla="*/ 666 w 1093"/>
                  <a:gd name="T13" fmla="*/ 284 h 1074"/>
                  <a:gd name="T14" fmla="*/ 562 w 1093"/>
                  <a:gd name="T15" fmla="*/ 1074 h 1074"/>
                  <a:gd name="T16" fmla="*/ 210 w 1093"/>
                  <a:gd name="T17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3" h="1074">
                    <a:moveTo>
                      <a:pt x="210" y="1074"/>
                    </a:moveTo>
                    <a:lnTo>
                      <a:pt x="312" y="284"/>
                    </a:lnTo>
                    <a:lnTo>
                      <a:pt x="0" y="284"/>
                    </a:lnTo>
                    <a:lnTo>
                      <a:pt x="34" y="0"/>
                    </a:lnTo>
                    <a:lnTo>
                      <a:pt x="1093" y="0"/>
                    </a:lnTo>
                    <a:lnTo>
                      <a:pt x="920" y="284"/>
                    </a:lnTo>
                    <a:lnTo>
                      <a:pt x="666" y="284"/>
                    </a:lnTo>
                    <a:lnTo>
                      <a:pt x="562" y="1074"/>
                    </a:lnTo>
                    <a:lnTo>
                      <a:pt x="21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Freeform 31"/>
              <p:cNvSpPr>
                <a:spLocks noEditPoints="1"/>
              </p:cNvSpPr>
              <p:nvPr userDrawn="1"/>
            </p:nvSpPr>
            <p:spPr bwMode="auto">
              <a:xfrm>
                <a:off x="1866900" y="2589213"/>
                <a:ext cx="1824038" cy="1704975"/>
              </a:xfrm>
              <a:custGeom>
                <a:avLst/>
                <a:gdLst>
                  <a:gd name="T0" fmla="*/ 197 w 431"/>
                  <a:gd name="T1" fmla="*/ 231 h 401"/>
                  <a:gd name="T2" fmla="*/ 277 w 431"/>
                  <a:gd name="T3" fmla="*/ 231 h 401"/>
                  <a:gd name="T4" fmla="*/ 265 w 431"/>
                  <a:gd name="T5" fmla="*/ 120 h 401"/>
                  <a:gd name="T6" fmla="*/ 238 w 431"/>
                  <a:gd name="T7" fmla="*/ 120 h 401"/>
                  <a:gd name="T8" fmla="*/ 197 w 431"/>
                  <a:gd name="T9" fmla="*/ 231 h 401"/>
                  <a:gd name="T10" fmla="*/ 295 w 431"/>
                  <a:gd name="T11" fmla="*/ 401 h 401"/>
                  <a:gd name="T12" fmla="*/ 288 w 431"/>
                  <a:gd name="T13" fmla="*/ 331 h 401"/>
                  <a:gd name="T14" fmla="*/ 159 w 431"/>
                  <a:gd name="T15" fmla="*/ 332 h 401"/>
                  <a:gd name="T16" fmla="*/ 136 w 431"/>
                  <a:gd name="T17" fmla="*/ 401 h 401"/>
                  <a:gd name="T18" fmla="*/ 0 w 431"/>
                  <a:gd name="T19" fmla="*/ 401 h 401"/>
                  <a:gd name="T20" fmla="*/ 139 w 431"/>
                  <a:gd name="T21" fmla="*/ 20 h 401"/>
                  <a:gd name="T22" fmla="*/ 170 w 431"/>
                  <a:gd name="T23" fmla="*/ 0 h 401"/>
                  <a:gd name="T24" fmla="*/ 364 w 431"/>
                  <a:gd name="T25" fmla="*/ 0 h 401"/>
                  <a:gd name="T26" fmla="*/ 389 w 431"/>
                  <a:gd name="T27" fmla="*/ 19 h 401"/>
                  <a:gd name="T28" fmla="*/ 431 w 431"/>
                  <a:gd name="T29" fmla="*/ 401 h 401"/>
                  <a:gd name="T30" fmla="*/ 295 w 431"/>
                  <a:gd name="T31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1" h="401">
                    <a:moveTo>
                      <a:pt x="197" y="231"/>
                    </a:moveTo>
                    <a:cubicBezTo>
                      <a:pt x="277" y="231"/>
                      <a:pt x="277" y="231"/>
                      <a:pt x="277" y="231"/>
                    </a:cubicBezTo>
                    <a:cubicBezTo>
                      <a:pt x="265" y="120"/>
                      <a:pt x="265" y="120"/>
                      <a:pt x="265" y="120"/>
                    </a:cubicBezTo>
                    <a:cubicBezTo>
                      <a:pt x="238" y="120"/>
                      <a:pt x="238" y="120"/>
                      <a:pt x="238" y="120"/>
                    </a:cubicBezTo>
                    <a:lnTo>
                      <a:pt x="197" y="231"/>
                    </a:lnTo>
                    <a:close/>
                    <a:moveTo>
                      <a:pt x="295" y="401"/>
                    </a:moveTo>
                    <a:cubicBezTo>
                      <a:pt x="288" y="331"/>
                      <a:pt x="288" y="331"/>
                      <a:pt x="288" y="331"/>
                    </a:cubicBezTo>
                    <a:cubicBezTo>
                      <a:pt x="159" y="332"/>
                      <a:pt x="159" y="332"/>
                      <a:pt x="159" y="332"/>
                    </a:cubicBezTo>
                    <a:cubicBezTo>
                      <a:pt x="136" y="401"/>
                      <a:pt x="136" y="401"/>
                      <a:pt x="136" y="401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139" y="20"/>
                      <a:pt x="139" y="20"/>
                      <a:pt x="139" y="20"/>
                    </a:cubicBezTo>
                    <a:cubicBezTo>
                      <a:pt x="143" y="8"/>
                      <a:pt x="157" y="0"/>
                      <a:pt x="170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8" y="0"/>
                      <a:pt x="388" y="8"/>
                      <a:pt x="389" y="19"/>
                    </a:cubicBezTo>
                    <a:cubicBezTo>
                      <a:pt x="431" y="401"/>
                      <a:pt x="431" y="401"/>
                      <a:pt x="431" y="401"/>
                    </a:cubicBezTo>
                    <a:lnTo>
                      <a:pt x="295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32"/>
              <p:cNvSpPr>
                <a:spLocks/>
              </p:cNvSpPr>
              <p:nvPr userDrawn="1"/>
            </p:nvSpPr>
            <p:spPr bwMode="auto">
              <a:xfrm>
                <a:off x="3838575" y="2589213"/>
                <a:ext cx="1703388" cy="1704975"/>
              </a:xfrm>
              <a:custGeom>
                <a:avLst/>
                <a:gdLst>
                  <a:gd name="T0" fmla="*/ 561 w 1073"/>
                  <a:gd name="T1" fmla="*/ 1074 h 1074"/>
                  <a:gd name="T2" fmla="*/ 611 w 1073"/>
                  <a:gd name="T3" fmla="*/ 691 h 1074"/>
                  <a:gd name="T4" fmla="*/ 409 w 1073"/>
                  <a:gd name="T5" fmla="*/ 691 h 1074"/>
                  <a:gd name="T6" fmla="*/ 358 w 1073"/>
                  <a:gd name="T7" fmla="*/ 1074 h 1074"/>
                  <a:gd name="T8" fmla="*/ 0 w 1073"/>
                  <a:gd name="T9" fmla="*/ 1074 h 1074"/>
                  <a:gd name="T10" fmla="*/ 139 w 1073"/>
                  <a:gd name="T11" fmla="*/ 0 h 1074"/>
                  <a:gd name="T12" fmla="*/ 494 w 1073"/>
                  <a:gd name="T13" fmla="*/ 0 h 1074"/>
                  <a:gd name="T14" fmla="*/ 443 w 1073"/>
                  <a:gd name="T15" fmla="*/ 404 h 1074"/>
                  <a:gd name="T16" fmla="*/ 643 w 1073"/>
                  <a:gd name="T17" fmla="*/ 404 h 1074"/>
                  <a:gd name="T18" fmla="*/ 697 w 1073"/>
                  <a:gd name="T19" fmla="*/ 0 h 1074"/>
                  <a:gd name="T20" fmla="*/ 1073 w 1073"/>
                  <a:gd name="T21" fmla="*/ 0 h 1074"/>
                  <a:gd name="T22" fmla="*/ 937 w 1073"/>
                  <a:gd name="T23" fmla="*/ 1074 h 1074"/>
                  <a:gd name="T24" fmla="*/ 561 w 1073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3" h="1074">
                    <a:moveTo>
                      <a:pt x="561" y="1074"/>
                    </a:moveTo>
                    <a:lnTo>
                      <a:pt x="611" y="691"/>
                    </a:lnTo>
                    <a:lnTo>
                      <a:pt x="409" y="691"/>
                    </a:lnTo>
                    <a:lnTo>
                      <a:pt x="358" y="1074"/>
                    </a:lnTo>
                    <a:lnTo>
                      <a:pt x="0" y="1074"/>
                    </a:lnTo>
                    <a:lnTo>
                      <a:pt x="139" y="0"/>
                    </a:lnTo>
                    <a:lnTo>
                      <a:pt x="494" y="0"/>
                    </a:lnTo>
                    <a:lnTo>
                      <a:pt x="443" y="404"/>
                    </a:lnTo>
                    <a:lnTo>
                      <a:pt x="643" y="404"/>
                    </a:lnTo>
                    <a:lnTo>
                      <a:pt x="697" y="0"/>
                    </a:lnTo>
                    <a:lnTo>
                      <a:pt x="1073" y="0"/>
                    </a:lnTo>
                    <a:lnTo>
                      <a:pt x="937" y="1074"/>
                    </a:lnTo>
                    <a:lnTo>
                      <a:pt x="561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33"/>
              <p:cNvSpPr>
                <a:spLocks/>
              </p:cNvSpPr>
              <p:nvPr userDrawn="1"/>
            </p:nvSpPr>
            <p:spPr bwMode="auto">
              <a:xfrm>
                <a:off x="7124700" y="2589213"/>
                <a:ext cx="1701800" cy="1704975"/>
              </a:xfrm>
              <a:custGeom>
                <a:avLst/>
                <a:gdLst>
                  <a:gd name="T0" fmla="*/ 560 w 1072"/>
                  <a:gd name="T1" fmla="*/ 1074 h 1074"/>
                  <a:gd name="T2" fmla="*/ 608 w 1072"/>
                  <a:gd name="T3" fmla="*/ 691 h 1074"/>
                  <a:gd name="T4" fmla="*/ 405 w 1072"/>
                  <a:gd name="T5" fmla="*/ 691 h 1074"/>
                  <a:gd name="T6" fmla="*/ 357 w 1072"/>
                  <a:gd name="T7" fmla="*/ 1074 h 1074"/>
                  <a:gd name="T8" fmla="*/ 0 w 1072"/>
                  <a:gd name="T9" fmla="*/ 1074 h 1074"/>
                  <a:gd name="T10" fmla="*/ 136 w 1072"/>
                  <a:gd name="T11" fmla="*/ 0 h 1074"/>
                  <a:gd name="T12" fmla="*/ 494 w 1072"/>
                  <a:gd name="T13" fmla="*/ 0 h 1074"/>
                  <a:gd name="T14" fmla="*/ 440 w 1072"/>
                  <a:gd name="T15" fmla="*/ 404 h 1074"/>
                  <a:gd name="T16" fmla="*/ 643 w 1072"/>
                  <a:gd name="T17" fmla="*/ 404 h 1074"/>
                  <a:gd name="T18" fmla="*/ 696 w 1072"/>
                  <a:gd name="T19" fmla="*/ 0 h 1074"/>
                  <a:gd name="T20" fmla="*/ 1072 w 1072"/>
                  <a:gd name="T21" fmla="*/ 0 h 1074"/>
                  <a:gd name="T22" fmla="*/ 936 w 1072"/>
                  <a:gd name="T23" fmla="*/ 1074 h 1074"/>
                  <a:gd name="T24" fmla="*/ 560 w 1072"/>
                  <a:gd name="T25" fmla="*/ 1074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2" h="1074">
                    <a:moveTo>
                      <a:pt x="560" y="1074"/>
                    </a:moveTo>
                    <a:lnTo>
                      <a:pt x="608" y="691"/>
                    </a:lnTo>
                    <a:lnTo>
                      <a:pt x="405" y="691"/>
                    </a:lnTo>
                    <a:lnTo>
                      <a:pt x="357" y="1074"/>
                    </a:lnTo>
                    <a:lnTo>
                      <a:pt x="0" y="1074"/>
                    </a:lnTo>
                    <a:lnTo>
                      <a:pt x="136" y="0"/>
                    </a:lnTo>
                    <a:lnTo>
                      <a:pt x="494" y="0"/>
                    </a:lnTo>
                    <a:lnTo>
                      <a:pt x="440" y="404"/>
                    </a:lnTo>
                    <a:lnTo>
                      <a:pt x="643" y="404"/>
                    </a:lnTo>
                    <a:lnTo>
                      <a:pt x="696" y="0"/>
                    </a:lnTo>
                    <a:lnTo>
                      <a:pt x="1072" y="0"/>
                    </a:lnTo>
                    <a:lnTo>
                      <a:pt x="936" y="1074"/>
                    </a:lnTo>
                    <a:lnTo>
                      <a:pt x="560" y="1074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34"/>
              <p:cNvSpPr>
                <a:spLocks/>
              </p:cNvSpPr>
              <p:nvPr userDrawn="1"/>
            </p:nvSpPr>
            <p:spPr bwMode="auto">
              <a:xfrm>
                <a:off x="5537200" y="2592388"/>
                <a:ext cx="1620838" cy="1706563"/>
              </a:xfrm>
              <a:custGeom>
                <a:avLst/>
                <a:gdLst>
                  <a:gd name="T0" fmla="*/ 91 w 383"/>
                  <a:gd name="T1" fmla="*/ 401 h 401"/>
                  <a:gd name="T2" fmla="*/ 21 w 383"/>
                  <a:gd name="T3" fmla="*/ 371 h 401"/>
                  <a:gd name="T4" fmla="*/ 3 w 383"/>
                  <a:gd name="T5" fmla="*/ 311 h 401"/>
                  <a:gd name="T6" fmla="*/ 32 w 383"/>
                  <a:gd name="T7" fmla="*/ 91 h 401"/>
                  <a:gd name="T8" fmla="*/ 64 w 383"/>
                  <a:gd name="T9" fmla="*/ 30 h 401"/>
                  <a:gd name="T10" fmla="*/ 142 w 383"/>
                  <a:gd name="T11" fmla="*/ 0 h 401"/>
                  <a:gd name="T12" fmla="*/ 287 w 383"/>
                  <a:gd name="T13" fmla="*/ 0 h 401"/>
                  <a:gd name="T14" fmla="*/ 376 w 383"/>
                  <a:gd name="T15" fmla="*/ 76 h 401"/>
                  <a:gd name="T16" fmla="*/ 368 w 383"/>
                  <a:gd name="T17" fmla="*/ 146 h 401"/>
                  <a:gd name="T18" fmla="*/ 235 w 383"/>
                  <a:gd name="T19" fmla="*/ 146 h 401"/>
                  <a:gd name="T20" fmla="*/ 240 w 383"/>
                  <a:gd name="T21" fmla="*/ 106 h 401"/>
                  <a:gd name="T22" fmla="*/ 232 w 383"/>
                  <a:gd name="T23" fmla="*/ 106 h 401"/>
                  <a:gd name="T24" fmla="*/ 171 w 383"/>
                  <a:gd name="T25" fmla="*/ 106 h 401"/>
                  <a:gd name="T26" fmla="*/ 163 w 383"/>
                  <a:gd name="T27" fmla="*/ 106 h 401"/>
                  <a:gd name="T28" fmla="*/ 162 w 383"/>
                  <a:gd name="T29" fmla="*/ 114 h 401"/>
                  <a:gd name="T30" fmla="*/ 148 w 383"/>
                  <a:gd name="T31" fmla="*/ 213 h 401"/>
                  <a:gd name="T32" fmla="*/ 139 w 383"/>
                  <a:gd name="T33" fmla="*/ 278 h 401"/>
                  <a:gd name="T34" fmla="*/ 138 w 383"/>
                  <a:gd name="T35" fmla="*/ 287 h 401"/>
                  <a:gd name="T36" fmla="*/ 214 w 383"/>
                  <a:gd name="T37" fmla="*/ 286 h 401"/>
                  <a:gd name="T38" fmla="*/ 220 w 383"/>
                  <a:gd name="T39" fmla="*/ 247 h 401"/>
                  <a:gd name="T40" fmla="*/ 353 w 383"/>
                  <a:gd name="T41" fmla="*/ 247 h 401"/>
                  <a:gd name="T42" fmla="*/ 346 w 383"/>
                  <a:gd name="T43" fmla="*/ 311 h 401"/>
                  <a:gd name="T44" fmla="*/ 235 w 383"/>
                  <a:gd name="T45" fmla="*/ 401 h 401"/>
                  <a:gd name="T46" fmla="*/ 91 w 383"/>
                  <a:gd name="T4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3" h="401">
                    <a:moveTo>
                      <a:pt x="91" y="401"/>
                    </a:moveTo>
                    <a:cubicBezTo>
                      <a:pt x="63" y="401"/>
                      <a:pt x="37" y="390"/>
                      <a:pt x="21" y="371"/>
                    </a:cubicBezTo>
                    <a:cubicBezTo>
                      <a:pt x="6" y="355"/>
                      <a:pt x="0" y="333"/>
                      <a:pt x="3" y="311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34" y="68"/>
                      <a:pt x="46" y="47"/>
                      <a:pt x="64" y="30"/>
                    </a:cubicBezTo>
                    <a:cubicBezTo>
                      <a:pt x="86" y="11"/>
                      <a:pt x="114" y="0"/>
                      <a:pt x="142" y="0"/>
                    </a:cubicBezTo>
                    <a:cubicBezTo>
                      <a:pt x="287" y="0"/>
                      <a:pt x="287" y="0"/>
                      <a:pt x="287" y="0"/>
                    </a:cubicBezTo>
                    <a:cubicBezTo>
                      <a:pt x="332" y="0"/>
                      <a:pt x="383" y="20"/>
                      <a:pt x="376" y="76"/>
                    </a:cubicBezTo>
                    <a:cubicBezTo>
                      <a:pt x="368" y="146"/>
                      <a:pt x="368" y="146"/>
                      <a:pt x="368" y="146"/>
                    </a:cubicBezTo>
                    <a:cubicBezTo>
                      <a:pt x="235" y="146"/>
                      <a:pt x="235" y="146"/>
                      <a:pt x="235" y="146"/>
                    </a:cubicBezTo>
                    <a:cubicBezTo>
                      <a:pt x="240" y="106"/>
                      <a:pt x="240" y="106"/>
                      <a:pt x="240" y="106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5" y="106"/>
                      <a:pt x="171" y="106"/>
                      <a:pt x="171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2" y="114"/>
                      <a:pt x="162" y="114"/>
                      <a:pt x="162" y="114"/>
                    </a:cubicBezTo>
                    <a:cubicBezTo>
                      <a:pt x="162" y="118"/>
                      <a:pt x="154" y="171"/>
                      <a:pt x="148" y="213"/>
                    </a:cubicBezTo>
                    <a:cubicBezTo>
                      <a:pt x="143" y="252"/>
                      <a:pt x="139" y="276"/>
                      <a:pt x="139" y="278"/>
                    </a:cubicBezTo>
                    <a:cubicBezTo>
                      <a:pt x="138" y="287"/>
                      <a:pt x="138" y="287"/>
                      <a:pt x="138" y="287"/>
                    </a:cubicBezTo>
                    <a:cubicBezTo>
                      <a:pt x="214" y="286"/>
                      <a:pt x="214" y="286"/>
                      <a:pt x="214" y="286"/>
                    </a:cubicBezTo>
                    <a:cubicBezTo>
                      <a:pt x="220" y="247"/>
                      <a:pt x="220" y="247"/>
                      <a:pt x="220" y="247"/>
                    </a:cubicBezTo>
                    <a:cubicBezTo>
                      <a:pt x="353" y="247"/>
                      <a:pt x="353" y="247"/>
                      <a:pt x="353" y="247"/>
                    </a:cubicBezTo>
                    <a:cubicBezTo>
                      <a:pt x="346" y="311"/>
                      <a:pt x="346" y="311"/>
                      <a:pt x="346" y="311"/>
                    </a:cubicBezTo>
                    <a:cubicBezTo>
                      <a:pt x="339" y="361"/>
                      <a:pt x="290" y="401"/>
                      <a:pt x="235" y="401"/>
                    </a:cubicBezTo>
                    <a:lnTo>
                      <a:pt x="91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 userDrawn="1"/>
            </p:nvSpPr>
            <p:spPr bwMode="auto">
              <a:xfrm>
                <a:off x="8801100" y="2592388"/>
                <a:ext cx="1600200" cy="1706563"/>
              </a:xfrm>
              <a:custGeom>
                <a:avLst/>
                <a:gdLst>
                  <a:gd name="T0" fmla="*/ 0 w 1008"/>
                  <a:gd name="T1" fmla="*/ 1075 h 1075"/>
                  <a:gd name="T2" fmla="*/ 136 w 1008"/>
                  <a:gd name="T3" fmla="*/ 0 h 1075"/>
                  <a:gd name="T4" fmla="*/ 1008 w 1008"/>
                  <a:gd name="T5" fmla="*/ 0 h 1075"/>
                  <a:gd name="T6" fmla="*/ 974 w 1008"/>
                  <a:gd name="T7" fmla="*/ 282 h 1075"/>
                  <a:gd name="T8" fmla="*/ 459 w 1008"/>
                  <a:gd name="T9" fmla="*/ 282 h 1075"/>
                  <a:gd name="T10" fmla="*/ 440 w 1008"/>
                  <a:gd name="T11" fmla="*/ 418 h 1075"/>
                  <a:gd name="T12" fmla="*/ 955 w 1008"/>
                  <a:gd name="T13" fmla="*/ 416 h 1075"/>
                  <a:gd name="T14" fmla="*/ 923 w 1008"/>
                  <a:gd name="T15" fmla="*/ 657 h 1075"/>
                  <a:gd name="T16" fmla="*/ 408 w 1008"/>
                  <a:gd name="T17" fmla="*/ 660 h 1075"/>
                  <a:gd name="T18" fmla="*/ 390 w 1008"/>
                  <a:gd name="T19" fmla="*/ 793 h 1075"/>
                  <a:gd name="T20" fmla="*/ 907 w 1008"/>
                  <a:gd name="T21" fmla="*/ 793 h 1075"/>
                  <a:gd name="T22" fmla="*/ 872 w 1008"/>
                  <a:gd name="T23" fmla="*/ 1075 h 1075"/>
                  <a:gd name="T24" fmla="*/ 0 w 1008"/>
                  <a:gd name="T25" fmla="*/ 1075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8" h="1075">
                    <a:moveTo>
                      <a:pt x="0" y="1075"/>
                    </a:moveTo>
                    <a:lnTo>
                      <a:pt x="136" y="0"/>
                    </a:lnTo>
                    <a:lnTo>
                      <a:pt x="1008" y="0"/>
                    </a:lnTo>
                    <a:lnTo>
                      <a:pt x="974" y="282"/>
                    </a:lnTo>
                    <a:lnTo>
                      <a:pt x="459" y="282"/>
                    </a:lnTo>
                    <a:lnTo>
                      <a:pt x="440" y="418"/>
                    </a:lnTo>
                    <a:lnTo>
                      <a:pt x="955" y="416"/>
                    </a:lnTo>
                    <a:lnTo>
                      <a:pt x="923" y="657"/>
                    </a:lnTo>
                    <a:lnTo>
                      <a:pt x="408" y="660"/>
                    </a:lnTo>
                    <a:lnTo>
                      <a:pt x="390" y="793"/>
                    </a:lnTo>
                    <a:lnTo>
                      <a:pt x="907" y="793"/>
                    </a:lnTo>
                    <a:lnTo>
                      <a:pt x="872" y="1075"/>
                    </a:lnTo>
                    <a:lnTo>
                      <a:pt x="0" y="1075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36"/>
              <p:cNvSpPr>
                <a:spLocks noEditPoints="1"/>
              </p:cNvSpPr>
              <p:nvPr userDrawn="1"/>
            </p:nvSpPr>
            <p:spPr bwMode="auto">
              <a:xfrm>
                <a:off x="422275" y="2589213"/>
                <a:ext cx="1617663" cy="1704975"/>
              </a:xfrm>
              <a:custGeom>
                <a:avLst/>
                <a:gdLst>
                  <a:gd name="T0" fmla="*/ 170 w 382"/>
                  <a:gd name="T1" fmla="*/ 126 h 401"/>
                  <a:gd name="T2" fmla="*/ 158 w 382"/>
                  <a:gd name="T3" fmla="*/ 219 h 401"/>
                  <a:gd name="T4" fmla="*/ 217 w 382"/>
                  <a:gd name="T5" fmla="*/ 219 h 401"/>
                  <a:gd name="T6" fmla="*/ 229 w 382"/>
                  <a:gd name="T7" fmla="*/ 209 h 401"/>
                  <a:gd name="T8" fmla="*/ 243 w 382"/>
                  <a:gd name="T9" fmla="*/ 106 h 401"/>
                  <a:gd name="T10" fmla="*/ 173 w 382"/>
                  <a:gd name="T11" fmla="*/ 106 h 401"/>
                  <a:gd name="T12" fmla="*/ 170 w 382"/>
                  <a:gd name="T13" fmla="*/ 126 h 401"/>
                  <a:gd name="T14" fmla="*/ 0 w 382"/>
                  <a:gd name="T15" fmla="*/ 401 h 401"/>
                  <a:gd name="T16" fmla="*/ 10 w 382"/>
                  <a:gd name="T17" fmla="*/ 333 h 401"/>
                  <a:gd name="T18" fmla="*/ 46 w 382"/>
                  <a:gd name="T19" fmla="*/ 0 h 401"/>
                  <a:gd name="T20" fmla="*/ 313 w 382"/>
                  <a:gd name="T21" fmla="*/ 0 h 401"/>
                  <a:gd name="T22" fmla="*/ 366 w 382"/>
                  <a:gd name="T23" fmla="*/ 23 h 401"/>
                  <a:gd name="T24" fmla="*/ 380 w 382"/>
                  <a:gd name="T25" fmla="*/ 69 h 401"/>
                  <a:gd name="T26" fmla="*/ 357 w 382"/>
                  <a:gd name="T27" fmla="*/ 257 h 401"/>
                  <a:gd name="T28" fmla="*/ 272 w 382"/>
                  <a:gd name="T29" fmla="*/ 325 h 401"/>
                  <a:gd name="T30" fmla="*/ 144 w 382"/>
                  <a:gd name="T31" fmla="*/ 325 h 401"/>
                  <a:gd name="T32" fmla="*/ 134 w 382"/>
                  <a:gd name="T33" fmla="*/ 401 h 401"/>
                  <a:gd name="T34" fmla="*/ 0 w 382"/>
                  <a:gd name="T35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2" h="401">
                    <a:moveTo>
                      <a:pt x="170" y="126"/>
                    </a:moveTo>
                    <a:cubicBezTo>
                      <a:pt x="158" y="219"/>
                      <a:pt x="158" y="219"/>
                      <a:pt x="158" y="219"/>
                    </a:cubicBezTo>
                    <a:cubicBezTo>
                      <a:pt x="217" y="219"/>
                      <a:pt x="217" y="219"/>
                      <a:pt x="217" y="219"/>
                    </a:cubicBezTo>
                    <a:cubicBezTo>
                      <a:pt x="222" y="219"/>
                      <a:pt x="228" y="214"/>
                      <a:pt x="229" y="209"/>
                    </a:cubicBezTo>
                    <a:cubicBezTo>
                      <a:pt x="243" y="106"/>
                      <a:pt x="243" y="106"/>
                      <a:pt x="243" y="106"/>
                    </a:cubicBezTo>
                    <a:cubicBezTo>
                      <a:pt x="173" y="106"/>
                      <a:pt x="173" y="106"/>
                      <a:pt x="173" y="106"/>
                    </a:cubicBezTo>
                    <a:lnTo>
                      <a:pt x="170" y="126"/>
                    </a:lnTo>
                    <a:close/>
                    <a:moveTo>
                      <a:pt x="0" y="401"/>
                    </a:moveTo>
                    <a:cubicBezTo>
                      <a:pt x="10" y="333"/>
                      <a:pt x="10" y="333"/>
                      <a:pt x="10" y="33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5" y="0"/>
                      <a:pt x="354" y="9"/>
                      <a:pt x="366" y="23"/>
                    </a:cubicBezTo>
                    <a:cubicBezTo>
                      <a:pt x="377" y="35"/>
                      <a:pt x="382" y="52"/>
                      <a:pt x="380" y="69"/>
                    </a:cubicBezTo>
                    <a:cubicBezTo>
                      <a:pt x="357" y="257"/>
                      <a:pt x="357" y="257"/>
                      <a:pt x="357" y="257"/>
                    </a:cubicBezTo>
                    <a:cubicBezTo>
                      <a:pt x="351" y="294"/>
                      <a:pt x="313" y="325"/>
                      <a:pt x="272" y="325"/>
                    </a:cubicBezTo>
                    <a:cubicBezTo>
                      <a:pt x="144" y="325"/>
                      <a:pt x="144" y="325"/>
                      <a:pt x="144" y="325"/>
                    </a:cubicBezTo>
                    <a:cubicBezTo>
                      <a:pt x="134" y="401"/>
                      <a:pt x="134" y="401"/>
                      <a:pt x="134" y="401"/>
                    </a:cubicBezTo>
                    <a:lnTo>
                      <a:pt x="0" y="401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7"/>
              <p:cNvSpPr>
                <a:spLocks noEditPoints="1"/>
              </p:cNvSpPr>
              <p:nvPr userDrawn="1"/>
            </p:nvSpPr>
            <p:spPr bwMode="auto">
              <a:xfrm>
                <a:off x="14551025" y="2589213"/>
                <a:ext cx="1579563" cy="1700213"/>
              </a:xfrm>
              <a:custGeom>
                <a:avLst/>
                <a:gdLst>
                  <a:gd name="T0" fmla="*/ 147 w 373"/>
                  <a:gd name="T1" fmla="*/ 295 h 400"/>
                  <a:gd name="T2" fmla="*/ 207 w 373"/>
                  <a:gd name="T3" fmla="*/ 295 h 400"/>
                  <a:gd name="T4" fmla="*/ 230 w 373"/>
                  <a:gd name="T5" fmla="*/ 198 h 400"/>
                  <a:gd name="T6" fmla="*/ 231 w 373"/>
                  <a:gd name="T7" fmla="*/ 189 h 400"/>
                  <a:gd name="T8" fmla="*/ 161 w 373"/>
                  <a:gd name="T9" fmla="*/ 189 h 400"/>
                  <a:gd name="T10" fmla="*/ 147 w 373"/>
                  <a:gd name="T11" fmla="*/ 295 h 400"/>
                  <a:gd name="T12" fmla="*/ 0 w 373"/>
                  <a:gd name="T13" fmla="*/ 400 h 400"/>
                  <a:gd name="T14" fmla="*/ 42 w 373"/>
                  <a:gd name="T15" fmla="*/ 74 h 400"/>
                  <a:gd name="T16" fmla="*/ 51 w 373"/>
                  <a:gd name="T17" fmla="*/ 0 h 400"/>
                  <a:gd name="T18" fmla="*/ 185 w 373"/>
                  <a:gd name="T19" fmla="*/ 0 h 400"/>
                  <a:gd name="T20" fmla="*/ 174 w 373"/>
                  <a:gd name="T21" fmla="*/ 83 h 400"/>
                  <a:gd name="T22" fmla="*/ 301 w 373"/>
                  <a:gd name="T23" fmla="*/ 83 h 400"/>
                  <a:gd name="T24" fmla="*/ 369 w 373"/>
                  <a:gd name="T25" fmla="*/ 152 h 400"/>
                  <a:gd name="T26" fmla="*/ 345 w 373"/>
                  <a:gd name="T27" fmla="*/ 332 h 400"/>
                  <a:gd name="T28" fmla="*/ 320 w 373"/>
                  <a:gd name="T29" fmla="*/ 378 h 400"/>
                  <a:gd name="T30" fmla="*/ 261 w 373"/>
                  <a:gd name="T31" fmla="*/ 400 h 400"/>
                  <a:gd name="T32" fmla="*/ 0 w 373"/>
                  <a:gd name="T3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3" h="400">
                    <a:moveTo>
                      <a:pt x="147" y="295"/>
                    </a:moveTo>
                    <a:cubicBezTo>
                      <a:pt x="207" y="295"/>
                      <a:pt x="207" y="295"/>
                      <a:pt x="207" y="295"/>
                    </a:cubicBezTo>
                    <a:cubicBezTo>
                      <a:pt x="216" y="295"/>
                      <a:pt x="216" y="295"/>
                      <a:pt x="230" y="198"/>
                    </a:cubicBezTo>
                    <a:cubicBezTo>
                      <a:pt x="231" y="189"/>
                      <a:pt x="231" y="189"/>
                      <a:pt x="231" y="189"/>
                    </a:cubicBezTo>
                    <a:cubicBezTo>
                      <a:pt x="161" y="189"/>
                      <a:pt x="161" y="189"/>
                      <a:pt x="161" y="189"/>
                    </a:cubicBezTo>
                    <a:lnTo>
                      <a:pt x="147" y="295"/>
                    </a:lnTo>
                    <a:close/>
                    <a:moveTo>
                      <a:pt x="0" y="400"/>
                    </a:moveTo>
                    <a:cubicBezTo>
                      <a:pt x="42" y="74"/>
                      <a:pt x="42" y="74"/>
                      <a:pt x="42" y="74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301" y="83"/>
                      <a:pt x="301" y="83"/>
                      <a:pt x="301" y="83"/>
                    </a:cubicBezTo>
                    <a:cubicBezTo>
                      <a:pt x="343" y="83"/>
                      <a:pt x="373" y="114"/>
                      <a:pt x="369" y="152"/>
                    </a:cubicBezTo>
                    <a:cubicBezTo>
                      <a:pt x="345" y="332"/>
                      <a:pt x="345" y="332"/>
                      <a:pt x="345" y="332"/>
                    </a:cubicBezTo>
                    <a:cubicBezTo>
                      <a:pt x="343" y="349"/>
                      <a:pt x="334" y="365"/>
                      <a:pt x="320" y="378"/>
                    </a:cubicBezTo>
                    <a:cubicBezTo>
                      <a:pt x="304" y="392"/>
                      <a:pt x="283" y="400"/>
                      <a:pt x="261" y="400"/>
                    </a:cubicBez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95325" y="1365663"/>
            <a:ext cx="6619875" cy="445324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7781572" y="1363288"/>
            <a:ext cx="3673679" cy="445205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0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325" y="1989138"/>
            <a:ext cx="10801350" cy="242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665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58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82" r:id="rId12"/>
    <p:sldLayoutId id="2147483681" r:id="rId13"/>
    <p:sldLayoutId id="2147483684" r:id="rId14"/>
    <p:sldLayoutId id="2147483683" r:id="rId15"/>
    <p:sldLayoutId id="2147483672" r:id="rId16"/>
    <p:sldLayoutId id="2147483686" r:id="rId17"/>
    <p:sldLayoutId id="2147483673" r:id="rId18"/>
    <p:sldLayoutId id="2147483678" r:id="rId19"/>
    <p:sldLayoutId id="2147483685" r:id="rId20"/>
    <p:sldLayoutId id="2147483656" r:id="rId21"/>
    <p:sldLayoutId id="2147483688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baseline="0">
          <a:solidFill>
            <a:srgbClr val="00559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5" pos="892" userDrawn="1">
          <p15:clr>
            <a:srgbClr val="F26B43"/>
          </p15:clr>
        </p15:guide>
        <p15:guide id="6" pos="1345" userDrawn="1">
          <p15:clr>
            <a:srgbClr val="F26B43"/>
          </p15:clr>
        </p15:guide>
        <p15:guide id="7" pos="1799" userDrawn="1">
          <p15:clr>
            <a:srgbClr val="F26B43"/>
          </p15:clr>
        </p15:guide>
        <p15:guide id="8" pos="2252" userDrawn="1">
          <p15:clr>
            <a:srgbClr val="F26B43"/>
          </p15:clr>
        </p15:guide>
        <p15:guide id="9" pos="2706" userDrawn="1">
          <p15:clr>
            <a:srgbClr val="F26B43"/>
          </p15:clr>
        </p15:guide>
        <p15:guide id="10" pos="3160" userDrawn="1">
          <p15:clr>
            <a:srgbClr val="F26B43"/>
          </p15:clr>
        </p15:guide>
        <p15:guide id="11" pos="3613" userDrawn="1">
          <p15:clr>
            <a:srgbClr val="F26B43"/>
          </p15:clr>
        </p15:guide>
        <p15:guide id="12" pos="4067" userDrawn="1">
          <p15:clr>
            <a:srgbClr val="F26B43"/>
          </p15:clr>
        </p15:guide>
        <p15:guide id="13" pos="4520" userDrawn="1">
          <p15:clr>
            <a:srgbClr val="F26B43"/>
          </p15:clr>
        </p15:guide>
        <p15:guide id="14" pos="4974" userDrawn="1">
          <p15:clr>
            <a:srgbClr val="F26B43"/>
          </p15:clr>
        </p15:guide>
        <p15:guide id="15" pos="5428" userDrawn="1">
          <p15:clr>
            <a:srgbClr val="F26B43"/>
          </p15:clr>
        </p15:guide>
        <p15:guide id="16" pos="5881" userDrawn="1">
          <p15:clr>
            <a:srgbClr val="F26B43"/>
          </p15:clr>
        </p15:guide>
        <p15:guide id="17" pos="6335" userDrawn="1">
          <p15:clr>
            <a:srgbClr val="F26B43"/>
          </p15:clr>
        </p15:guide>
        <p15:guide id="18" pos="6788" userDrawn="1">
          <p15:clr>
            <a:srgbClr val="F26B43"/>
          </p15:clr>
        </p15:guide>
        <p15:guide id="19" orient="horz" pos="799" userDrawn="1">
          <p15:clr>
            <a:srgbClr val="F26B43"/>
          </p15:clr>
        </p15:guide>
        <p15:guide id="20" orient="horz" pos="1253" userDrawn="1">
          <p15:clr>
            <a:srgbClr val="F26B43"/>
          </p15:clr>
        </p15:guide>
        <p15:guide id="21" orient="horz" pos="1706" userDrawn="1">
          <p15:clr>
            <a:srgbClr val="F26B43"/>
          </p15:clr>
        </p15:guide>
        <p15:guide id="22" orient="horz" pos="2160" userDrawn="1">
          <p15:clr>
            <a:srgbClr val="F26B43"/>
          </p15:clr>
        </p15:guide>
        <p15:guide id="23" orient="horz" pos="2614" userDrawn="1">
          <p15:clr>
            <a:srgbClr val="F26B43"/>
          </p15:clr>
        </p15:guide>
        <p15:guide id="24" orient="horz" pos="3067" userDrawn="1">
          <p15:clr>
            <a:srgbClr val="F26B43"/>
          </p15:clr>
        </p15:guide>
        <p15:guide id="25" orient="horz" pos="3521" userDrawn="1">
          <p15:clr>
            <a:srgbClr val="F26B43"/>
          </p15:clr>
        </p15:guide>
        <p15:guide id="26" pos="665" userDrawn="1">
          <p15:clr>
            <a:srgbClr val="F26B43"/>
          </p15:clr>
        </p15:guide>
        <p15:guide id="27" pos="1118" userDrawn="1">
          <p15:clr>
            <a:srgbClr val="F26B43"/>
          </p15:clr>
        </p15:guide>
        <p15:guide id="28" pos="1572" userDrawn="1">
          <p15:clr>
            <a:srgbClr val="F26B43"/>
          </p15:clr>
        </p15:guide>
        <p15:guide id="29" pos="2026" userDrawn="1">
          <p15:clr>
            <a:srgbClr val="F26B43"/>
          </p15:clr>
        </p15:guide>
        <p15:guide id="30" pos="2479" userDrawn="1">
          <p15:clr>
            <a:srgbClr val="F26B43"/>
          </p15:clr>
        </p15:guide>
        <p15:guide id="31" pos="2933" userDrawn="1">
          <p15:clr>
            <a:srgbClr val="F26B43"/>
          </p15:clr>
        </p15:guide>
        <p15:guide id="32" pos="3386" userDrawn="1">
          <p15:clr>
            <a:srgbClr val="F26B43"/>
          </p15:clr>
        </p15:guide>
        <p15:guide id="33" pos="3840" userDrawn="1">
          <p15:clr>
            <a:srgbClr val="F26B43"/>
          </p15:clr>
        </p15:guide>
        <p15:guide id="34" pos="4294" userDrawn="1">
          <p15:clr>
            <a:srgbClr val="F26B43"/>
          </p15:clr>
        </p15:guide>
        <p15:guide id="35" pos="4747" userDrawn="1">
          <p15:clr>
            <a:srgbClr val="F26B43"/>
          </p15:clr>
        </p15:guide>
        <p15:guide id="36" pos="5201" userDrawn="1">
          <p15:clr>
            <a:srgbClr val="F26B43"/>
          </p15:clr>
        </p15:guide>
        <p15:guide id="37" pos="5654" userDrawn="1">
          <p15:clr>
            <a:srgbClr val="F26B43"/>
          </p15:clr>
        </p15:guide>
        <p15:guide id="38" pos="6108" userDrawn="1">
          <p15:clr>
            <a:srgbClr val="F26B43"/>
          </p15:clr>
        </p15:guide>
        <p15:guide id="39" pos="6562" userDrawn="1">
          <p15:clr>
            <a:srgbClr val="F26B43"/>
          </p15:clr>
        </p15:guide>
        <p15:guide id="40" pos="7015" userDrawn="1">
          <p15:clr>
            <a:srgbClr val="F26B43"/>
          </p15:clr>
        </p15:guide>
        <p15:guide id="41" orient="horz" pos="572" userDrawn="1">
          <p15:clr>
            <a:srgbClr val="F26B43"/>
          </p15:clr>
        </p15:guide>
        <p15:guide id="42" orient="horz" pos="1026" userDrawn="1">
          <p15:clr>
            <a:srgbClr val="F26B43"/>
          </p15:clr>
        </p15:guide>
        <p15:guide id="43" orient="horz" pos="1480" userDrawn="1">
          <p15:clr>
            <a:srgbClr val="F26B43"/>
          </p15:clr>
        </p15:guide>
        <p15:guide id="44" orient="horz" pos="1933" userDrawn="1">
          <p15:clr>
            <a:srgbClr val="F26B43"/>
          </p15:clr>
        </p15:guide>
        <p15:guide id="45" orient="horz" pos="2387" userDrawn="1">
          <p15:clr>
            <a:srgbClr val="F26B43"/>
          </p15:clr>
        </p15:guide>
        <p15:guide id="46" orient="horz" pos="2840" userDrawn="1">
          <p15:clr>
            <a:srgbClr val="F26B43"/>
          </p15:clr>
        </p15:guide>
        <p15:guide id="47" orient="horz" pos="3294" userDrawn="1">
          <p15:clr>
            <a:srgbClr val="F26B43"/>
          </p15:clr>
        </p15:guide>
        <p15:guide id="48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wmf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11" Type="http://schemas.openxmlformats.org/officeDocument/2006/relationships/image" Target="../media/image17.jpe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.wmf"/><Relationship Id="rId4" Type="http://schemas.openxmlformats.org/officeDocument/2006/relationships/image" Target="../media/image16.jpe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\\df.ak.tn.corp\S\FTP\137-3900\МарМур\all\Новороссийск\Novorossiysk edited\Color\JPEG\_MAR4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0" y="0"/>
            <a:ext cx="12192000" cy="7085652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833548" y="1026836"/>
            <a:ext cx="1817963" cy="1817963"/>
            <a:chOff x="1250173" y="1190296"/>
            <a:chExt cx="4186557" cy="4186557"/>
          </a:xfrm>
        </p:grpSpPr>
        <p:sp>
          <p:nvSpPr>
            <p:cNvPr id="21" name="Прямоугольник 20"/>
            <p:cNvSpPr/>
            <p:nvPr/>
          </p:nvSpPr>
          <p:spPr>
            <a:xfrm rot="18900000">
              <a:off x="1250173" y="1190296"/>
              <a:ext cx="4186557" cy="4186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478454" y="3068639"/>
              <a:ext cx="3729993" cy="389915"/>
              <a:chOff x="-3930651" y="2346326"/>
              <a:chExt cx="20061239" cy="2097088"/>
            </a:xfrm>
          </p:grpSpPr>
          <p:sp>
            <p:nvSpPr>
              <p:cNvPr id="4" name="Freeform 27"/>
              <p:cNvSpPr>
                <a:spLocks/>
              </p:cNvSpPr>
              <p:nvPr userDrawn="1"/>
            </p:nvSpPr>
            <p:spPr bwMode="auto">
              <a:xfrm>
                <a:off x="-3206750" y="2346326"/>
                <a:ext cx="1554163" cy="1471613"/>
              </a:xfrm>
              <a:custGeom>
                <a:avLst/>
                <a:gdLst>
                  <a:gd name="T0" fmla="*/ 367 w 367"/>
                  <a:gd name="T1" fmla="*/ 20 h 346"/>
                  <a:gd name="T2" fmla="*/ 236 w 367"/>
                  <a:gd name="T3" fmla="*/ 51 h 346"/>
                  <a:gd name="T4" fmla="*/ 34 w 367"/>
                  <a:gd name="T5" fmla="*/ 343 h 346"/>
                  <a:gd name="T6" fmla="*/ 0 w 367"/>
                  <a:gd name="T7" fmla="*/ 344 h 346"/>
                  <a:gd name="T8" fmla="*/ 0 w 367"/>
                  <a:gd name="T9" fmla="*/ 345 h 346"/>
                  <a:gd name="T10" fmla="*/ 42 w 367"/>
                  <a:gd name="T11" fmla="*/ 342 h 346"/>
                  <a:gd name="T12" fmla="*/ 249 w 367"/>
                  <a:gd name="T13" fmla="*/ 71 h 346"/>
                  <a:gd name="T14" fmla="*/ 345 w 367"/>
                  <a:gd name="T15" fmla="*/ 45 h 346"/>
                  <a:gd name="T16" fmla="*/ 301 w 367"/>
                  <a:gd name="T17" fmla="*/ 122 h 346"/>
                  <a:gd name="T18" fmla="*/ 367 w 367"/>
                  <a:gd name="T19" fmla="*/ 2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7" h="346">
                    <a:moveTo>
                      <a:pt x="367" y="20"/>
                    </a:moveTo>
                    <a:cubicBezTo>
                      <a:pt x="367" y="20"/>
                      <a:pt x="294" y="0"/>
                      <a:pt x="236" y="51"/>
                    </a:cubicBezTo>
                    <a:cubicBezTo>
                      <a:pt x="194" y="87"/>
                      <a:pt x="104" y="329"/>
                      <a:pt x="34" y="343"/>
                    </a:cubicBezTo>
                    <a:cubicBezTo>
                      <a:pt x="20" y="345"/>
                      <a:pt x="9" y="346"/>
                      <a:pt x="0" y="344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12" y="346"/>
                      <a:pt x="26" y="345"/>
                      <a:pt x="42" y="342"/>
                    </a:cubicBezTo>
                    <a:cubicBezTo>
                      <a:pt x="113" y="329"/>
                      <a:pt x="206" y="105"/>
                      <a:pt x="249" y="71"/>
                    </a:cubicBezTo>
                    <a:cubicBezTo>
                      <a:pt x="293" y="37"/>
                      <a:pt x="345" y="45"/>
                      <a:pt x="345" y="45"/>
                    </a:cubicBezTo>
                    <a:cubicBezTo>
                      <a:pt x="301" y="122"/>
                      <a:pt x="301" y="122"/>
                      <a:pt x="301" y="122"/>
                    </a:cubicBezTo>
                    <a:lnTo>
                      <a:pt x="367" y="2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" name="Группа 4"/>
              <p:cNvGrpSpPr/>
              <p:nvPr userDrawn="1"/>
            </p:nvGrpSpPr>
            <p:grpSpPr>
              <a:xfrm>
                <a:off x="-3930651" y="2432051"/>
                <a:ext cx="20061239" cy="2011363"/>
                <a:chOff x="-3930651" y="2432051"/>
                <a:chExt cx="20061239" cy="2011363"/>
              </a:xfrm>
            </p:grpSpPr>
            <p:sp>
              <p:nvSpPr>
                <p:cNvPr id="6" name="Freeform 23"/>
                <p:cNvSpPr>
                  <a:spLocks/>
                </p:cNvSpPr>
                <p:nvPr userDrawn="1"/>
              </p:nvSpPr>
              <p:spPr bwMode="auto">
                <a:xfrm>
                  <a:off x="-3930651" y="2921001"/>
                  <a:ext cx="1792288" cy="1522413"/>
                </a:xfrm>
                <a:custGeom>
                  <a:avLst/>
                  <a:gdLst>
                    <a:gd name="T0" fmla="*/ 213 w 423"/>
                    <a:gd name="T1" fmla="*/ 264 h 358"/>
                    <a:gd name="T2" fmla="*/ 73 w 423"/>
                    <a:gd name="T3" fmla="*/ 102 h 358"/>
                    <a:gd name="T4" fmla="*/ 87 w 423"/>
                    <a:gd name="T5" fmla="*/ 27 h 358"/>
                    <a:gd name="T6" fmla="*/ 108 w 423"/>
                    <a:gd name="T7" fmla="*/ 11 h 358"/>
                    <a:gd name="T8" fmla="*/ 80 w 423"/>
                    <a:gd name="T9" fmla="*/ 3 h 358"/>
                    <a:gd name="T10" fmla="*/ 19 w 423"/>
                    <a:gd name="T11" fmla="*/ 27 h 358"/>
                    <a:gd name="T12" fmla="*/ 0 w 423"/>
                    <a:gd name="T13" fmla="*/ 119 h 358"/>
                    <a:gd name="T14" fmla="*/ 96 w 423"/>
                    <a:gd name="T15" fmla="*/ 312 h 358"/>
                    <a:gd name="T16" fmla="*/ 163 w 423"/>
                    <a:gd name="T17" fmla="*/ 346 h 358"/>
                    <a:gd name="T18" fmla="*/ 173 w 423"/>
                    <a:gd name="T19" fmla="*/ 349 h 358"/>
                    <a:gd name="T20" fmla="*/ 204 w 423"/>
                    <a:gd name="T21" fmla="*/ 356 h 358"/>
                    <a:gd name="T22" fmla="*/ 206 w 423"/>
                    <a:gd name="T23" fmla="*/ 356 h 358"/>
                    <a:gd name="T24" fmla="*/ 215 w 423"/>
                    <a:gd name="T25" fmla="*/ 357 h 358"/>
                    <a:gd name="T26" fmla="*/ 229 w 423"/>
                    <a:gd name="T27" fmla="*/ 358 h 358"/>
                    <a:gd name="T28" fmla="*/ 236 w 423"/>
                    <a:gd name="T29" fmla="*/ 358 h 358"/>
                    <a:gd name="T30" fmla="*/ 238 w 423"/>
                    <a:gd name="T31" fmla="*/ 358 h 358"/>
                    <a:gd name="T32" fmla="*/ 251 w 423"/>
                    <a:gd name="T33" fmla="*/ 358 h 358"/>
                    <a:gd name="T34" fmla="*/ 251 w 423"/>
                    <a:gd name="T35" fmla="*/ 358 h 358"/>
                    <a:gd name="T36" fmla="*/ 265 w 423"/>
                    <a:gd name="T37" fmla="*/ 357 h 358"/>
                    <a:gd name="T38" fmla="*/ 266 w 423"/>
                    <a:gd name="T39" fmla="*/ 357 h 358"/>
                    <a:gd name="T40" fmla="*/ 277 w 423"/>
                    <a:gd name="T41" fmla="*/ 355 h 358"/>
                    <a:gd name="T42" fmla="*/ 283 w 423"/>
                    <a:gd name="T43" fmla="*/ 354 h 358"/>
                    <a:gd name="T44" fmla="*/ 284 w 423"/>
                    <a:gd name="T45" fmla="*/ 354 h 358"/>
                    <a:gd name="T46" fmla="*/ 383 w 423"/>
                    <a:gd name="T47" fmla="*/ 309 h 358"/>
                    <a:gd name="T48" fmla="*/ 423 w 423"/>
                    <a:gd name="T49" fmla="*/ 270 h 358"/>
                    <a:gd name="T50" fmla="*/ 213 w 423"/>
                    <a:gd name="T51" fmla="*/ 264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23" h="358">
                      <a:moveTo>
                        <a:pt x="213" y="264"/>
                      </a:moveTo>
                      <a:cubicBezTo>
                        <a:pt x="138" y="229"/>
                        <a:pt x="87" y="168"/>
                        <a:pt x="73" y="102"/>
                      </a:cubicBezTo>
                      <a:cubicBezTo>
                        <a:pt x="65" y="65"/>
                        <a:pt x="78" y="40"/>
                        <a:pt x="87" y="27"/>
                      </a:cubicBezTo>
                      <a:cubicBezTo>
                        <a:pt x="96" y="12"/>
                        <a:pt x="108" y="11"/>
                        <a:pt x="108" y="11"/>
                      </a:cubicBezTo>
                      <a:cubicBezTo>
                        <a:pt x="108" y="11"/>
                        <a:pt x="96" y="6"/>
                        <a:pt x="80" y="3"/>
                      </a:cubicBezTo>
                      <a:cubicBezTo>
                        <a:pt x="61" y="0"/>
                        <a:pt x="35" y="2"/>
                        <a:pt x="19" y="27"/>
                      </a:cubicBezTo>
                      <a:cubicBezTo>
                        <a:pt x="7" y="55"/>
                        <a:pt x="0" y="86"/>
                        <a:pt x="0" y="119"/>
                      </a:cubicBezTo>
                      <a:cubicBezTo>
                        <a:pt x="0" y="182"/>
                        <a:pt x="24" y="254"/>
                        <a:pt x="96" y="312"/>
                      </a:cubicBezTo>
                      <a:cubicBezTo>
                        <a:pt x="116" y="327"/>
                        <a:pt x="138" y="338"/>
                        <a:pt x="163" y="346"/>
                      </a:cubicBezTo>
                      <a:cubicBezTo>
                        <a:pt x="166" y="347"/>
                        <a:pt x="169" y="348"/>
                        <a:pt x="173" y="349"/>
                      </a:cubicBezTo>
                      <a:cubicBezTo>
                        <a:pt x="183" y="352"/>
                        <a:pt x="194" y="354"/>
                        <a:pt x="204" y="356"/>
                      </a:cubicBezTo>
                      <a:cubicBezTo>
                        <a:pt x="204" y="356"/>
                        <a:pt x="205" y="356"/>
                        <a:pt x="206" y="356"/>
                      </a:cubicBezTo>
                      <a:cubicBezTo>
                        <a:pt x="209" y="357"/>
                        <a:pt x="212" y="357"/>
                        <a:pt x="215" y="357"/>
                      </a:cubicBezTo>
                      <a:cubicBezTo>
                        <a:pt x="220" y="358"/>
                        <a:pt x="224" y="358"/>
                        <a:pt x="229" y="358"/>
                      </a:cubicBezTo>
                      <a:cubicBezTo>
                        <a:pt x="231" y="358"/>
                        <a:pt x="233" y="358"/>
                        <a:pt x="236" y="358"/>
                      </a:cubicBezTo>
                      <a:cubicBezTo>
                        <a:pt x="236" y="358"/>
                        <a:pt x="237" y="358"/>
                        <a:pt x="238" y="358"/>
                      </a:cubicBezTo>
                      <a:cubicBezTo>
                        <a:pt x="242" y="358"/>
                        <a:pt x="247" y="358"/>
                        <a:pt x="251" y="358"/>
                      </a:cubicBezTo>
                      <a:cubicBezTo>
                        <a:pt x="251" y="358"/>
                        <a:pt x="251" y="358"/>
                        <a:pt x="251" y="358"/>
                      </a:cubicBezTo>
                      <a:cubicBezTo>
                        <a:pt x="256" y="358"/>
                        <a:pt x="260" y="357"/>
                        <a:pt x="265" y="357"/>
                      </a:cubicBezTo>
                      <a:cubicBezTo>
                        <a:pt x="265" y="357"/>
                        <a:pt x="266" y="357"/>
                        <a:pt x="266" y="357"/>
                      </a:cubicBezTo>
                      <a:cubicBezTo>
                        <a:pt x="270" y="356"/>
                        <a:pt x="273" y="356"/>
                        <a:pt x="277" y="355"/>
                      </a:cubicBezTo>
                      <a:cubicBezTo>
                        <a:pt x="279" y="355"/>
                        <a:pt x="281" y="354"/>
                        <a:pt x="283" y="354"/>
                      </a:cubicBezTo>
                      <a:cubicBezTo>
                        <a:pt x="284" y="354"/>
                        <a:pt x="284" y="354"/>
                        <a:pt x="284" y="354"/>
                      </a:cubicBezTo>
                      <a:cubicBezTo>
                        <a:pt x="324" y="345"/>
                        <a:pt x="357" y="327"/>
                        <a:pt x="383" y="309"/>
                      </a:cubicBezTo>
                      <a:cubicBezTo>
                        <a:pt x="397" y="297"/>
                        <a:pt x="411" y="284"/>
                        <a:pt x="423" y="270"/>
                      </a:cubicBezTo>
                      <a:cubicBezTo>
                        <a:pt x="364" y="298"/>
                        <a:pt x="286" y="298"/>
                        <a:pt x="213" y="264"/>
                      </a:cubicBezTo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" name="Freeform 24"/>
                <p:cNvSpPr>
                  <a:spLocks/>
                </p:cNvSpPr>
                <p:nvPr userDrawn="1"/>
              </p:nvSpPr>
              <p:spPr bwMode="auto">
                <a:xfrm>
                  <a:off x="-3765550" y="2432051"/>
                  <a:ext cx="1528763" cy="458788"/>
                </a:xfrm>
                <a:custGeom>
                  <a:avLst/>
                  <a:gdLst>
                    <a:gd name="T0" fmla="*/ 47 w 361"/>
                    <a:gd name="T1" fmla="*/ 102 h 108"/>
                    <a:gd name="T2" fmla="*/ 222 w 361"/>
                    <a:gd name="T3" fmla="*/ 16 h 108"/>
                    <a:gd name="T4" fmla="*/ 361 w 361"/>
                    <a:gd name="T5" fmla="*/ 64 h 108"/>
                    <a:gd name="T6" fmla="*/ 198 w 361"/>
                    <a:gd name="T7" fmla="*/ 0 h 108"/>
                    <a:gd name="T8" fmla="*/ 0 w 361"/>
                    <a:gd name="T9" fmla="*/ 108 h 108"/>
                    <a:gd name="T10" fmla="*/ 47 w 361"/>
                    <a:gd name="T11" fmla="*/ 102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1" h="108">
                      <a:moveTo>
                        <a:pt x="47" y="102"/>
                      </a:moveTo>
                      <a:cubicBezTo>
                        <a:pt x="88" y="50"/>
                        <a:pt x="151" y="16"/>
                        <a:pt x="222" y="16"/>
                      </a:cubicBezTo>
                      <a:cubicBezTo>
                        <a:pt x="274" y="16"/>
                        <a:pt x="323" y="34"/>
                        <a:pt x="361" y="64"/>
                      </a:cubicBezTo>
                      <a:cubicBezTo>
                        <a:pt x="319" y="25"/>
                        <a:pt x="261" y="0"/>
                        <a:pt x="198" y="0"/>
                      </a:cubicBezTo>
                      <a:cubicBezTo>
                        <a:pt x="115" y="0"/>
                        <a:pt x="42" y="43"/>
                        <a:pt x="0" y="108"/>
                      </a:cubicBezTo>
                      <a:cubicBezTo>
                        <a:pt x="12" y="102"/>
                        <a:pt x="29" y="98"/>
                        <a:pt x="47" y="102"/>
                      </a:cubicBezTo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" name="Freeform 25"/>
                <p:cNvSpPr>
                  <a:spLocks/>
                </p:cNvSpPr>
                <p:nvPr userDrawn="1"/>
              </p:nvSpPr>
              <p:spPr bwMode="auto">
                <a:xfrm>
                  <a:off x="-3105150" y="3048001"/>
                  <a:ext cx="1452563" cy="1046163"/>
                </a:xfrm>
                <a:custGeom>
                  <a:avLst/>
                  <a:gdLst>
                    <a:gd name="T0" fmla="*/ 30 w 343"/>
                    <a:gd name="T1" fmla="*/ 216 h 246"/>
                    <a:gd name="T2" fmla="*/ 125 w 343"/>
                    <a:gd name="T3" fmla="*/ 246 h 246"/>
                    <a:gd name="T4" fmla="*/ 163 w 343"/>
                    <a:gd name="T5" fmla="*/ 231 h 246"/>
                    <a:gd name="T6" fmla="*/ 343 w 343"/>
                    <a:gd name="T7" fmla="*/ 15 h 246"/>
                    <a:gd name="T8" fmla="*/ 238 w 343"/>
                    <a:gd name="T9" fmla="*/ 23 h 246"/>
                    <a:gd name="T10" fmla="*/ 147 w 343"/>
                    <a:gd name="T11" fmla="*/ 124 h 246"/>
                    <a:gd name="T12" fmla="*/ 65 w 343"/>
                    <a:gd name="T13" fmla="*/ 197 h 246"/>
                    <a:gd name="T14" fmla="*/ 0 w 343"/>
                    <a:gd name="T15" fmla="*/ 197 h 246"/>
                    <a:gd name="T16" fmla="*/ 30 w 343"/>
                    <a:gd name="T17" fmla="*/ 216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3" h="246">
                      <a:moveTo>
                        <a:pt x="30" y="216"/>
                      </a:moveTo>
                      <a:cubicBezTo>
                        <a:pt x="60" y="233"/>
                        <a:pt x="92" y="243"/>
                        <a:pt x="125" y="246"/>
                      </a:cubicBezTo>
                      <a:cubicBezTo>
                        <a:pt x="138" y="242"/>
                        <a:pt x="151" y="237"/>
                        <a:pt x="163" y="231"/>
                      </a:cubicBezTo>
                      <a:cubicBezTo>
                        <a:pt x="208" y="202"/>
                        <a:pt x="343" y="15"/>
                        <a:pt x="343" y="15"/>
                      </a:cubicBezTo>
                      <a:cubicBezTo>
                        <a:pt x="343" y="15"/>
                        <a:pt x="270" y="0"/>
                        <a:pt x="238" y="23"/>
                      </a:cubicBezTo>
                      <a:cubicBezTo>
                        <a:pt x="206" y="47"/>
                        <a:pt x="182" y="84"/>
                        <a:pt x="147" y="124"/>
                      </a:cubicBezTo>
                      <a:cubicBezTo>
                        <a:pt x="111" y="164"/>
                        <a:pt x="96" y="189"/>
                        <a:pt x="65" y="197"/>
                      </a:cubicBezTo>
                      <a:cubicBezTo>
                        <a:pt x="41" y="203"/>
                        <a:pt x="19" y="202"/>
                        <a:pt x="0" y="197"/>
                      </a:cubicBezTo>
                      <a:cubicBezTo>
                        <a:pt x="9" y="204"/>
                        <a:pt x="19" y="210"/>
                        <a:pt x="30" y="216"/>
                      </a:cubicBezTo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" name="Freeform 26"/>
                <p:cNvSpPr>
                  <a:spLocks/>
                </p:cNvSpPr>
                <p:nvPr userDrawn="1"/>
              </p:nvSpPr>
              <p:spPr bwMode="auto">
                <a:xfrm>
                  <a:off x="-2905125" y="3422651"/>
                  <a:ext cx="1252538" cy="731838"/>
                </a:xfrm>
                <a:custGeom>
                  <a:avLst/>
                  <a:gdLst>
                    <a:gd name="T0" fmla="*/ 202 w 296"/>
                    <a:gd name="T1" fmla="*/ 137 h 172"/>
                    <a:gd name="T2" fmla="*/ 296 w 296"/>
                    <a:gd name="T3" fmla="*/ 26 h 172"/>
                    <a:gd name="T4" fmla="*/ 199 w 296"/>
                    <a:gd name="T5" fmla="*/ 26 h 172"/>
                    <a:gd name="T6" fmla="*/ 109 w 296"/>
                    <a:gd name="T7" fmla="*/ 97 h 172"/>
                    <a:gd name="T8" fmla="*/ 4 w 296"/>
                    <a:gd name="T9" fmla="*/ 137 h 172"/>
                    <a:gd name="T10" fmla="*/ 0 w 296"/>
                    <a:gd name="T11" fmla="*/ 137 h 172"/>
                    <a:gd name="T12" fmla="*/ 202 w 296"/>
                    <a:gd name="T13" fmla="*/ 137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172">
                      <a:moveTo>
                        <a:pt x="202" y="137"/>
                      </a:moveTo>
                      <a:cubicBezTo>
                        <a:pt x="230" y="116"/>
                        <a:pt x="296" y="26"/>
                        <a:pt x="296" y="26"/>
                      </a:cubicBezTo>
                      <a:cubicBezTo>
                        <a:pt x="296" y="26"/>
                        <a:pt x="245" y="0"/>
                        <a:pt x="199" y="26"/>
                      </a:cubicBezTo>
                      <a:cubicBezTo>
                        <a:pt x="153" y="53"/>
                        <a:pt x="154" y="60"/>
                        <a:pt x="109" y="97"/>
                      </a:cubicBezTo>
                      <a:cubicBezTo>
                        <a:pt x="63" y="135"/>
                        <a:pt x="29" y="139"/>
                        <a:pt x="4" y="137"/>
                      </a:cubicBezTo>
                      <a:cubicBezTo>
                        <a:pt x="2" y="137"/>
                        <a:pt x="1" y="137"/>
                        <a:pt x="0" y="137"/>
                      </a:cubicBezTo>
                      <a:cubicBezTo>
                        <a:pt x="66" y="167"/>
                        <a:pt x="151" y="172"/>
                        <a:pt x="202" y="137"/>
                      </a:cubicBezTo>
                    </a:path>
                  </a:pathLst>
                </a:custGeom>
                <a:solidFill>
                  <a:srgbClr val="E21E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Freeform 28"/>
                <p:cNvSpPr>
                  <a:spLocks noEditPoints="1"/>
                </p:cNvSpPr>
                <p:nvPr userDrawn="1"/>
              </p:nvSpPr>
              <p:spPr bwMode="auto">
                <a:xfrm>
                  <a:off x="10414000" y="2597151"/>
                  <a:ext cx="2414588" cy="1701800"/>
                </a:xfrm>
                <a:custGeom>
                  <a:avLst/>
                  <a:gdLst>
                    <a:gd name="T0" fmla="*/ 142 w 570"/>
                    <a:gd name="T1" fmla="*/ 218 h 400"/>
                    <a:gd name="T2" fmla="*/ 212 w 570"/>
                    <a:gd name="T3" fmla="*/ 218 h 400"/>
                    <a:gd name="T4" fmla="*/ 220 w 570"/>
                    <a:gd name="T5" fmla="*/ 162 h 400"/>
                    <a:gd name="T6" fmla="*/ 227 w 570"/>
                    <a:gd name="T7" fmla="*/ 105 h 400"/>
                    <a:gd name="T8" fmla="*/ 157 w 570"/>
                    <a:gd name="T9" fmla="*/ 105 h 400"/>
                    <a:gd name="T10" fmla="*/ 142 w 570"/>
                    <a:gd name="T11" fmla="*/ 218 h 400"/>
                    <a:gd name="T12" fmla="*/ 345 w 570"/>
                    <a:gd name="T13" fmla="*/ 218 h 400"/>
                    <a:gd name="T14" fmla="*/ 406 w 570"/>
                    <a:gd name="T15" fmla="*/ 218 h 400"/>
                    <a:gd name="T16" fmla="*/ 416 w 570"/>
                    <a:gd name="T17" fmla="*/ 210 h 400"/>
                    <a:gd name="T18" fmla="*/ 431 w 570"/>
                    <a:gd name="T19" fmla="*/ 105 h 400"/>
                    <a:gd name="T20" fmla="*/ 361 w 570"/>
                    <a:gd name="T21" fmla="*/ 105 h 400"/>
                    <a:gd name="T22" fmla="*/ 345 w 570"/>
                    <a:gd name="T23" fmla="*/ 218 h 400"/>
                    <a:gd name="T24" fmla="*/ 188 w 570"/>
                    <a:gd name="T25" fmla="*/ 400 h 400"/>
                    <a:gd name="T26" fmla="*/ 199 w 570"/>
                    <a:gd name="T27" fmla="*/ 324 h 400"/>
                    <a:gd name="T28" fmla="*/ 71 w 570"/>
                    <a:gd name="T29" fmla="*/ 324 h 400"/>
                    <a:gd name="T30" fmla="*/ 4 w 570"/>
                    <a:gd name="T31" fmla="*/ 256 h 400"/>
                    <a:gd name="T32" fmla="*/ 28 w 570"/>
                    <a:gd name="T33" fmla="*/ 68 h 400"/>
                    <a:gd name="T34" fmla="*/ 53 w 570"/>
                    <a:gd name="T35" fmla="*/ 22 h 400"/>
                    <a:gd name="T36" fmla="*/ 112 w 570"/>
                    <a:gd name="T37" fmla="*/ 0 h 400"/>
                    <a:gd name="T38" fmla="*/ 447 w 570"/>
                    <a:gd name="T39" fmla="*/ 0 h 400"/>
                    <a:gd name="T40" fmla="*/ 501 w 570"/>
                    <a:gd name="T41" fmla="*/ 0 h 400"/>
                    <a:gd name="T42" fmla="*/ 554 w 570"/>
                    <a:gd name="T43" fmla="*/ 22 h 400"/>
                    <a:gd name="T44" fmla="*/ 567 w 570"/>
                    <a:gd name="T45" fmla="*/ 68 h 400"/>
                    <a:gd name="T46" fmla="*/ 544 w 570"/>
                    <a:gd name="T47" fmla="*/ 256 h 400"/>
                    <a:gd name="T48" fmla="*/ 460 w 570"/>
                    <a:gd name="T49" fmla="*/ 325 h 400"/>
                    <a:gd name="T50" fmla="*/ 332 w 570"/>
                    <a:gd name="T51" fmla="*/ 325 h 400"/>
                    <a:gd name="T52" fmla="*/ 322 w 570"/>
                    <a:gd name="T53" fmla="*/ 400 h 400"/>
                    <a:gd name="T54" fmla="*/ 188 w 570"/>
                    <a:gd name="T55" fmla="*/ 40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70" h="400">
                      <a:moveTo>
                        <a:pt x="142" y="218"/>
                      </a:moveTo>
                      <a:cubicBezTo>
                        <a:pt x="212" y="218"/>
                        <a:pt x="212" y="218"/>
                        <a:pt x="212" y="218"/>
                      </a:cubicBezTo>
                      <a:cubicBezTo>
                        <a:pt x="220" y="162"/>
                        <a:pt x="220" y="162"/>
                        <a:pt x="220" y="162"/>
                      </a:cubicBezTo>
                      <a:cubicBezTo>
                        <a:pt x="227" y="105"/>
                        <a:pt x="227" y="105"/>
                        <a:pt x="227" y="105"/>
                      </a:cubicBezTo>
                      <a:cubicBezTo>
                        <a:pt x="157" y="105"/>
                        <a:pt x="157" y="105"/>
                        <a:pt x="157" y="105"/>
                      </a:cubicBezTo>
                      <a:lnTo>
                        <a:pt x="142" y="218"/>
                      </a:lnTo>
                      <a:close/>
                      <a:moveTo>
                        <a:pt x="345" y="218"/>
                      </a:moveTo>
                      <a:cubicBezTo>
                        <a:pt x="406" y="218"/>
                        <a:pt x="406" y="218"/>
                        <a:pt x="406" y="218"/>
                      </a:cubicBezTo>
                      <a:cubicBezTo>
                        <a:pt x="411" y="218"/>
                        <a:pt x="415" y="215"/>
                        <a:pt x="416" y="210"/>
                      </a:cubicBezTo>
                      <a:cubicBezTo>
                        <a:pt x="431" y="105"/>
                        <a:pt x="431" y="105"/>
                        <a:pt x="431" y="105"/>
                      </a:cubicBezTo>
                      <a:cubicBezTo>
                        <a:pt x="361" y="105"/>
                        <a:pt x="361" y="105"/>
                        <a:pt x="361" y="105"/>
                      </a:cubicBezTo>
                      <a:lnTo>
                        <a:pt x="345" y="218"/>
                      </a:lnTo>
                      <a:close/>
                      <a:moveTo>
                        <a:pt x="188" y="400"/>
                      </a:moveTo>
                      <a:cubicBezTo>
                        <a:pt x="199" y="324"/>
                        <a:pt x="199" y="324"/>
                        <a:pt x="199" y="324"/>
                      </a:cubicBezTo>
                      <a:cubicBezTo>
                        <a:pt x="71" y="324"/>
                        <a:pt x="71" y="324"/>
                        <a:pt x="71" y="324"/>
                      </a:cubicBezTo>
                      <a:cubicBezTo>
                        <a:pt x="30" y="324"/>
                        <a:pt x="0" y="294"/>
                        <a:pt x="4" y="256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30" y="51"/>
                        <a:pt x="39" y="35"/>
                        <a:pt x="53" y="22"/>
                      </a:cubicBezTo>
                      <a:cubicBezTo>
                        <a:pt x="69" y="8"/>
                        <a:pt x="91" y="0"/>
                        <a:pt x="112" y="0"/>
                      </a:cubicBezTo>
                      <a:cubicBezTo>
                        <a:pt x="447" y="0"/>
                        <a:pt x="447" y="0"/>
                        <a:pt x="447" y="0"/>
                      </a:cubicBezTo>
                      <a:cubicBezTo>
                        <a:pt x="501" y="0"/>
                        <a:pt x="501" y="0"/>
                        <a:pt x="501" y="0"/>
                      </a:cubicBezTo>
                      <a:cubicBezTo>
                        <a:pt x="523" y="0"/>
                        <a:pt x="542" y="8"/>
                        <a:pt x="554" y="22"/>
                      </a:cubicBezTo>
                      <a:cubicBezTo>
                        <a:pt x="565" y="35"/>
                        <a:pt x="570" y="51"/>
                        <a:pt x="567" y="68"/>
                      </a:cubicBezTo>
                      <a:cubicBezTo>
                        <a:pt x="544" y="256"/>
                        <a:pt x="544" y="256"/>
                        <a:pt x="544" y="256"/>
                      </a:cubicBezTo>
                      <a:cubicBezTo>
                        <a:pt x="539" y="294"/>
                        <a:pt x="501" y="325"/>
                        <a:pt x="460" y="325"/>
                      </a:cubicBezTo>
                      <a:cubicBezTo>
                        <a:pt x="332" y="325"/>
                        <a:pt x="332" y="325"/>
                        <a:pt x="332" y="325"/>
                      </a:cubicBezTo>
                      <a:cubicBezTo>
                        <a:pt x="322" y="400"/>
                        <a:pt x="322" y="400"/>
                        <a:pt x="322" y="400"/>
                      </a:cubicBezTo>
                      <a:lnTo>
                        <a:pt x="188" y="400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Freeform 29"/>
                <p:cNvSpPr>
                  <a:spLocks/>
                </p:cNvSpPr>
                <p:nvPr userDrawn="1"/>
              </p:nvSpPr>
              <p:spPr bwMode="auto">
                <a:xfrm>
                  <a:off x="-1198563" y="2589213"/>
                  <a:ext cx="1646238" cy="1704975"/>
                </a:xfrm>
                <a:custGeom>
                  <a:avLst/>
                  <a:gdLst>
                    <a:gd name="T0" fmla="*/ 256 w 1037"/>
                    <a:gd name="T1" fmla="*/ 1074 h 1074"/>
                    <a:gd name="T2" fmla="*/ 357 w 1037"/>
                    <a:gd name="T3" fmla="*/ 284 h 1074"/>
                    <a:gd name="T4" fmla="*/ 0 w 1037"/>
                    <a:gd name="T5" fmla="*/ 284 h 1074"/>
                    <a:gd name="T6" fmla="*/ 178 w 1037"/>
                    <a:gd name="T7" fmla="*/ 0 h 1074"/>
                    <a:gd name="T8" fmla="*/ 1037 w 1037"/>
                    <a:gd name="T9" fmla="*/ 0 h 1074"/>
                    <a:gd name="T10" fmla="*/ 1002 w 1037"/>
                    <a:gd name="T11" fmla="*/ 284 h 1074"/>
                    <a:gd name="T12" fmla="*/ 712 w 1037"/>
                    <a:gd name="T13" fmla="*/ 284 h 1074"/>
                    <a:gd name="T14" fmla="*/ 608 w 1037"/>
                    <a:gd name="T15" fmla="*/ 1074 h 1074"/>
                    <a:gd name="T16" fmla="*/ 256 w 1037"/>
                    <a:gd name="T17" fmla="*/ 1074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37" h="1074">
                      <a:moveTo>
                        <a:pt x="256" y="1074"/>
                      </a:moveTo>
                      <a:lnTo>
                        <a:pt x="357" y="284"/>
                      </a:lnTo>
                      <a:lnTo>
                        <a:pt x="0" y="284"/>
                      </a:lnTo>
                      <a:lnTo>
                        <a:pt x="178" y="0"/>
                      </a:lnTo>
                      <a:lnTo>
                        <a:pt x="1037" y="0"/>
                      </a:lnTo>
                      <a:lnTo>
                        <a:pt x="1002" y="284"/>
                      </a:lnTo>
                      <a:lnTo>
                        <a:pt x="712" y="284"/>
                      </a:lnTo>
                      <a:lnTo>
                        <a:pt x="608" y="1074"/>
                      </a:lnTo>
                      <a:lnTo>
                        <a:pt x="256" y="1074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Freeform 30"/>
                <p:cNvSpPr>
                  <a:spLocks/>
                </p:cNvSpPr>
                <p:nvPr userDrawn="1"/>
              </p:nvSpPr>
              <p:spPr bwMode="auto">
                <a:xfrm>
                  <a:off x="12942888" y="2589213"/>
                  <a:ext cx="1735138" cy="1704975"/>
                </a:xfrm>
                <a:custGeom>
                  <a:avLst/>
                  <a:gdLst>
                    <a:gd name="T0" fmla="*/ 210 w 1093"/>
                    <a:gd name="T1" fmla="*/ 1074 h 1074"/>
                    <a:gd name="T2" fmla="*/ 312 w 1093"/>
                    <a:gd name="T3" fmla="*/ 284 h 1074"/>
                    <a:gd name="T4" fmla="*/ 0 w 1093"/>
                    <a:gd name="T5" fmla="*/ 284 h 1074"/>
                    <a:gd name="T6" fmla="*/ 34 w 1093"/>
                    <a:gd name="T7" fmla="*/ 0 h 1074"/>
                    <a:gd name="T8" fmla="*/ 1093 w 1093"/>
                    <a:gd name="T9" fmla="*/ 0 h 1074"/>
                    <a:gd name="T10" fmla="*/ 920 w 1093"/>
                    <a:gd name="T11" fmla="*/ 284 h 1074"/>
                    <a:gd name="T12" fmla="*/ 666 w 1093"/>
                    <a:gd name="T13" fmla="*/ 284 h 1074"/>
                    <a:gd name="T14" fmla="*/ 562 w 1093"/>
                    <a:gd name="T15" fmla="*/ 1074 h 1074"/>
                    <a:gd name="T16" fmla="*/ 210 w 1093"/>
                    <a:gd name="T17" fmla="*/ 1074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93" h="1074">
                      <a:moveTo>
                        <a:pt x="210" y="1074"/>
                      </a:moveTo>
                      <a:lnTo>
                        <a:pt x="312" y="284"/>
                      </a:lnTo>
                      <a:lnTo>
                        <a:pt x="0" y="284"/>
                      </a:lnTo>
                      <a:lnTo>
                        <a:pt x="34" y="0"/>
                      </a:lnTo>
                      <a:lnTo>
                        <a:pt x="1093" y="0"/>
                      </a:lnTo>
                      <a:lnTo>
                        <a:pt x="920" y="284"/>
                      </a:lnTo>
                      <a:lnTo>
                        <a:pt x="666" y="284"/>
                      </a:lnTo>
                      <a:lnTo>
                        <a:pt x="562" y="1074"/>
                      </a:lnTo>
                      <a:lnTo>
                        <a:pt x="210" y="1074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Freeform 31"/>
                <p:cNvSpPr>
                  <a:spLocks noEditPoints="1"/>
                </p:cNvSpPr>
                <p:nvPr userDrawn="1"/>
              </p:nvSpPr>
              <p:spPr bwMode="auto">
                <a:xfrm>
                  <a:off x="1866900" y="2589213"/>
                  <a:ext cx="1824038" cy="1704975"/>
                </a:xfrm>
                <a:custGeom>
                  <a:avLst/>
                  <a:gdLst>
                    <a:gd name="T0" fmla="*/ 197 w 431"/>
                    <a:gd name="T1" fmla="*/ 231 h 401"/>
                    <a:gd name="T2" fmla="*/ 277 w 431"/>
                    <a:gd name="T3" fmla="*/ 231 h 401"/>
                    <a:gd name="T4" fmla="*/ 265 w 431"/>
                    <a:gd name="T5" fmla="*/ 120 h 401"/>
                    <a:gd name="T6" fmla="*/ 238 w 431"/>
                    <a:gd name="T7" fmla="*/ 120 h 401"/>
                    <a:gd name="T8" fmla="*/ 197 w 431"/>
                    <a:gd name="T9" fmla="*/ 231 h 401"/>
                    <a:gd name="T10" fmla="*/ 295 w 431"/>
                    <a:gd name="T11" fmla="*/ 401 h 401"/>
                    <a:gd name="T12" fmla="*/ 288 w 431"/>
                    <a:gd name="T13" fmla="*/ 331 h 401"/>
                    <a:gd name="T14" fmla="*/ 159 w 431"/>
                    <a:gd name="T15" fmla="*/ 332 h 401"/>
                    <a:gd name="T16" fmla="*/ 136 w 431"/>
                    <a:gd name="T17" fmla="*/ 401 h 401"/>
                    <a:gd name="T18" fmla="*/ 0 w 431"/>
                    <a:gd name="T19" fmla="*/ 401 h 401"/>
                    <a:gd name="T20" fmla="*/ 139 w 431"/>
                    <a:gd name="T21" fmla="*/ 20 h 401"/>
                    <a:gd name="T22" fmla="*/ 170 w 431"/>
                    <a:gd name="T23" fmla="*/ 0 h 401"/>
                    <a:gd name="T24" fmla="*/ 364 w 431"/>
                    <a:gd name="T25" fmla="*/ 0 h 401"/>
                    <a:gd name="T26" fmla="*/ 389 w 431"/>
                    <a:gd name="T27" fmla="*/ 19 h 401"/>
                    <a:gd name="T28" fmla="*/ 431 w 431"/>
                    <a:gd name="T29" fmla="*/ 401 h 401"/>
                    <a:gd name="T30" fmla="*/ 295 w 431"/>
                    <a:gd name="T31" fmla="*/ 40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1" h="401">
                      <a:moveTo>
                        <a:pt x="197" y="231"/>
                      </a:moveTo>
                      <a:cubicBezTo>
                        <a:pt x="277" y="231"/>
                        <a:pt x="277" y="231"/>
                        <a:pt x="277" y="231"/>
                      </a:cubicBezTo>
                      <a:cubicBezTo>
                        <a:pt x="265" y="120"/>
                        <a:pt x="265" y="120"/>
                        <a:pt x="265" y="120"/>
                      </a:cubicBezTo>
                      <a:cubicBezTo>
                        <a:pt x="238" y="120"/>
                        <a:pt x="238" y="120"/>
                        <a:pt x="238" y="120"/>
                      </a:cubicBezTo>
                      <a:lnTo>
                        <a:pt x="197" y="231"/>
                      </a:lnTo>
                      <a:close/>
                      <a:moveTo>
                        <a:pt x="295" y="401"/>
                      </a:moveTo>
                      <a:cubicBezTo>
                        <a:pt x="288" y="331"/>
                        <a:pt x="288" y="331"/>
                        <a:pt x="288" y="331"/>
                      </a:cubicBezTo>
                      <a:cubicBezTo>
                        <a:pt x="159" y="332"/>
                        <a:pt x="159" y="332"/>
                        <a:pt x="159" y="332"/>
                      </a:cubicBezTo>
                      <a:cubicBezTo>
                        <a:pt x="136" y="401"/>
                        <a:pt x="136" y="401"/>
                        <a:pt x="136" y="401"/>
                      </a:cubicBezTo>
                      <a:cubicBezTo>
                        <a:pt x="0" y="401"/>
                        <a:pt x="0" y="401"/>
                        <a:pt x="0" y="401"/>
                      </a:cubicBezTo>
                      <a:cubicBezTo>
                        <a:pt x="139" y="20"/>
                        <a:pt x="139" y="20"/>
                        <a:pt x="139" y="20"/>
                      </a:cubicBezTo>
                      <a:cubicBezTo>
                        <a:pt x="143" y="8"/>
                        <a:pt x="157" y="0"/>
                        <a:pt x="170" y="0"/>
                      </a:cubicBezTo>
                      <a:cubicBezTo>
                        <a:pt x="364" y="0"/>
                        <a:pt x="364" y="0"/>
                        <a:pt x="364" y="0"/>
                      </a:cubicBezTo>
                      <a:cubicBezTo>
                        <a:pt x="378" y="0"/>
                        <a:pt x="388" y="8"/>
                        <a:pt x="389" y="19"/>
                      </a:cubicBezTo>
                      <a:cubicBezTo>
                        <a:pt x="431" y="401"/>
                        <a:pt x="431" y="401"/>
                        <a:pt x="431" y="401"/>
                      </a:cubicBezTo>
                      <a:lnTo>
                        <a:pt x="295" y="401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Freeform 32"/>
                <p:cNvSpPr>
                  <a:spLocks/>
                </p:cNvSpPr>
                <p:nvPr userDrawn="1"/>
              </p:nvSpPr>
              <p:spPr bwMode="auto">
                <a:xfrm>
                  <a:off x="3838575" y="2589213"/>
                  <a:ext cx="1703388" cy="1704975"/>
                </a:xfrm>
                <a:custGeom>
                  <a:avLst/>
                  <a:gdLst>
                    <a:gd name="T0" fmla="*/ 561 w 1073"/>
                    <a:gd name="T1" fmla="*/ 1074 h 1074"/>
                    <a:gd name="T2" fmla="*/ 611 w 1073"/>
                    <a:gd name="T3" fmla="*/ 691 h 1074"/>
                    <a:gd name="T4" fmla="*/ 409 w 1073"/>
                    <a:gd name="T5" fmla="*/ 691 h 1074"/>
                    <a:gd name="T6" fmla="*/ 358 w 1073"/>
                    <a:gd name="T7" fmla="*/ 1074 h 1074"/>
                    <a:gd name="T8" fmla="*/ 0 w 1073"/>
                    <a:gd name="T9" fmla="*/ 1074 h 1074"/>
                    <a:gd name="T10" fmla="*/ 139 w 1073"/>
                    <a:gd name="T11" fmla="*/ 0 h 1074"/>
                    <a:gd name="T12" fmla="*/ 494 w 1073"/>
                    <a:gd name="T13" fmla="*/ 0 h 1074"/>
                    <a:gd name="T14" fmla="*/ 443 w 1073"/>
                    <a:gd name="T15" fmla="*/ 404 h 1074"/>
                    <a:gd name="T16" fmla="*/ 643 w 1073"/>
                    <a:gd name="T17" fmla="*/ 404 h 1074"/>
                    <a:gd name="T18" fmla="*/ 697 w 1073"/>
                    <a:gd name="T19" fmla="*/ 0 h 1074"/>
                    <a:gd name="T20" fmla="*/ 1073 w 1073"/>
                    <a:gd name="T21" fmla="*/ 0 h 1074"/>
                    <a:gd name="T22" fmla="*/ 937 w 1073"/>
                    <a:gd name="T23" fmla="*/ 1074 h 1074"/>
                    <a:gd name="T24" fmla="*/ 561 w 1073"/>
                    <a:gd name="T25" fmla="*/ 1074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73" h="1074">
                      <a:moveTo>
                        <a:pt x="561" y="1074"/>
                      </a:moveTo>
                      <a:lnTo>
                        <a:pt x="611" y="691"/>
                      </a:lnTo>
                      <a:lnTo>
                        <a:pt x="409" y="691"/>
                      </a:lnTo>
                      <a:lnTo>
                        <a:pt x="358" y="1074"/>
                      </a:lnTo>
                      <a:lnTo>
                        <a:pt x="0" y="1074"/>
                      </a:lnTo>
                      <a:lnTo>
                        <a:pt x="139" y="0"/>
                      </a:lnTo>
                      <a:lnTo>
                        <a:pt x="494" y="0"/>
                      </a:lnTo>
                      <a:lnTo>
                        <a:pt x="443" y="404"/>
                      </a:lnTo>
                      <a:lnTo>
                        <a:pt x="643" y="404"/>
                      </a:lnTo>
                      <a:lnTo>
                        <a:pt x="697" y="0"/>
                      </a:lnTo>
                      <a:lnTo>
                        <a:pt x="1073" y="0"/>
                      </a:lnTo>
                      <a:lnTo>
                        <a:pt x="937" y="1074"/>
                      </a:lnTo>
                      <a:lnTo>
                        <a:pt x="561" y="1074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Freeform 33"/>
                <p:cNvSpPr>
                  <a:spLocks/>
                </p:cNvSpPr>
                <p:nvPr userDrawn="1"/>
              </p:nvSpPr>
              <p:spPr bwMode="auto">
                <a:xfrm>
                  <a:off x="7124700" y="2589213"/>
                  <a:ext cx="1701800" cy="1704975"/>
                </a:xfrm>
                <a:custGeom>
                  <a:avLst/>
                  <a:gdLst>
                    <a:gd name="T0" fmla="*/ 560 w 1072"/>
                    <a:gd name="T1" fmla="*/ 1074 h 1074"/>
                    <a:gd name="T2" fmla="*/ 608 w 1072"/>
                    <a:gd name="T3" fmla="*/ 691 h 1074"/>
                    <a:gd name="T4" fmla="*/ 405 w 1072"/>
                    <a:gd name="T5" fmla="*/ 691 h 1074"/>
                    <a:gd name="T6" fmla="*/ 357 w 1072"/>
                    <a:gd name="T7" fmla="*/ 1074 h 1074"/>
                    <a:gd name="T8" fmla="*/ 0 w 1072"/>
                    <a:gd name="T9" fmla="*/ 1074 h 1074"/>
                    <a:gd name="T10" fmla="*/ 136 w 1072"/>
                    <a:gd name="T11" fmla="*/ 0 h 1074"/>
                    <a:gd name="T12" fmla="*/ 494 w 1072"/>
                    <a:gd name="T13" fmla="*/ 0 h 1074"/>
                    <a:gd name="T14" fmla="*/ 440 w 1072"/>
                    <a:gd name="T15" fmla="*/ 404 h 1074"/>
                    <a:gd name="T16" fmla="*/ 643 w 1072"/>
                    <a:gd name="T17" fmla="*/ 404 h 1074"/>
                    <a:gd name="T18" fmla="*/ 696 w 1072"/>
                    <a:gd name="T19" fmla="*/ 0 h 1074"/>
                    <a:gd name="T20" fmla="*/ 1072 w 1072"/>
                    <a:gd name="T21" fmla="*/ 0 h 1074"/>
                    <a:gd name="T22" fmla="*/ 936 w 1072"/>
                    <a:gd name="T23" fmla="*/ 1074 h 1074"/>
                    <a:gd name="T24" fmla="*/ 560 w 1072"/>
                    <a:gd name="T25" fmla="*/ 1074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72" h="1074">
                      <a:moveTo>
                        <a:pt x="560" y="1074"/>
                      </a:moveTo>
                      <a:lnTo>
                        <a:pt x="608" y="691"/>
                      </a:lnTo>
                      <a:lnTo>
                        <a:pt x="405" y="691"/>
                      </a:lnTo>
                      <a:lnTo>
                        <a:pt x="357" y="1074"/>
                      </a:lnTo>
                      <a:lnTo>
                        <a:pt x="0" y="1074"/>
                      </a:lnTo>
                      <a:lnTo>
                        <a:pt x="136" y="0"/>
                      </a:lnTo>
                      <a:lnTo>
                        <a:pt x="494" y="0"/>
                      </a:lnTo>
                      <a:lnTo>
                        <a:pt x="440" y="404"/>
                      </a:lnTo>
                      <a:lnTo>
                        <a:pt x="643" y="404"/>
                      </a:lnTo>
                      <a:lnTo>
                        <a:pt x="696" y="0"/>
                      </a:lnTo>
                      <a:lnTo>
                        <a:pt x="1072" y="0"/>
                      </a:lnTo>
                      <a:lnTo>
                        <a:pt x="936" y="1074"/>
                      </a:lnTo>
                      <a:lnTo>
                        <a:pt x="560" y="1074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Freeform 34"/>
                <p:cNvSpPr>
                  <a:spLocks/>
                </p:cNvSpPr>
                <p:nvPr userDrawn="1"/>
              </p:nvSpPr>
              <p:spPr bwMode="auto">
                <a:xfrm>
                  <a:off x="5537200" y="2592388"/>
                  <a:ext cx="1620838" cy="1706563"/>
                </a:xfrm>
                <a:custGeom>
                  <a:avLst/>
                  <a:gdLst>
                    <a:gd name="T0" fmla="*/ 91 w 383"/>
                    <a:gd name="T1" fmla="*/ 401 h 401"/>
                    <a:gd name="T2" fmla="*/ 21 w 383"/>
                    <a:gd name="T3" fmla="*/ 371 h 401"/>
                    <a:gd name="T4" fmla="*/ 3 w 383"/>
                    <a:gd name="T5" fmla="*/ 311 h 401"/>
                    <a:gd name="T6" fmla="*/ 32 w 383"/>
                    <a:gd name="T7" fmla="*/ 91 h 401"/>
                    <a:gd name="T8" fmla="*/ 64 w 383"/>
                    <a:gd name="T9" fmla="*/ 30 h 401"/>
                    <a:gd name="T10" fmla="*/ 142 w 383"/>
                    <a:gd name="T11" fmla="*/ 0 h 401"/>
                    <a:gd name="T12" fmla="*/ 287 w 383"/>
                    <a:gd name="T13" fmla="*/ 0 h 401"/>
                    <a:gd name="T14" fmla="*/ 376 w 383"/>
                    <a:gd name="T15" fmla="*/ 76 h 401"/>
                    <a:gd name="T16" fmla="*/ 368 w 383"/>
                    <a:gd name="T17" fmla="*/ 146 h 401"/>
                    <a:gd name="T18" fmla="*/ 235 w 383"/>
                    <a:gd name="T19" fmla="*/ 146 h 401"/>
                    <a:gd name="T20" fmla="*/ 240 w 383"/>
                    <a:gd name="T21" fmla="*/ 106 h 401"/>
                    <a:gd name="T22" fmla="*/ 232 w 383"/>
                    <a:gd name="T23" fmla="*/ 106 h 401"/>
                    <a:gd name="T24" fmla="*/ 171 w 383"/>
                    <a:gd name="T25" fmla="*/ 106 h 401"/>
                    <a:gd name="T26" fmla="*/ 163 w 383"/>
                    <a:gd name="T27" fmla="*/ 106 h 401"/>
                    <a:gd name="T28" fmla="*/ 162 w 383"/>
                    <a:gd name="T29" fmla="*/ 114 h 401"/>
                    <a:gd name="T30" fmla="*/ 148 w 383"/>
                    <a:gd name="T31" fmla="*/ 213 h 401"/>
                    <a:gd name="T32" fmla="*/ 139 w 383"/>
                    <a:gd name="T33" fmla="*/ 278 h 401"/>
                    <a:gd name="T34" fmla="*/ 138 w 383"/>
                    <a:gd name="T35" fmla="*/ 287 h 401"/>
                    <a:gd name="T36" fmla="*/ 214 w 383"/>
                    <a:gd name="T37" fmla="*/ 286 h 401"/>
                    <a:gd name="T38" fmla="*/ 220 w 383"/>
                    <a:gd name="T39" fmla="*/ 247 h 401"/>
                    <a:gd name="T40" fmla="*/ 353 w 383"/>
                    <a:gd name="T41" fmla="*/ 247 h 401"/>
                    <a:gd name="T42" fmla="*/ 346 w 383"/>
                    <a:gd name="T43" fmla="*/ 311 h 401"/>
                    <a:gd name="T44" fmla="*/ 235 w 383"/>
                    <a:gd name="T45" fmla="*/ 401 h 401"/>
                    <a:gd name="T46" fmla="*/ 91 w 383"/>
                    <a:gd name="T47" fmla="*/ 40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83" h="401">
                      <a:moveTo>
                        <a:pt x="91" y="401"/>
                      </a:moveTo>
                      <a:cubicBezTo>
                        <a:pt x="63" y="401"/>
                        <a:pt x="37" y="390"/>
                        <a:pt x="21" y="371"/>
                      </a:cubicBezTo>
                      <a:cubicBezTo>
                        <a:pt x="6" y="355"/>
                        <a:pt x="0" y="333"/>
                        <a:pt x="3" y="311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34" y="68"/>
                        <a:pt x="46" y="47"/>
                        <a:pt x="64" y="30"/>
                      </a:cubicBezTo>
                      <a:cubicBezTo>
                        <a:pt x="86" y="11"/>
                        <a:pt x="114" y="0"/>
                        <a:pt x="142" y="0"/>
                      </a:cubicBezTo>
                      <a:cubicBezTo>
                        <a:pt x="287" y="0"/>
                        <a:pt x="287" y="0"/>
                        <a:pt x="287" y="0"/>
                      </a:cubicBezTo>
                      <a:cubicBezTo>
                        <a:pt x="332" y="0"/>
                        <a:pt x="383" y="20"/>
                        <a:pt x="376" y="76"/>
                      </a:cubicBezTo>
                      <a:cubicBezTo>
                        <a:pt x="368" y="146"/>
                        <a:pt x="368" y="146"/>
                        <a:pt x="368" y="146"/>
                      </a:cubicBezTo>
                      <a:cubicBezTo>
                        <a:pt x="235" y="146"/>
                        <a:pt x="235" y="146"/>
                        <a:pt x="235" y="146"/>
                      </a:cubicBezTo>
                      <a:cubicBezTo>
                        <a:pt x="240" y="106"/>
                        <a:pt x="240" y="106"/>
                        <a:pt x="240" y="106"/>
                      </a:cubicBezTo>
                      <a:cubicBezTo>
                        <a:pt x="232" y="106"/>
                        <a:pt x="232" y="106"/>
                        <a:pt x="232" y="106"/>
                      </a:cubicBezTo>
                      <a:cubicBezTo>
                        <a:pt x="225" y="106"/>
                        <a:pt x="171" y="106"/>
                        <a:pt x="171" y="106"/>
                      </a:cubicBezTo>
                      <a:cubicBezTo>
                        <a:pt x="163" y="106"/>
                        <a:pt x="163" y="106"/>
                        <a:pt x="163" y="106"/>
                      </a:cubicBezTo>
                      <a:cubicBezTo>
                        <a:pt x="162" y="114"/>
                        <a:pt x="162" y="114"/>
                        <a:pt x="162" y="114"/>
                      </a:cubicBezTo>
                      <a:cubicBezTo>
                        <a:pt x="162" y="118"/>
                        <a:pt x="154" y="171"/>
                        <a:pt x="148" y="213"/>
                      </a:cubicBezTo>
                      <a:cubicBezTo>
                        <a:pt x="143" y="252"/>
                        <a:pt x="139" y="276"/>
                        <a:pt x="139" y="278"/>
                      </a:cubicBezTo>
                      <a:cubicBezTo>
                        <a:pt x="138" y="287"/>
                        <a:pt x="138" y="287"/>
                        <a:pt x="138" y="287"/>
                      </a:cubicBezTo>
                      <a:cubicBezTo>
                        <a:pt x="214" y="286"/>
                        <a:pt x="214" y="286"/>
                        <a:pt x="214" y="286"/>
                      </a:cubicBezTo>
                      <a:cubicBezTo>
                        <a:pt x="220" y="247"/>
                        <a:pt x="220" y="247"/>
                        <a:pt x="220" y="247"/>
                      </a:cubicBezTo>
                      <a:cubicBezTo>
                        <a:pt x="353" y="247"/>
                        <a:pt x="353" y="247"/>
                        <a:pt x="353" y="247"/>
                      </a:cubicBezTo>
                      <a:cubicBezTo>
                        <a:pt x="346" y="311"/>
                        <a:pt x="346" y="311"/>
                        <a:pt x="346" y="311"/>
                      </a:cubicBezTo>
                      <a:cubicBezTo>
                        <a:pt x="339" y="361"/>
                        <a:pt x="290" y="401"/>
                        <a:pt x="235" y="401"/>
                      </a:cubicBezTo>
                      <a:lnTo>
                        <a:pt x="91" y="401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Freeform 35"/>
                <p:cNvSpPr>
                  <a:spLocks/>
                </p:cNvSpPr>
                <p:nvPr userDrawn="1"/>
              </p:nvSpPr>
              <p:spPr bwMode="auto">
                <a:xfrm>
                  <a:off x="8801100" y="2592388"/>
                  <a:ext cx="1600200" cy="1706563"/>
                </a:xfrm>
                <a:custGeom>
                  <a:avLst/>
                  <a:gdLst>
                    <a:gd name="T0" fmla="*/ 0 w 1008"/>
                    <a:gd name="T1" fmla="*/ 1075 h 1075"/>
                    <a:gd name="T2" fmla="*/ 136 w 1008"/>
                    <a:gd name="T3" fmla="*/ 0 h 1075"/>
                    <a:gd name="T4" fmla="*/ 1008 w 1008"/>
                    <a:gd name="T5" fmla="*/ 0 h 1075"/>
                    <a:gd name="T6" fmla="*/ 974 w 1008"/>
                    <a:gd name="T7" fmla="*/ 282 h 1075"/>
                    <a:gd name="T8" fmla="*/ 459 w 1008"/>
                    <a:gd name="T9" fmla="*/ 282 h 1075"/>
                    <a:gd name="T10" fmla="*/ 440 w 1008"/>
                    <a:gd name="T11" fmla="*/ 418 h 1075"/>
                    <a:gd name="T12" fmla="*/ 955 w 1008"/>
                    <a:gd name="T13" fmla="*/ 416 h 1075"/>
                    <a:gd name="T14" fmla="*/ 923 w 1008"/>
                    <a:gd name="T15" fmla="*/ 657 h 1075"/>
                    <a:gd name="T16" fmla="*/ 408 w 1008"/>
                    <a:gd name="T17" fmla="*/ 660 h 1075"/>
                    <a:gd name="T18" fmla="*/ 390 w 1008"/>
                    <a:gd name="T19" fmla="*/ 793 h 1075"/>
                    <a:gd name="T20" fmla="*/ 907 w 1008"/>
                    <a:gd name="T21" fmla="*/ 793 h 1075"/>
                    <a:gd name="T22" fmla="*/ 872 w 1008"/>
                    <a:gd name="T23" fmla="*/ 1075 h 1075"/>
                    <a:gd name="T24" fmla="*/ 0 w 1008"/>
                    <a:gd name="T25" fmla="*/ 1075 h 1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08" h="1075">
                      <a:moveTo>
                        <a:pt x="0" y="1075"/>
                      </a:moveTo>
                      <a:lnTo>
                        <a:pt x="136" y="0"/>
                      </a:lnTo>
                      <a:lnTo>
                        <a:pt x="1008" y="0"/>
                      </a:lnTo>
                      <a:lnTo>
                        <a:pt x="974" y="282"/>
                      </a:lnTo>
                      <a:lnTo>
                        <a:pt x="459" y="282"/>
                      </a:lnTo>
                      <a:lnTo>
                        <a:pt x="440" y="418"/>
                      </a:lnTo>
                      <a:lnTo>
                        <a:pt x="955" y="416"/>
                      </a:lnTo>
                      <a:lnTo>
                        <a:pt x="923" y="657"/>
                      </a:lnTo>
                      <a:lnTo>
                        <a:pt x="408" y="660"/>
                      </a:lnTo>
                      <a:lnTo>
                        <a:pt x="390" y="793"/>
                      </a:lnTo>
                      <a:lnTo>
                        <a:pt x="907" y="793"/>
                      </a:lnTo>
                      <a:lnTo>
                        <a:pt x="872" y="1075"/>
                      </a:lnTo>
                      <a:lnTo>
                        <a:pt x="0" y="1075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Freeform 36"/>
                <p:cNvSpPr>
                  <a:spLocks noEditPoints="1"/>
                </p:cNvSpPr>
                <p:nvPr userDrawn="1"/>
              </p:nvSpPr>
              <p:spPr bwMode="auto">
                <a:xfrm>
                  <a:off x="422275" y="2589213"/>
                  <a:ext cx="1617663" cy="1704975"/>
                </a:xfrm>
                <a:custGeom>
                  <a:avLst/>
                  <a:gdLst>
                    <a:gd name="T0" fmla="*/ 170 w 382"/>
                    <a:gd name="T1" fmla="*/ 126 h 401"/>
                    <a:gd name="T2" fmla="*/ 158 w 382"/>
                    <a:gd name="T3" fmla="*/ 219 h 401"/>
                    <a:gd name="T4" fmla="*/ 217 w 382"/>
                    <a:gd name="T5" fmla="*/ 219 h 401"/>
                    <a:gd name="T6" fmla="*/ 229 w 382"/>
                    <a:gd name="T7" fmla="*/ 209 h 401"/>
                    <a:gd name="T8" fmla="*/ 243 w 382"/>
                    <a:gd name="T9" fmla="*/ 106 h 401"/>
                    <a:gd name="T10" fmla="*/ 173 w 382"/>
                    <a:gd name="T11" fmla="*/ 106 h 401"/>
                    <a:gd name="T12" fmla="*/ 170 w 382"/>
                    <a:gd name="T13" fmla="*/ 126 h 401"/>
                    <a:gd name="T14" fmla="*/ 0 w 382"/>
                    <a:gd name="T15" fmla="*/ 401 h 401"/>
                    <a:gd name="T16" fmla="*/ 10 w 382"/>
                    <a:gd name="T17" fmla="*/ 333 h 401"/>
                    <a:gd name="T18" fmla="*/ 46 w 382"/>
                    <a:gd name="T19" fmla="*/ 0 h 401"/>
                    <a:gd name="T20" fmla="*/ 313 w 382"/>
                    <a:gd name="T21" fmla="*/ 0 h 401"/>
                    <a:gd name="T22" fmla="*/ 366 w 382"/>
                    <a:gd name="T23" fmla="*/ 23 h 401"/>
                    <a:gd name="T24" fmla="*/ 380 w 382"/>
                    <a:gd name="T25" fmla="*/ 69 h 401"/>
                    <a:gd name="T26" fmla="*/ 357 w 382"/>
                    <a:gd name="T27" fmla="*/ 257 h 401"/>
                    <a:gd name="T28" fmla="*/ 272 w 382"/>
                    <a:gd name="T29" fmla="*/ 325 h 401"/>
                    <a:gd name="T30" fmla="*/ 144 w 382"/>
                    <a:gd name="T31" fmla="*/ 325 h 401"/>
                    <a:gd name="T32" fmla="*/ 134 w 382"/>
                    <a:gd name="T33" fmla="*/ 401 h 401"/>
                    <a:gd name="T34" fmla="*/ 0 w 382"/>
                    <a:gd name="T35" fmla="*/ 40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82" h="401">
                      <a:moveTo>
                        <a:pt x="170" y="126"/>
                      </a:moveTo>
                      <a:cubicBezTo>
                        <a:pt x="158" y="219"/>
                        <a:pt x="158" y="219"/>
                        <a:pt x="158" y="219"/>
                      </a:cubicBezTo>
                      <a:cubicBezTo>
                        <a:pt x="217" y="219"/>
                        <a:pt x="217" y="219"/>
                        <a:pt x="217" y="219"/>
                      </a:cubicBezTo>
                      <a:cubicBezTo>
                        <a:pt x="222" y="219"/>
                        <a:pt x="228" y="214"/>
                        <a:pt x="229" y="209"/>
                      </a:cubicBezTo>
                      <a:cubicBezTo>
                        <a:pt x="243" y="106"/>
                        <a:pt x="243" y="106"/>
                        <a:pt x="243" y="106"/>
                      </a:cubicBezTo>
                      <a:cubicBezTo>
                        <a:pt x="173" y="106"/>
                        <a:pt x="173" y="106"/>
                        <a:pt x="173" y="106"/>
                      </a:cubicBezTo>
                      <a:lnTo>
                        <a:pt x="170" y="126"/>
                      </a:lnTo>
                      <a:close/>
                      <a:moveTo>
                        <a:pt x="0" y="401"/>
                      </a:moveTo>
                      <a:cubicBezTo>
                        <a:pt x="10" y="333"/>
                        <a:pt x="10" y="333"/>
                        <a:pt x="10" y="33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13" y="0"/>
                        <a:pt x="313" y="0"/>
                        <a:pt x="313" y="0"/>
                      </a:cubicBezTo>
                      <a:cubicBezTo>
                        <a:pt x="335" y="0"/>
                        <a:pt x="354" y="9"/>
                        <a:pt x="366" y="23"/>
                      </a:cubicBezTo>
                      <a:cubicBezTo>
                        <a:pt x="377" y="35"/>
                        <a:pt x="382" y="52"/>
                        <a:pt x="380" y="69"/>
                      </a:cubicBezTo>
                      <a:cubicBezTo>
                        <a:pt x="357" y="257"/>
                        <a:pt x="357" y="257"/>
                        <a:pt x="357" y="257"/>
                      </a:cubicBezTo>
                      <a:cubicBezTo>
                        <a:pt x="351" y="294"/>
                        <a:pt x="313" y="325"/>
                        <a:pt x="272" y="325"/>
                      </a:cubicBezTo>
                      <a:cubicBezTo>
                        <a:pt x="144" y="325"/>
                        <a:pt x="144" y="325"/>
                        <a:pt x="144" y="325"/>
                      </a:cubicBezTo>
                      <a:cubicBezTo>
                        <a:pt x="134" y="401"/>
                        <a:pt x="134" y="401"/>
                        <a:pt x="134" y="401"/>
                      </a:cubicBezTo>
                      <a:lnTo>
                        <a:pt x="0" y="401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Freeform 37"/>
                <p:cNvSpPr>
                  <a:spLocks noEditPoints="1"/>
                </p:cNvSpPr>
                <p:nvPr userDrawn="1"/>
              </p:nvSpPr>
              <p:spPr bwMode="auto">
                <a:xfrm>
                  <a:off x="14551025" y="2589213"/>
                  <a:ext cx="1579563" cy="1700213"/>
                </a:xfrm>
                <a:custGeom>
                  <a:avLst/>
                  <a:gdLst>
                    <a:gd name="T0" fmla="*/ 147 w 373"/>
                    <a:gd name="T1" fmla="*/ 295 h 400"/>
                    <a:gd name="T2" fmla="*/ 207 w 373"/>
                    <a:gd name="T3" fmla="*/ 295 h 400"/>
                    <a:gd name="T4" fmla="*/ 230 w 373"/>
                    <a:gd name="T5" fmla="*/ 198 h 400"/>
                    <a:gd name="T6" fmla="*/ 231 w 373"/>
                    <a:gd name="T7" fmla="*/ 189 h 400"/>
                    <a:gd name="T8" fmla="*/ 161 w 373"/>
                    <a:gd name="T9" fmla="*/ 189 h 400"/>
                    <a:gd name="T10" fmla="*/ 147 w 373"/>
                    <a:gd name="T11" fmla="*/ 295 h 400"/>
                    <a:gd name="T12" fmla="*/ 0 w 373"/>
                    <a:gd name="T13" fmla="*/ 400 h 400"/>
                    <a:gd name="T14" fmla="*/ 42 w 373"/>
                    <a:gd name="T15" fmla="*/ 74 h 400"/>
                    <a:gd name="T16" fmla="*/ 51 w 373"/>
                    <a:gd name="T17" fmla="*/ 0 h 400"/>
                    <a:gd name="T18" fmla="*/ 185 w 373"/>
                    <a:gd name="T19" fmla="*/ 0 h 400"/>
                    <a:gd name="T20" fmla="*/ 174 w 373"/>
                    <a:gd name="T21" fmla="*/ 83 h 400"/>
                    <a:gd name="T22" fmla="*/ 301 w 373"/>
                    <a:gd name="T23" fmla="*/ 83 h 400"/>
                    <a:gd name="T24" fmla="*/ 369 w 373"/>
                    <a:gd name="T25" fmla="*/ 152 h 400"/>
                    <a:gd name="T26" fmla="*/ 345 w 373"/>
                    <a:gd name="T27" fmla="*/ 332 h 400"/>
                    <a:gd name="T28" fmla="*/ 320 w 373"/>
                    <a:gd name="T29" fmla="*/ 378 h 400"/>
                    <a:gd name="T30" fmla="*/ 261 w 373"/>
                    <a:gd name="T31" fmla="*/ 400 h 400"/>
                    <a:gd name="T32" fmla="*/ 0 w 373"/>
                    <a:gd name="T33" fmla="*/ 40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3" h="400">
                      <a:moveTo>
                        <a:pt x="147" y="295"/>
                      </a:moveTo>
                      <a:cubicBezTo>
                        <a:pt x="207" y="295"/>
                        <a:pt x="207" y="295"/>
                        <a:pt x="207" y="295"/>
                      </a:cubicBezTo>
                      <a:cubicBezTo>
                        <a:pt x="216" y="295"/>
                        <a:pt x="216" y="295"/>
                        <a:pt x="230" y="198"/>
                      </a:cubicBezTo>
                      <a:cubicBezTo>
                        <a:pt x="231" y="189"/>
                        <a:pt x="231" y="189"/>
                        <a:pt x="231" y="189"/>
                      </a:cubicBezTo>
                      <a:cubicBezTo>
                        <a:pt x="161" y="189"/>
                        <a:pt x="161" y="189"/>
                        <a:pt x="161" y="189"/>
                      </a:cubicBezTo>
                      <a:lnTo>
                        <a:pt x="147" y="295"/>
                      </a:lnTo>
                      <a:close/>
                      <a:moveTo>
                        <a:pt x="0" y="400"/>
                      </a:moveTo>
                      <a:cubicBezTo>
                        <a:pt x="42" y="74"/>
                        <a:pt x="42" y="74"/>
                        <a:pt x="42" y="74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185" y="0"/>
                        <a:pt x="185" y="0"/>
                        <a:pt x="185" y="0"/>
                      </a:cubicBezTo>
                      <a:cubicBezTo>
                        <a:pt x="174" y="83"/>
                        <a:pt x="174" y="83"/>
                        <a:pt x="174" y="83"/>
                      </a:cubicBezTo>
                      <a:cubicBezTo>
                        <a:pt x="301" y="83"/>
                        <a:pt x="301" y="83"/>
                        <a:pt x="301" y="83"/>
                      </a:cubicBezTo>
                      <a:cubicBezTo>
                        <a:pt x="343" y="83"/>
                        <a:pt x="373" y="114"/>
                        <a:pt x="369" y="152"/>
                      </a:cubicBezTo>
                      <a:cubicBezTo>
                        <a:pt x="345" y="332"/>
                        <a:pt x="345" y="332"/>
                        <a:pt x="345" y="332"/>
                      </a:cubicBezTo>
                      <a:cubicBezTo>
                        <a:pt x="343" y="349"/>
                        <a:pt x="334" y="365"/>
                        <a:pt x="320" y="378"/>
                      </a:cubicBezTo>
                      <a:cubicBezTo>
                        <a:pt x="304" y="392"/>
                        <a:pt x="283" y="400"/>
                        <a:pt x="261" y="400"/>
                      </a:cubicBez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1" name="Прямоугольник 30"/>
          <p:cNvSpPr/>
          <p:nvPr/>
        </p:nvSpPr>
        <p:spPr>
          <a:xfrm rot="18900000">
            <a:off x="2721408" y="1244470"/>
            <a:ext cx="4260699" cy="4260699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131352" y="2174490"/>
            <a:ext cx="6121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dirty="0">
                <a:solidFill>
                  <a:schemeClr val="tx2"/>
                </a:solidFill>
                <a:latin typeface="Franklin Gothic Demi Cond" panose="020B0706030402020204" pitchFamily="34" charset="0"/>
                <a:cs typeface="Arial" charset="0"/>
              </a:rPr>
              <a:t>Процессы обеспечения</a:t>
            </a:r>
          </a:p>
          <a:p>
            <a:pPr>
              <a:buFont typeface="Arial" charset="0"/>
              <a:buNone/>
            </a:pPr>
            <a:r>
              <a:rPr lang="ru-RU" altLang="ru-RU" sz="2400" dirty="0">
                <a:solidFill>
                  <a:schemeClr val="tx2"/>
                </a:solidFill>
                <a:latin typeface="Franklin Gothic Demi Cond" panose="020B0706030402020204" pitchFamily="34" charset="0"/>
                <a:cs typeface="Arial" charset="0"/>
              </a:rPr>
              <a:t>информационной безопасности</a:t>
            </a:r>
          </a:p>
          <a:p>
            <a:pPr>
              <a:buFont typeface="Arial" charset="0"/>
              <a:buNone/>
            </a:pPr>
            <a:r>
              <a:rPr lang="ru-RU" altLang="ru-RU" sz="2400" dirty="0">
                <a:solidFill>
                  <a:schemeClr val="tx2"/>
                </a:solidFill>
                <a:latin typeface="Franklin Gothic Demi Cond" panose="020B0706030402020204" pitchFamily="34" charset="0"/>
                <a:cs typeface="Arial" charset="0"/>
              </a:rPr>
              <a:t>АСУТП ПАО «Транснефть»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131352" y="3483182"/>
            <a:ext cx="647932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Franklin Gothic Medium Cond" panose="020B0606030402020204" pitchFamily="34" charset="0"/>
              </a:rPr>
              <a:t>Кобзев Дмитрий Александрович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Franklin Gothic Medium Cond" panose="020B0606030402020204" pitchFamily="34" charset="0"/>
              </a:rPr>
              <a:t>Заместитель начальника</a:t>
            </a:r>
            <a:r>
              <a:rPr lang="en-US" sz="1600" dirty="0">
                <a:latin typeface="Franklin Gothic Medium Cond" panose="020B0606030402020204" pitchFamily="34" charset="0"/>
              </a:rPr>
              <a:t> </a:t>
            </a:r>
            <a:r>
              <a:rPr lang="ru-RU" sz="1600" dirty="0">
                <a:latin typeface="Franklin Gothic Medium Cond" panose="020B0606030402020204" pitchFamily="34" charset="0"/>
              </a:rPr>
              <a:t>отдела обеспечения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latin typeface="Franklin Gothic Medium Cond" panose="020B0606030402020204" pitchFamily="34" charset="0"/>
              </a:rPr>
              <a:t>ИБ АСУТП управления информационной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latin typeface="Franklin Gothic Medium Cond" panose="020B0606030402020204" pitchFamily="34" charset="0"/>
              </a:rPr>
              <a:t>безопасности ПАО «Транснефть»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latin typeface="Franklin Gothic Medium Cond" panose="020B06060304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latin typeface="Franklin Gothic Medium Cond" panose="020B0606030402020204" pitchFamily="34" charset="0"/>
              </a:rPr>
              <a:t>                          г. Москва, 2021</a:t>
            </a:r>
            <a:endParaRPr lang="en-US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8900000">
            <a:off x="7224451" y="1516805"/>
            <a:ext cx="1432919" cy="1432919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18900000">
            <a:off x="7962070" y="2795852"/>
            <a:ext cx="2198602" cy="2198602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8900000">
            <a:off x="10435848" y="3190018"/>
            <a:ext cx="519044" cy="519044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3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ПРОЦЕССЫ ОБЕСПЕЧЕНИЯ ИБ АСУТП</a:t>
            </a:r>
          </a:p>
        </p:txBody>
      </p:sp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1128033" y="1044610"/>
            <a:ext cx="8944533" cy="5112000"/>
            <a:chOff x="1023258" y="835060"/>
            <a:chExt cx="10081300" cy="5761684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1023258" y="835060"/>
              <a:ext cx="10036628" cy="5761684"/>
              <a:chOff x="406584" y="811731"/>
              <a:chExt cx="9334966" cy="4585603"/>
            </a:xfrm>
          </p:grpSpPr>
          <p:sp>
            <p:nvSpPr>
              <p:cNvPr id="62" name="Прямоугольник 61"/>
              <p:cNvSpPr/>
              <p:nvPr userDrawn="1"/>
            </p:nvSpPr>
            <p:spPr>
              <a:xfrm>
                <a:off x="660123" y="1336644"/>
                <a:ext cx="10800" cy="720000"/>
              </a:xfrm>
              <a:prstGeom prst="rect">
                <a:avLst/>
              </a:prstGeom>
              <a:solidFill>
                <a:srgbClr val="0055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160" dirty="0"/>
              </a:p>
            </p:txBody>
          </p:sp>
          <p:sp>
            <p:nvSpPr>
              <p:cNvPr id="65" name="Прямоугольник с одним скругленным углом 64"/>
              <p:cNvSpPr/>
              <p:nvPr userDrawn="1"/>
            </p:nvSpPr>
            <p:spPr>
              <a:xfrm>
                <a:off x="5603493" y="811731"/>
                <a:ext cx="4138057" cy="2258274"/>
              </a:xfrm>
              <a:prstGeom prst="round1Rect">
                <a:avLst>
                  <a:gd name="adj" fmla="val 10081"/>
                </a:avLst>
              </a:prstGeom>
              <a:solidFill>
                <a:srgbClr val="C5D9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9600" tIns="129600" rIns="109728" bIns="5486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05732" indent="-205732">
                  <a:buFont typeface="Wingdings" panose="05000000000000000000" pitchFamily="2" charset="2"/>
                  <a:buChar char="§"/>
                </a:pPr>
                <a:endParaRPr lang="ru-RU" dirty="0">
                  <a:solidFill>
                    <a:schemeClr val="accent4">
                      <a:lumMod val="90000"/>
                      <a:lumOff val="10000"/>
                    </a:schemeClr>
                  </a:solidFill>
                </a:endParaRPr>
              </a:p>
              <a:p>
                <a:endParaRPr lang="ru-RU" dirty="0">
                  <a:solidFill>
                    <a:srgbClr val="005596"/>
                  </a:solidFill>
                </a:endParaRPr>
              </a:p>
            </p:txBody>
          </p:sp>
          <p:sp>
            <p:nvSpPr>
              <p:cNvPr id="66" name="Прямоугольник с одним скругленным углом 65"/>
              <p:cNvSpPr/>
              <p:nvPr userDrawn="1"/>
            </p:nvSpPr>
            <p:spPr>
              <a:xfrm rot="5400000">
                <a:off x="6549036" y="2204821"/>
                <a:ext cx="2246968" cy="4138056"/>
              </a:xfrm>
              <a:prstGeom prst="round1Rect">
                <a:avLst>
                  <a:gd name="adj" fmla="val 10081"/>
                </a:avLst>
              </a:prstGeom>
              <a:solidFill>
                <a:srgbClr val="C5D9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270" wrap="square" lIns="0" tIns="0" rIns="109728" bIns="1296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05732" indent="-205732">
                  <a:buFont typeface="Wingdings" panose="05000000000000000000" pitchFamily="2" charset="2"/>
                  <a:buChar char="§"/>
                </a:pP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endParaRPr lang="ru-RU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7" name="Прямоугольник с одним скругленным углом 66"/>
              <p:cNvSpPr/>
              <p:nvPr userDrawn="1"/>
            </p:nvSpPr>
            <p:spPr>
              <a:xfrm flipH="1">
                <a:off x="406585" y="811731"/>
                <a:ext cx="4138057" cy="2258274"/>
              </a:xfrm>
              <a:prstGeom prst="round1Rect">
                <a:avLst>
                  <a:gd name="adj" fmla="val 10081"/>
                </a:avLst>
              </a:prstGeom>
              <a:solidFill>
                <a:srgbClr val="C5D9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9600" tIns="129600" rIns="109728" bIns="5486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05732" indent="-205732">
                  <a:buFont typeface="Wingdings" panose="05000000000000000000" pitchFamily="2" charset="2"/>
                  <a:buChar char="§"/>
                </a:pPr>
                <a:endParaRPr lang="ru-RU" dirty="0">
                  <a:solidFill>
                    <a:srgbClr val="005596"/>
                  </a:solidFill>
                </a:endParaRPr>
              </a:p>
              <a:p>
                <a:endParaRPr lang="ru-RU" dirty="0">
                  <a:solidFill>
                    <a:srgbClr val="005596"/>
                  </a:solidFill>
                </a:endParaRPr>
              </a:p>
            </p:txBody>
          </p:sp>
          <p:sp>
            <p:nvSpPr>
              <p:cNvPr id="68" name="Прямоугольник с одним скругленным углом 67"/>
              <p:cNvSpPr/>
              <p:nvPr userDrawn="1"/>
            </p:nvSpPr>
            <p:spPr>
              <a:xfrm rot="16200000" flipH="1">
                <a:off x="1352128" y="2204822"/>
                <a:ext cx="2246968" cy="4138056"/>
              </a:xfrm>
              <a:prstGeom prst="round1Rect">
                <a:avLst>
                  <a:gd name="adj" fmla="val 10081"/>
                </a:avLst>
              </a:prstGeom>
              <a:solidFill>
                <a:srgbClr val="C5D9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vert" wrap="square" lIns="0" tIns="17280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205732" indent="-205732">
                  <a:buFont typeface="Wingdings" panose="05000000000000000000" pitchFamily="2" charset="2"/>
                  <a:buChar char="§"/>
                </a:pPr>
                <a:endParaRPr lang="ru-RU" dirty="0">
                  <a:solidFill>
                    <a:srgbClr val="4A8ECC"/>
                  </a:solidFill>
                </a:endParaRPr>
              </a:p>
              <a:p>
                <a:endParaRPr lang="ru-RU" b="1" dirty="0">
                  <a:solidFill>
                    <a:srgbClr val="4A8ECC"/>
                  </a:solidFill>
                </a:endParaRPr>
              </a:p>
            </p:txBody>
          </p:sp>
        </p:grpSp>
        <p:grpSp>
          <p:nvGrpSpPr>
            <p:cNvPr id="7" name="TasksActions2019061018-38-41"/>
            <p:cNvGrpSpPr/>
            <p:nvPr/>
          </p:nvGrpSpPr>
          <p:grpSpPr>
            <a:xfrm>
              <a:off x="1132116" y="1011772"/>
              <a:ext cx="9972442" cy="5121401"/>
              <a:chOff x="1510135" y="769953"/>
              <a:chExt cx="6709772" cy="3706745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5336075" y="3298979"/>
                <a:ext cx="2553885" cy="10966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marL="205732" indent="-205732">
                  <a:buFont typeface="Wingdings" panose="05000000000000000000" pitchFamily="2" charset="2"/>
                  <a:buChar char="§"/>
                </a:pPr>
                <a:r>
                  <a:rPr lang="ru-RU" sz="1600" dirty="0">
                    <a:solidFill>
                      <a:schemeClr val="bg1">
                        <a:lumMod val="50000"/>
                      </a:schemeClr>
                    </a:solidFill>
                  </a:rPr>
                  <a:t>Сбор событий ИБ </a:t>
                </a:r>
              </a:p>
              <a:p>
                <a:pPr marL="205732" indent="-205732">
                  <a:buFont typeface="Wingdings" panose="05000000000000000000" pitchFamily="2" charset="2"/>
                  <a:buChar char="§"/>
                </a:pPr>
                <a:r>
                  <a:rPr lang="ru-RU" sz="1600" dirty="0">
                    <a:solidFill>
                      <a:schemeClr val="bg1">
                        <a:lumMod val="50000"/>
                      </a:schemeClr>
                    </a:solidFill>
                  </a:rPr>
                  <a:t>Выявление компьютерных инцидентов и реагирование на них</a:t>
                </a:r>
              </a:p>
              <a:p>
                <a:pPr marL="205732" indent="-205732">
                  <a:buFont typeface="Wingdings" panose="05000000000000000000" pitchFamily="2" charset="2"/>
                  <a:buChar char="§"/>
                </a:pPr>
                <a:r>
                  <a:rPr lang="ru-RU" sz="1600" dirty="0">
                    <a:solidFill>
                      <a:schemeClr val="bg1">
                        <a:lumMod val="50000"/>
                      </a:schemeClr>
                    </a:solidFill>
                  </a:rPr>
                  <a:t>Проведение проверок состояния ИБ</a:t>
                </a:r>
              </a:p>
              <a:p>
                <a:pPr marL="205732" indent="-205732">
                  <a:buFont typeface="Wingdings" panose="05000000000000000000" pitchFamily="2" charset="2"/>
                  <a:buChar char="§"/>
                </a:pPr>
                <a:r>
                  <a:rPr lang="ru-RU" sz="1600" dirty="0">
                    <a:solidFill>
                      <a:schemeClr val="bg1">
                        <a:lumMod val="50000"/>
                      </a:schemeClr>
                    </a:solidFill>
                  </a:rPr>
                  <a:t>Аудит защищенности</a:t>
                </a:r>
              </a:p>
            </p:txBody>
          </p:sp>
          <p:grpSp>
            <p:nvGrpSpPr>
              <p:cNvPr id="11" name="Группа 10"/>
              <p:cNvGrpSpPr/>
              <p:nvPr/>
            </p:nvGrpSpPr>
            <p:grpSpPr>
              <a:xfrm>
                <a:off x="1510135" y="769953"/>
                <a:ext cx="6709772" cy="3706745"/>
                <a:chOff x="1510135" y="769953"/>
                <a:chExt cx="6709772" cy="3706745"/>
              </a:xfrm>
            </p:grpSpPr>
            <p:sp>
              <p:nvSpPr>
                <p:cNvPr id="12" name="Прямоугольник 11"/>
                <p:cNvSpPr/>
                <p:nvPr/>
              </p:nvSpPr>
              <p:spPr>
                <a:xfrm rot="10800000" flipV="1">
                  <a:off x="1510136" y="2801006"/>
                  <a:ext cx="2618772" cy="2926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ru-RU" b="1" dirty="0">
                      <a:solidFill>
                        <a:srgbClr val="4A8ECC"/>
                      </a:solidFill>
                    </a:rPr>
                    <a:t>4. Совершенствование мер защиты</a:t>
                  </a:r>
                </a:p>
                <a:p>
                  <a:endParaRPr lang="ru-RU" sz="2000" b="1" dirty="0">
                    <a:solidFill>
                      <a:srgbClr val="4A8ECC"/>
                    </a:solidFill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510135" y="769953"/>
                  <a:ext cx="2507772" cy="2926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ru-RU" b="1" dirty="0">
                      <a:solidFill>
                        <a:srgbClr val="005596"/>
                      </a:solidFill>
                    </a:rPr>
                    <a:t>1. Формирование требований ИБ</a:t>
                  </a:r>
                </a:p>
              </p:txBody>
            </p:sp>
            <p:sp>
              <p:nvSpPr>
                <p:cNvPr id="14" name="Прямоугольник 13"/>
                <p:cNvSpPr/>
                <p:nvPr/>
              </p:nvSpPr>
              <p:spPr>
                <a:xfrm>
                  <a:off x="5169005" y="769953"/>
                  <a:ext cx="2756893" cy="2926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ru-RU" b="1" dirty="0">
                      <a:solidFill>
                        <a:schemeClr val="accent4">
                          <a:lumMod val="90000"/>
                          <a:lumOff val="10000"/>
                        </a:schemeClr>
                      </a:solidFill>
                    </a:rPr>
                    <a:t>2. Реализация требований ИБ</a:t>
                  </a: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5169007" y="2801006"/>
                  <a:ext cx="2888021" cy="29260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r>
                    <a:rPr lang="ru-RU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3. Мониторинг состояния защищенности</a:t>
                  </a: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1617061" y="3298979"/>
                  <a:ext cx="2769741" cy="117771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marL="205732" indent="-205732">
                    <a:buFont typeface="Wingdings" panose="05000000000000000000" pitchFamily="2" charset="2"/>
                    <a:buChar char="§"/>
                  </a:pPr>
                  <a:r>
                    <a:rPr lang="ru-RU" sz="1600" dirty="0">
                      <a:solidFill>
                        <a:srgbClr val="4A8ECC"/>
                      </a:solidFill>
                    </a:rPr>
                    <a:t>Анализ эффективности применяемых мер защиты</a:t>
                  </a:r>
                </a:p>
                <a:p>
                  <a:pPr marL="205732" indent="-205732">
                    <a:buFont typeface="Wingdings" panose="05000000000000000000" pitchFamily="2" charset="2"/>
                    <a:buChar char="§"/>
                  </a:pPr>
                  <a:r>
                    <a:rPr lang="ru-RU" sz="1600" dirty="0">
                      <a:solidFill>
                        <a:srgbClr val="4A8ECC"/>
                      </a:solidFill>
                    </a:rPr>
                    <a:t>Тестирование перспективных СЗИ и оценка целесообразности их применения</a:t>
                  </a:r>
                  <a:endParaRPr lang="en-US" sz="1600" dirty="0">
                    <a:solidFill>
                      <a:srgbClr val="4A8ECC"/>
                    </a:solidFill>
                  </a:endParaRPr>
                </a:p>
                <a:p>
                  <a:pPr marL="205732" indent="-205732">
                    <a:buFont typeface="Wingdings" panose="05000000000000000000" pitchFamily="2" charset="2"/>
                    <a:buChar char="§"/>
                  </a:pPr>
                  <a:r>
                    <a:rPr lang="ru-RU" sz="1600" dirty="0">
                      <a:solidFill>
                        <a:srgbClr val="4A8ECC"/>
                      </a:solidFill>
                    </a:rPr>
                    <a:t>Актуализация нормативных документов</a:t>
                  </a:r>
                </a:p>
                <a:p>
                  <a:pPr marL="205732" indent="-205732">
                    <a:buFont typeface="Wingdings" panose="05000000000000000000" pitchFamily="2" charset="2"/>
                    <a:buChar char="§"/>
                  </a:pPr>
                  <a:endParaRPr lang="ru-RU" sz="1440" dirty="0">
                    <a:solidFill>
                      <a:srgbClr val="4A8ECC"/>
                    </a:solidFill>
                  </a:endParaRPr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1620975" y="1313442"/>
                  <a:ext cx="2761914" cy="9621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marL="205732" indent="-205732">
                    <a:buFont typeface="Wingdings" panose="05000000000000000000" pitchFamily="2" charset="2"/>
                    <a:buChar char="§"/>
                  </a:pPr>
                  <a:r>
                    <a:rPr lang="ru-RU" dirty="0">
                      <a:solidFill>
                        <a:srgbClr val="005596"/>
                      </a:solidFill>
                    </a:rPr>
                    <a:t>Оценка угроз ИБ </a:t>
                  </a:r>
                </a:p>
                <a:p>
                  <a:pPr marL="205732" indent="-205732">
                    <a:buFont typeface="Wingdings" panose="05000000000000000000" pitchFamily="2" charset="2"/>
                    <a:buChar char="§"/>
                  </a:pPr>
                  <a:r>
                    <a:rPr lang="ru-RU" dirty="0">
                      <a:solidFill>
                        <a:srgbClr val="005596"/>
                      </a:solidFill>
                    </a:rPr>
                    <a:t>Классификация/категорирование</a:t>
                  </a:r>
                </a:p>
                <a:p>
                  <a:pPr marL="205732" indent="-205732">
                    <a:buFont typeface="Wingdings" panose="05000000000000000000" pitchFamily="2" charset="2"/>
                    <a:buChar char="§"/>
                  </a:pPr>
                  <a:r>
                    <a:rPr lang="ru-RU" dirty="0">
                      <a:solidFill>
                        <a:srgbClr val="005596"/>
                      </a:solidFill>
                    </a:rPr>
                    <a:t>Определение требований</a:t>
                  </a:r>
                </a:p>
                <a:p>
                  <a:pPr marL="205732" indent="-205732">
                    <a:buFont typeface="Wingdings" panose="05000000000000000000" pitchFamily="2" charset="2"/>
                    <a:buChar char="§"/>
                  </a:pPr>
                  <a:endParaRPr lang="ru-RU" dirty="0">
                    <a:solidFill>
                      <a:srgbClr val="005596"/>
                    </a:solidFill>
                  </a:endParaRPr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5331887" y="1140450"/>
                  <a:ext cx="2888020" cy="157508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marL="205732" indent="-205732">
                    <a:buFont typeface="Wingdings" panose="05000000000000000000" pitchFamily="2" charset="2"/>
                    <a:buChar char="§"/>
                  </a:pPr>
                  <a:r>
                    <a:rPr lang="ru-RU" sz="1400" dirty="0">
                      <a:solidFill>
                        <a:schemeClr val="accent4">
                          <a:lumMod val="90000"/>
                          <a:lumOff val="10000"/>
                        </a:schemeClr>
                      </a:solidFill>
                    </a:rPr>
                    <a:t>Обеспечение соответствия требованиям при создании (модернизации) АСТУП</a:t>
                  </a:r>
                </a:p>
                <a:p>
                  <a:pPr marL="205732" indent="-205732">
                    <a:buFont typeface="Wingdings" panose="05000000000000000000" pitchFamily="2" charset="2"/>
                    <a:buChar char="§"/>
                  </a:pPr>
                  <a:r>
                    <a:rPr lang="ru-RU" sz="1400" dirty="0">
                      <a:solidFill>
                        <a:schemeClr val="accent4">
                          <a:lumMod val="90000"/>
                          <a:lumOff val="10000"/>
                        </a:schemeClr>
                      </a:solidFill>
                    </a:rPr>
                    <a:t>Контроль кода ППО АСУТП</a:t>
                  </a:r>
                </a:p>
                <a:p>
                  <a:pPr marL="205732" indent="-205732">
                    <a:buFont typeface="Wingdings" panose="05000000000000000000" pitchFamily="2" charset="2"/>
                    <a:buChar char="§"/>
                  </a:pPr>
                  <a:r>
                    <a:rPr lang="ru-RU" sz="1400" dirty="0">
                      <a:solidFill>
                        <a:schemeClr val="accent4">
                          <a:lumMod val="90000"/>
                          <a:lumOff val="10000"/>
                        </a:schemeClr>
                      </a:solidFill>
                    </a:rPr>
                    <a:t>Управление уязвимостями</a:t>
                  </a:r>
                </a:p>
                <a:p>
                  <a:pPr marL="205732" indent="-205732">
                    <a:buFont typeface="Wingdings" panose="05000000000000000000" pitchFamily="2" charset="2"/>
                    <a:buChar char="§"/>
                  </a:pPr>
                  <a:r>
                    <a:rPr lang="ru-RU" sz="1400" dirty="0">
                      <a:solidFill>
                        <a:schemeClr val="accent4">
                          <a:lumMod val="90000"/>
                          <a:lumOff val="10000"/>
                        </a:schemeClr>
                      </a:solidFill>
                    </a:rPr>
                    <a:t>Эксплуатация систем защиты информации</a:t>
                  </a:r>
                </a:p>
                <a:p>
                  <a:pPr marL="205732" indent="-205732">
                    <a:buFont typeface="Wingdings" panose="05000000000000000000" pitchFamily="2" charset="2"/>
                    <a:buChar char="§"/>
                  </a:pPr>
                  <a:r>
                    <a:rPr lang="ru-RU" sz="1400" dirty="0">
                      <a:solidFill>
                        <a:schemeClr val="accent4">
                          <a:lumMod val="90000"/>
                          <a:lumOff val="10000"/>
                        </a:schemeClr>
                      </a:solidFill>
                    </a:rPr>
                    <a:t>Обучение и повышение осведомленности работников</a:t>
                  </a:r>
                  <a:endParaRPr lang="en-US" sz="1400" dirty="0">
                    <a:solidFill>
                      <a:schemeClr val="accent4">
                        <a:lumMod val="90000"/>
                        <a:lumOff val="10000"/>
                      </a:schemeClr>
                    </a:solidFill>
                  </a:endParaRPr>
                </a:p>
                <a:p>
                  <a:pPr marL="205732" indent="-205732">
                    <a:buFont typeface="Wingdings" panose="05000000000000000000" pitchFamily="2" charset="2"/>
                    <a:buChar char="§"/>
                  </a:pPr>
                  <a:r>
                    <a:rPr lang="ru-RU" sz="1400" dirty="0">
                      <a:solidFill>
                        <a:schemeClr val="accent4">
                          <a:lumMod val="90000"/>
                          <a:lumOff val="10000"/>
                        </a:schemeClr>
                      </a:solidFill>
                    </a:rPr>
                    <a:t>Противодействие компьютерным атакам</a:t>
                  </a:r>
                </a:p>
                <a:p>
                  <a:endParaRPr lang="en-US" sz="1680" dirty="0">
                    <a:solidFill>
                      <a:schemeClr val="accent4">
                        <a:lumMod val="90000"/>
                        <a:lumOff val="10000"/>
                      </a:schemeClr>
                    </a:solidFill>
                  </a:endParaRPr>
                </a:p>
                <a:p>
                  <a:pPr marL="205732" indent="-205732">
                    <a:buFont typeface="Wingdings" panose="05000000000000000000" pitchFamily="2" charset="2"/>
                    <a:buChar char="§"/>
                  </a:pPr>
                  <a:endParaRPr lang="ru-RU" sz="1680" dirty="0">
                    <a:solidFill>
                      <a:schemeClr val="accent4">
                        <a:lumMod val="90000"/>
                        <a:lumOff val="10000"/>
                      </a:schemeClr>
                    </a:solidFill>
                  </a:endParaRPr>
                </a:p>
                <a:p>
                  <a:pPr marL="205732" indent="-205732">
                    <a:buFont typeface="Wingdings" panose="05000000000000000000" pitchFamily="2" charset="2"/>
                    <a:buChar char="§"/>
                  </a:pPr>
                  <a:endParaRPr lang="ru-RU" dirty="0">
                    <a:solidFill>
                      <a:schemeClr val="accent4">
                        <a:lumMod val="90000"/>
                        <a:lumOff val="10000"/>
                      </a:schemeClr>
                    </a:solidFill>
                  </a:endParaRPr>
                </a:p>
                <a:p>
                  <a:pPr marL="205732" indent="-205732">
                    <a:buFont typeface="Wingdings" panose="05000000000000000000" pitchFamily="2" charset="2"/>
                    <a:buChar char="§"/>
                  </a:pPr>
                  <a:endParaRPr lang="ru-RU" dirty="0">
                    <a:solidFill>
                      <a:schemeClr val="accent4">
                        <a:lumMod val="90000"/>
                        <a:lumOff val="10000"/>
                      </a:schemeClr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0283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all" dirty="0"/>
              <a:t>Структура программного обеспечения АРМ оператора АСУТП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520825"/>
          <a:ext cx="112141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авая фигурная скобка 7"/>
          <p:cNvSpPr/>
          <p:nvPr/>
        </p:nvSpPr>
        <p:spPr>
          <a:xfrm>
            <a:off x="8728077" y="1700694"/>
            <a:ext cx="237034" cy="2208361"/>
          </a:xfrm>
          <a:prstGeom prst="rightBrace">
            <a:avLst>
              <a:gd name="adj1" fmla="val 4287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8731277" y="4168231"/>
            <a:ext cx="233836" cy="1507474"/>
          </a:xfrm>
          <a:prstGeom prst="rightBrace">
            <a:avLst>
              <a:gd name="adj1" fmla="val 4335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TextBox 9"/>
          <p:cNvSpPr txBox="1"/>
          <p:nvPr/>
        </p:nvSpPr>
        <p:spPr>
          <a:xfrm>
            <a:off x="8984563" y="2752456"/>
            <a:ext cx="256032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67" dirty="0"/>
              <a:t>Настраивается интегратором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458" y="1657603"/>
            <a:ext cx="1605497" cy="1204123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8984563" y="3988177"/>
            <a:ext cx="2560320" cy="1836929"/>
            <a:chOff x="6742158" y="2823778"/>
            <a:chExt cx="1920240" cy="1377697"/>
          </a:xfrm>
        </p:grpSpPr>
        <p:sp>
          <p:nvSpPr>
            <p:cNvPr id="9" name="TextBox 8"/>
            <p:cNvSpPr txBox="1"/>
            <p:nvPr/>
          </p:nvSpPr>
          <p:spPr>
            <a:xfrm>
              <a:off x="6742158" y="3701242"/>
              <a:ext cx="1920240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67" dirty="0"/>
                <a:t>Разрабатывается интегратором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3005" y="2823778"/>
              <a:ext cx="1327881" cy="995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776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48000" tIns="48000" rIns="48000" bIns="48000" rtlCol="0" anchor="ctr" anchorCtr="0">
            <a:normAutofit/>
          </a:bodyPr>
          <a:lstStyle/>
          <a:p>
            <a:r>
              <a:rPr lang="ru-RU" dirty="0"/>
              <a:t>УЯЗВИМОСТИ ППО АСУТП 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2" name="AutoShape 19" descr="https://lh3.googleusercontent.com/k-BzL5wSfz_covvKeRsIsWh1Z6DXYJOS-fDBd8cT3dAbF5nebk_ks3h1WV90vQ9_svX4aieBLJl-9V7z3M0led1Tvx5SXbhNaNYnfgESqJNifI5u-LRsEQdOktgZQFfT82afKIVX9h7e_Re10uRiRna2WrJOOACMwavxG94HHUavlTc6vl-oFJaf1XRNWFzRZgddUuLAYbrTdDFqtKdqZNTDTSmL3tRTUiAzjAViRftntk7tHs9n2X0tGw-G09fwaCN1K2zhXj0huRigQHq3_QvIWjPLt6h448gUSZMNQ5NwkuEqLIW_3lFxAA7XBE9TKzdl-iIuoV17pyXJf-6LgW6ncMcHXd0hKZcKq29mKZzQYPAUKOCXZjLJ1mX4I0jjjGdhrMD6vYp3byc6aXI8N9qm2UtHnmC7pF3GUJJPjelt9MYKiWrzuYITJwgJDi12a1lhdsayVRAsRpz-4m6rrmyLMTfJGpJ-Ar-3Cci7oOwMWUjorBB-bdh-gUxgDoPd1h7HAL7m9eb1zSFPGmS2iY-iAGWPv6jiCsVe5S2MxPLHJ8lSbN-YwWKKGxskL502cKC4IA=w1024-h768-no"/>
          <p:cNvSpPr>
            <a:spLocks noChangeAspect="1" noChangeArrowheads="1"/>
          </p:cNvSpPr>
          <p:nvPr/>
        </p:nvSpPr>
        <p:spPr bwMode="auto">
          <a:xfrm>
            <a:off x="84667" y="-182033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3" name="AutoShape 21" descr="https://lh3.googleusercontent.com/k-BzL5wSfz_covvKeRsIsWh1Z6DXYJOS-fDBd8cT3dAbF5nebk_ks3h1WV90vQ9_svX4aieBLJl-9V7z3M0led1Tvx5SXbhNaNYnfgESqJNifI5u-LRsEQdOktgZQFfT82afKIVX9h7e_Re10uRiRna2WrJOOACMwavxG94HHUavlTc6vl-oFJaf1XRNWFzRZgddUuLAYbrTdDFqtKdqZNTDTSmL3tRTUiAzjAViRftntk7tHs9n2X0tGw-G09fwaCN1K2zhXj0huRigQHq3_QvIWjPLt6h448gUSZMNQ5NwkuEqLIW_3lFxAA7XBE9TKzdl-iIuoV17pyXJf-6LgW6ncMcHXd0hKZcKq29mKZzQYPAUKOCXZjLJ1mX4I0jjjGdhrMD6vYp3byc6aXI8N9qm2UtHnmC7pF3GUJJPjelt9MYKiWrzuYITJwgJDi12a1lhdsayVRAsRpz-4m6rrmyLMTfJGpJ-Ar-3Cci7oOwMWUjorBB-bdh-gUxgDoPd1h7HAL7m9eb1zSFPGmS2iY-iAGWPv6jiCsVe5S2MxPLHJ8lSbN-YwWKKGxskL502cKC4IA=w1024-h768-no"/>
          <p:cNvSpPr>
            <a:spLocks noChangeAspect="1" noChangeArrowheads="1"/>
          </p:cNvSpPr>
          <p:nvPr/>
        </p:nvSpPr>
        <p:spPr bwMode="auto">
          <a:xfrm>
            <a:off x="287868" y="21168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4" name="AutoShape 23" descr="https://lh3.googleusercontent.com/k-BzL5wSfz_covvKeRsIsWh1Z6DXYJOS-fDBd8cT3dAbF5nebk_ks3h1WV90vQ9_svX4aieBLJl-9V7z3M0led1Tvx5SXbhNaNYnfgESqJNifI5u-LRsEQdOktgZQFfT82afKIVX9h7e_Re10uRiRna2WrJOOACMwavxG94HHUavlTc6vl-oFJaf1XRNWFzRZgddUuLAYbrTdDFqtKdqZNTDTSmL3tRTUiAzjAViRftntk7tHs9n2X0tGw-G09fwaCN1K2zhXj0huRigQHq3_QvIWjPLt6h448gUSZMNQ5NwkuEqLIW_3lFxAA7XBE9TKzdl-iIuoV17pyXJf-6LgW6ncMcHXd0hKZcKq29mKZzQYPAUKOCXZjLJ1mX4I0jjjGdhrMD6vYp3byc6aXI8N9qm2UtHnmC7pF3GUJJPjelt9MYKiWrzuYITJwgJDi12a1lhdsayVRAsRpz-4m6rrmyLMTfJGpJ-Ar-3Cci7oOwMWUjorBB-bdh-gUxgDoPd1h7HAL7m9eb1zSFPGmS2iY-iAGWPv6jiCsVe5S2MxPLHJ8lSbN-YwWKKGxskL502cKC4IA=w1024-h768-no"/>
          <p:cNvSpPr>
            <a:spLocks noChangeAspect="1" noChangeArrowheads="1"/>
          </p:cNvSpPr>
          <p:nvPr/>
        </p:nvSpPr>
        <p:spPr bwMode="auto">
          <a:xfrm>
            <a:off x="491067" y="2243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1486229" y="1104181"/>
            <a:ext cx="9219541" cy="5642346"/>
            <a:chOff x="582215" y="1544774"/>
            <a:chExt cx="7926389" cy="4870451"/>
          </a:xfrm>
        </p:grpSpPr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582215" y="1544774"/>
              <a:ext cx="7926389" cy="4870451"/>
              <a:chOff x="414" y="976"/>
              <a:chExt cx="4993" cy="3068"/>
            </a:xfrm>
          </p:grpSpPr>
          <p:sp>
            <p:nvSpPr>
              <p:cNvPr id="3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14" y="1278"/>
                <a:ext cx="4875" cy="2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8" name="Rectangle 5"/>
              <p:cNvSpPr>
                <a:spLocks noChangeArrowheads="1"/>
              </p:cNvSpPr>
              <p:nvPr/>
            </p:nvSpPr>
            <p:spPr bwMode="auto">
              <a:xfrm>
                <a:off x="433" y="2139"/>
                <a:ext cx="1849" cy="73"/>
              </a:xfrm>
              <a:prstGeom prst="rect">
                <a:avLst/>
              </a:prstGeom>
              <a:solidFill>
                <a:srgbClr val="2296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9" name="Rectangle 6"/>
              <p:cNvSpPr>
                <a:spLocks noChangeArrowheads="1"/>
              </p:cNvSpPr>
              <p:nvPr/>
            </p:nvSpPr>
            <p:spPr bwMode="auto">
              <a:xfrm>
                <a:off x="433" y="2212"/>
                <a:ext cx="1849" cy="16"/>
              </a:xfrm>
              <a:prstGeom prst="rect">
                <a:avLst/>
              </a:prstGeom>
              <a:solidFill>
                <a:srgbClr val="2296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40" name="Rectangle 7"/>
              <p:cNvSpPr>
                <a:spLocks noChangeArrowheads="1"/>
              </p:cNvSpPr>
              <p:nvPr/>
            </p:nvSpPr>
            <p:spPr bwMode="auto">
              <a:xfrm>
                <a:off x="433" y="2228"/>
                <a:ext cx="1849" cy="8"/>
              </a:xfrm>
              <a:prstGeom prst="rect">
                <a:avLst/>
              </a:prstGeom>
              <a:solidFill>
                <a:srgbClr val="2295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41" name="Rectangle 8"/>
              <p:cNvSpPr>
                <a:spLocks noChangeArrowheads="1"/>
              </p:cNvSpPr>
              <p:nvPr/>
            </p:nvSpPr>
            <p:spPr bwMode="auto">
              <a:xfrm>
                <a:off x="433" y="2236"/>
                <a:ext cx="1849" cy="16"/>
              </a:xfrm>
              <a:prstGeom prst="rect">
                <a:avLst/>
              </a:prstGeom>
              <a:solidFill>
                <a:srgbClr val="2295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42" name="Rectangle 9"/>
              <p:cNvSpPr>
                <a:spLocks noChangeArrowheads="1"/>
              </p:cNvSpPr>
              <p:nvPr/>
            </p:nvSpPr>
            <p:spPr bwMode="auto">
              <a:xfrm>
                <a:off x="433" y="2252"/>
                <a:ext cx="1849" cy="8"/>
              </a:xfrm>
              <a:prstGeom prst="rect">
                <a:avLst/>
              </a:prstGeom>
              <a:solidFill>
                <a:srgbClr val="2295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43" name="Rectangle 10"/>
              <p:cNvSpPr>
                <a:spLocks noChangeArrowheads="1"/>
              </p:cNvSpPr>
              <p:nvPr/>
            </p:nvSpPr>
            <p:spPr bwMode="auto">
              <a:xfrm>
                <a:off x="433" y="2260"/>
                <a:ext cx="1849" cy="8"/>
              </a:xfrm>
              <a:prstGeom prst="rect">
                <a:avLst/>
              </a:prstGeom>
              <a:solidFill>
                <a:srgbClr val="2294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44" name="Rectangle 11"/>
              <p:cNvSpPr>
                <a:spLocks noChangeArrowheads="1"/>
              </p:cNvSpPr>
              <p:nvPr/>
            </p:nvSpPr>
            <p:spPr bwMode="auto">
              <a:xfrm>
                <a:off x="433" y="2268"/>
                <a:ext cx="1849" cy="8"/>
              </a:xfrm>
              <a:prstGeom prst="rect">
                <a:avLst/>
              </a:prstGeom>
              <a:solidFill>
                <a:srgbClr val="229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45" name="Rectangle 12"/>
              <p:cNvSpPr>
                <a:spLocks noChangeArrowheads="1"/>
              </p:cNvSpPr>
              <p:nvPr/>
            </p:nvSpPr>
            <p:spPr bwMode="auto">
              <a:xfrm>
                <a:off x="433" y="2276"/>
                <a:ext cx="1849" cy="8"/>
              </a:xfrm>
              <a:prstGeom prst="rect">
                <a:avLst/>
              </a:prstGeom>
              <a:solidFill>
                <a:srgbClr val="2193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46" name="Rectangle 13"/>
              <p:cNvSpPr>
                <a:spLocks noChangeArrowheads="1"/>
              </p:cNvSpPr>
              <p:nvPr/>
            </p:nvSpPr>
            <p:spPr bwMode="auto">
              <a:xfrm>
                <a:off x="433" y="2284"/>
                <a:ext cx="1849" cy="8"/>
              </a:xfrm>
              <a:prstGeom prst="rect">
                <a:avLst/>
              </a:prstGeom>
              <a:solidFill>
                <a:srgbClr val="2192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47" name="Rectangle 14"/>
              <p:cNvSpPr>
                <a:spLocks noChangeArrowheads="1"/>
              </p:cNvSpPr>
              <p:nvPr/>
            </p:nvSpPr>
            <p:spPr bwMode="auto">
              <a:xfrm>
                <a:off x="433" y="2292"/>
                <a:ext cx="1849" cy="8"/>
              </a:xfrm>
              <a:prstGeom prst="rect">
                <a:avLst/>
              </a:prstGeom>
              <a:solidFill>
                <a:srgbClr val="219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48" name="Rectangle 15"/>
              <p:cNvSpPr>
                <a:spLocks noChangeArrowheads="1"/>
              </p:cNvSpPr>
              <p:nvPr/>
            </p:nvSpPr>
            <p:spPr bwMode="auto">
              <a:xfrm>
                <a:off x="433" y="2300"/>
                <a:ext cx="1849" cy="8"/>
              </a:xfrm>
              <a:prstGeom prst="rect">
                <a:avLst/>
              </a:prstGeom>
              <a:solidFill>
                <a:srgbClr val="2191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49" name="Rectangle 16"/>
              <p:cNvSpPr>
                <a:spLocks noChangeArrowheads="1"/>
              </p:cNvSpPr>
              <p:nvPr/>
            </p:nvSpPr>
            <p:spPr bwMode="auto">
              <a:xfrm>
                <a:off x="433" y="2308"/>
                <a:ext cx="1849" cy="16"/>
              </a:xfrm>
              <a:prstGeom prst="rect">
                <a:avLst/>
              </a:prstGeom>
              <a:solidFill>
                <a:srgbClr val="219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0" name="Rectangle 17"/>
              <p:cNvSpPr>
                <a:spLocks noChangeArrowheads="1"/>
              </p:cNvSpPr>
              <p:nvPr/>
            </p:nvSpPr>
            <p:spPr bwMode="auto">
              <a:xfrm>
                <a:off x="433" y="2324"/>
                <a:ext cx="1849" cy="8"/>
              </a:xfrm>
              <a:prstGeom prst="rect">
                <a:avLst/>
              </a:prstGeom>
              <a:solidFill>
                <a:srgbClr val="218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1" name="Rectangle 18"/>
              <p:cNvSpPr>
                <a:spLocks noChangeArrowheads="1"/>
              </p:cNvSpPr>
              <p:nvPr/>
            </p:nvSpPr>
            <p:spPr bwMode="auto">
              <a:xfrm>
                <a:off x="433" y="2332"/>
                <a:ext cx="1849" cy="8"/>
              </a:xfrm>
              <a:prstGeom prst="rect">
                <a:avLst/>
              </a:prstGeom>
              <a:solidFill>
                <a:srgbClr val="208F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2" name="Rectangle 19"/>
              <p:cNvSpPr>
                <a:spLocks noChangeArrowheads="1"/>
              </p:cNvSpPr>
              <p:nvPr/>
            </p:nvSpPr>
            <p:spPr bwMode="auto">
              <a:xfrm>
                <a:off x="433" y="2340"/>
                <a:ext cx="1849" cy="16"/>
              </a:xfrm>
              <a:prstGeom prst="rect">
                <a:avLst/>
              </a:prstGeom>
              <a:solidFill>
                <a:srgbClr val="208E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3" name="Rectangle 20"/>
              <p:cNvSpPr>
                <a:spLocks noChangeArrowheads="1"/>
              </p:cNvSpPr>
              <p:nvPr/>
            </p:nvSpPr>
            <p:spPr bwMode="auto">
              <a:xfrm>
                <a:off x="433" y="2356"/>
                <a:ext cx="1849" cy="8"/>
              </a:xfrm>
              <a:prstGeom prst="rect">
                <a:avLst/>
              </a:prstGeom>
              <a:solidFill>
                <a:srgbClr val="208D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4" name="Rectangle 21"/>
              <p:cNvSpPr>
                <a:spLocks noChangeArrowheads="1"/>
              </p:cNvSpPr>
              <p:nvPr/>
            </p:nvSpPr>
            <p:spPr bwMode="auto">
              <a:xfrm>
                <a:off x="433" y="2364"/>
                <a:ext cx="1849" cy="8"/>
              </a:xfrm>
              <a:prstGeom prst="rect">
                <a:avLst/>
              </a:prstGeom>
              <a:solidFill>
                <a:srgbClr val="208C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5" name="Rectangle 22"/>
              <p:cNvSpPr>
                <a:spLocks noChangeArrowheads="1"/>
              </p:cNvSpPr>
              <p:nvPr/>
            </p:nvSpPr>
            <p:spPr bwMode="auto">
              <a:xfrm>
                <a:off x="433" y="2372"/>
                <a:ext cx="1849" cy="8"/>
              </a:xfrm>
              <a:prstGeom prst="rect">
                <a:avLst/>
              </a:prstGeom>
              <a:solidFill>
                <a:srgbClr val="208C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6" name="Rectangle 23"/>
              <p:cNvSpPr>
                <a:spLocks noChangeArrowheads="1"/>
              </p:cNvSpPr>
              <p:nvPr/>
            </p:nvSpPr>
            <p:spPr bwMode="auto">
              <a:xfrm>
                <a:off x="433" y="2380"/>
                <a:ext cx="1849" cy="8"/>
              </a:xfrm>
              <a:prstGeom prst="rect">
                <a:avLst/>
              </a:prstGeom>
              <a:solidFill>
                <a:srgbClr val="208C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7" name="Rectangle 24"/>
              <p:cNvSpPr>
                <a:spLocks noChangeArrowheads="1"/>
              </p:cNvSpPr>
              <p:nvPr/>
            </p:nvSpPr>
            <p:spPr bwMode="auto">
              <a:xfrm>
                <a:off x="433" y="2388"/>
                <a:ext cx="1849" cy="8"/>
              </a:xfrm>
              <a:prstGeom prst="rect">
                <a:avLst/>
              </a:prstGeom>
              <a:solidFill>
                <a:srgbClr val="1F8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" name="Rectangle 25"/>
              <p:cNvSpPr>
                <a:spLocks noChangeArrowheads="1"/>
              </p:cNvSpPr>
              <p:nvPr/>
            </p:nvSpPr>
            <p:spPr bwMode="auto">
              <a:xfrm>
                <a:off x="433" y="2396"/>
                <a:ext cx="1849" cy="8"/>
              </a:xfrm>
              <a:prstGeom prst="rect">
                <a:avLst/>
              </a:prstGeom>
              <a:solidFill>
                <a:srgbClr val="1F8B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9" name="Rectangle 26"/>
              <p:cNvSpPr>
                <a:spLocks noChangeArrowheads="1"/>
              </p:cNvSpPr>
              <p:nvPr/>
            </p:nvSpPr>
            <p:spPr bwMode="auto">
              <a:xfrm>
                <a:off x="433" y="2404"/>
                <a:ext cx="1849" cy="8"/>
              </a:xfrm>
              <a:prstGeom prst="rect">
                <a:avLst/>
              </a:prstGeom>
              <a:solidFill>
                <a:srgbClr val="1F8A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0" name="Rectangle 27"/>
              <p:cNvSpPr>
                <a:spLocks noChangeArrowheads="1"/>
              </p:cNvSpPr>
              <p:nvPr/>
            </p:nvSpPr>
            <p:spPr bwMode="auto">
              <a:xfrm>
                <a:off x="433" y="2412"/>
                <a:ext cx="1849" cy="8"/>
              </a:xfrm>
              <a:prstGeom prst="rect">
                <a:avLst/>
              </a:prstGeom>
              <a:solidFill>
                <a:srgbClr val="1F8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1" name="Rectangle 28"/>
              <p:cNvSpPr>
                <a:spLocks noChangeArrowheads="1"/>
              </p:cNvSpPr>
              <p:nvPr/>
            </p:nvSpPr>
            <p:spPr bwMode="auto">
              <a:xfrm>
                <a:off x="433" y="2420"/>
                <a:ext cx="1849" cy="8"/>
              </a:xfrm>
              <a:prstGeom prst="rect">
                <a:avLst/>
              </a:prstGeom>
              <a:solidFill>
                <a:srgbClr val="1F8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2" name="Rectangle 29"/>
              <p:cNvSpPr>
                <a:spLocks noChangeArrowheads="1"/>
              </p:cNvSpPr>
              <p:nvPr/>
            </p:nvSpPr>
            <p:spPr bwMode="auto">
              <a:xfrm>
                <a:off x="433" y="2428"/>
                <a:ext cx="1849" cy="8"/>
              </a:xfrm>
              <a:prstGeom prst="rect">
                <a:avLst/>
              </a:prstGeom>
              <a:solidFill>
                <a:srgbClr val="1F8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3" name="Rectangle 30"/>
              <p:cNvSpPr>
                <a:spLocks noChangeArrowheads="1"/>
              </p:cNvSpPr>
              <p:nvPr/>
            </p:nvSpPr>
            <p:spPr bwMode="auto">
              <a:xfrm>
                <a:off x="433" y="2436"/>
                <a:ext cx="1849" cy="8"/>
              </a:xfrm>
              <a:prstGeom prst="rect">
                <a:avLst/>
              </a:prstGeom>
              <a:solidFill>
                <a:srgbClr val="1E8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4" name="Rectangle 31"/>
              <p:cNvSpPr>
                <a:spLocks noChangeArrowheads="1"/>
              </p:cNvSpPr>
              <p:nvPr/>
            </p:nvSpPr>
            <p:spPr bwMode="auto">
              <a:xfrm>
                <a:off x="433" y="2444"/>
                <a:ext cx="1849" cy="8"/>
              </a:xfrm>
              <a:prstGeom prst="rect">
                <a:avLst/>
              </a:prstGeom>
              <a:solidFill>
                <a:srgbClr val="1E8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5" name="Rectangle 32"/>
              <p:cNvSpPr>
                <a:spLocks noChangeArrowheads="1"/>
              </p:cNvSpPr>
              <p:nvPr/>
            </p:nvSpPr>
            <p:spPr bwMode="auto">
              <a:xfrm>
                <a:off x="433" y="2452"/>
                <a:ext cx="1849" cy="8"/>
              </a:xfrm>
              <a:prstGeom prst="rect">
                <a:avLst/>
              </a:prstGeom>
              <a:solidFill>
                <a:srgbClr val="1E87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6" name="Rectangle 33"/>
              <p:cNvSpPr>
                <a:spLocks noChangeArrowheads="1"/>
              </p:cNvSpPr>
              <p:nvPr/>
            </p:nvSpPr>
            <p:spPr bwMode="auto">
              <a:xfrm>
                <a:off x="433" y="2460"/>
                <a:ext cx="1849" cy="8"/>
              </a:xfrm>
              <a:prstGeom prst="rect">
                <a:avLst/>
              </a:prstGeom>
              <a:solidFill>
                <a:srgbClr val="1E86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7" name="Rectangle 34"/>
              <p:cNvSpPr>
                <a:spLocks noChangeArrowheads="1"/>
              </p:cNvSpPr>
              <p:nvPr/>
            </p:nvSpPr>
            <p:spPr bwMode="auto">
              <a:xfrm>
                <a:off x="433" y="2468"/>
                <a:ext cx="1849" cy="8"/>
              </a:xfrm>
              <a:prstGeom prst="rect">
                <a:avLst/>
              </a:prstGeom>
              <a:solidFill>
                <a:srgbClr val="1E86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8" name="Rectangle 35"/>
              <p:cNvSpPr>
                <a:spLocks noChangeArrowheads="1"/>
              </p:cNvSpPr>
              <p:nvPr/>
            </p:nvSpPr>
            <p:spPr bwMode="auto">
              <a:xfrm>
                <a:off x="433" y="2476"/>
                <a:ext cx="1849" cy="8"/>
              </a:xfrm>
              <a:prstGeom prst="rect">
                <a:avLst/>
              </a:prstGeom>
              <a:solidFill>
                <a:srgbClr val="1E85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9" name="Rectangle 36"/>
              <p:cNvSpPr>
                <a:spLocks noChangeArrowheads="1"/>
              </p:cNvSpPr>
              <p:nvPr/>
            </p:nvSpPr>
            <p:spPr bwMode="auto">
              <a:xfrm>
                <a:off x="433" y="2484"/>
                <a:ext cx="1849" cy="8"/>
              </a:xfrm>
              <a:prstGeom prst="rect">
                <a:avLst/>
              </a:prstGeom>
              <a:solidFill>
                <a:srgbClr val="1E8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0" name="Rectangle 37"/>
              <p:cNvSpPr>
                <a:spLocks noChangeArrowheads="1"/>
              </p:cNvSpPr>
              <p:nvPr/>
            </p:nvSpPr>
            <p:spPr bwMode="auto">
              <a:xfrm>
                <a:off x="433" y="2492"/>
                <a:ext cx="1849" cy="8"/>
              </a:xfrm>
              <a:prstGeom prst="rect">
                <a:avLst/>
              </a:prstGeom>
              <a:solidFill>
                <a:srgbClr val="1D84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1" name="Rectangle 38"/>
              <p:cNvSpPr>
                <a:spLocks noChangeArrowheads="1"/>
              </p:cNvSpPr>
              <p:nvPr/>
            </p:nvSpPr>
            <p:spPr bwMode="auto">
              <a:xfrm>
                <a:off x="433" y="2500"/>
                <a:ext cx="1849" cy="8"/>
              </a:xfrm>
              <a:prstGeom prst="rect">
                <a:avLst/>
              </a:prstGeom>
              <a:solidFill>
                <a:srgbClr val="1D8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2" name="Rectangle 39"/>
              <p:cNvSpPr>
                <a:spLocks noChangeArrowheads="1"/>
              </p:cNvSpPr>
              <p:nvPr/>
            </p:nvSpPr>
            <p:spPr bwMode="auto">
              <a:xfrm>
                <a:off x="433" y="2508"/>
                <a:ext cx="1849" cy="8"/>
              </a:xfrm>
              <a:prstGeom prst="rect">
                <a:avLst/>
              </a:prstGeom>
              <a:solidFill>
                <a:srgbClr val="1D8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3" name="Rectangle 40"/>
              <p:cNvSpPr>
                <a:spLocks noChangeArrowheads="1"/>
              </p:cNvSpPr>
              <p:nvPr/>
            </p:nvSpPr>
            <p:spPr bwMode="auto">
              <a:xfrm>
                <a:off x="433" y="2516"/>
                <a:ext cx="1849" cy="8"/>
              </a:xfrm>
              <a:prstGeom prst="rect">
                <a:avLst/>
              </a:prstGeom>
              <a:solidFill>
                <a:srgbClr val="1D8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4" name="Rectangle 41"/>
              <p:cNvSpPr>
                <a:spLocks noChangeArrowheads="1"/>
              </p:cNvSpPr>
              <p:nvPr/>
            </p:nvSpPr>
            <p:spPr bwMode="auto">
              <a:xfrm>
                <a:off x="433" y="2524"/>
                <a:ext cx="1849" cy="8"/>
              </a:xfrm>
              <a:prstGeom prst="rect">
                <a:avLst/>
              </a:prstGeom>
              <a:solidFill>
                <a:srgbClr val="1D82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5" name="Rectangle 42"/>
              <p:cNvSpPr>
                <a:spLocks noChangeArrowheads="1"/>
              </p:cNvSpPr>
              <p:nvPr/>
            </p:nvSpPr>
            <p:spPr bwMode="auto">
              <a:xfrm>
                <a:off x="433" y="2532"/>
                <a:ext cx="1849" cy="8"/>
              </a:xfrm>
              <a:prstGeom prst="rect">
                <a:avLst/>
              </a:prstGeom>
              <a:solidFill>
                <a:srgbClr val="1D8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6" name="Rectangle 43"/>
              <p:cNvSpPr>
                <a:spLocks noChangeArrowheads="1"/>
              </p:cNvSpPr>
              <p:nvPr/>
            </p:nvSpPr>
            <p:spPr bwMode="auto">
              <a:xfrm>
                <a:off x="433" y="2540"/>
                <a:ext cx="1849" cy="8"/>
              </a:xfrm>
              <a:prstGeom prst="rect">
                <a:avLst/>
              </a:prstGeom>
              <a:solidFill>
                <a:srgbClr val="1D8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7" name="Rectangle 44"/>
              <p:cNvSpPr>
                <a:spLocks noChangeArrowheads="1"/>
              </p:cNvSpPr>
              <p:nvPr/>
            </p:nvSpPr>
            <p:spPr bwMode="auto">
              <a:xfrm>
                <a:off x="433" y="2548"/>
                <a:ext cx="1849" cy="8"/>
              </a:xfrm>
              <a:prstGeom prst="rect">
                <a:avLst/>
              </a:prstGeom>
              <a:solidFill>
                <a:srgbClr val="1C8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8" name="Rectangle 45"/>
              <p:cNvSpPr>
                <a:spLocks noChangeArrowheads="1"/>
              </p:cNvSpPr>
              <p:nvPr/>
            </p:nvSpPr>
            <p:spPr bwMode="auto">
              <a:xfrm>
                <a:off x="433" y="2556"/>
                <a:ext cx="1849" cy="8"/>
              </a:xfrm>
              <a:prstGeom prst="rect">
                <a:avLst/>
              </a:prstGeom>
              <a:solidFill>
                <a:srgbClr val="1C8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9" name="Rectangle 46"/>
              <p:cNvSpPr>
                <a:spLocks noChangeArrowheads="1"/>
              </p:cNvSpPr>
              <p:nvPr/>
            </p:nvSpPr>
            <p:spPr bwMode="auto">
              <a:xfrm>
                <a:off x="433" y="2564"/>
                <a:ext cx="1849" cy="8"/>
              </a:xfrm>
              <a:prstGeom prst="rect">
                <a:avLst/>
              </a:prstGeom>
              <a:solidFill>
                <a:srgbClr val="1C7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" name="Rectangle 47"/>
              <p:cNvSpPr>
                <a:spLocks noChangeArrowheads="1"/>
              </p:cNvSpPr>
              <p:nvPr/>
            </p:nvSpPr>
            <p:spPr bwMode="auto">
              <a:xfrm>
                <a:off x="433" y="2572"/>
                <a:ext cx="1849" cy="8"/>
              </a:xfrm>
              <a:prstGeom prst="rect">
                <a:avLst/>
              </a:prstGeom>
              <a:solidFill>
                <a:srgbClr val="1C7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" name="Rectangle 48"/>
              <p:cNvSpPr>
                <a:spLocks noChangeArrowheads="1"/>
              </p:cNvSpPr>
              <p:nvPr/>
            </p:nvSpPr>
            <p:spPr bwMode="auto">
              <a:xfrm>
                <a:off x="433" y="2580"/>
                <a:ext cx="1849" cy="8"/>
              </a:xfrm>
              <a:prstGeom prst="rect">
                <a:avLst/>
              </a:prstGeom>
              <a:solidFill>
                <a:srgbClr val="1C7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" name="Rectangle 49"/>
              <p:cNvSpPr>
                <a:spLocks noChangeArrowheads="1"/>
              </p:cNvSpPr>
              <p:nvPr/>
            </p:nvSpPr>
            <p:spPr bwMode="auto">
              <a:xfrm>
                <a:off x="433" y="2588"/>
                <a:ext cx="1849" cy="8"/>
              </a:xfrm>
              <a:prstGeom prst="rect">
                <a:avLst/>
              </a:prstGeom>
              <a:solidFill>
                <a:srgbClr val="1C7E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" name="Rectangle 50"/>
              <p:cNvSpPr>
                <a:spLocks noChangeArrowheads="1"/>
              </p:cNvSpPr>
              <p:nvPr/>
            </p:nvSpPr>
            <p:spPr bwMode="auto">
              <a:xfrm>
                <a:off x="433" y="2596"/>
                <a:ext cx="1849" cy="8"/>
              </a:xfrm>
              <a:prstGeom prst="rect">
                <a:avLst/>
              </a:prstGeom>
              <a:solidFill>
                <a:srgbClr val="1C7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" name="Rectangle 51"/>
              <p:cNvSpPr>
                <a:spLocks noChangeArrowheads="1"/>
              </p:cNvSpPr>
              <p:nvPr/>
            </p:nvSpPr>
            <p:spPr bwMode="auto">
              <a:xfrm>
                <a:off x="433" y="2604"/>
                <a:ext cx="1849" cy="8"/>
              </a:xfrm>
              <a:prstGeom prst="rect">
                <a:avLst/>
              </a:prstGeom>
              <a:solidFill>
                <a:srgbClr val="1B7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" name="Rectangle 52"/>
              <p:cNvSpPr>
                <a:spLocks noChangeArrowheads="1"/>
              </p:cNvSpPr>
              <p:nvPr/>
            </p:nvSpPr>
            <p:spPr bwMode="auto">
              <a:xfrm>
                <a:off x="433" y="2612"/>
                <a:ext cx="1849" cy="8"/>
              </a:xfrm>
              <a:prstGeom prst="rect">
                <a:avLst/>
              </a:prstGeom>
              <a:solidFill>
                <a:srgbClr val="1B7C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" name="Rectangle 53"/>
              <p:cNvSpPr>
                <a:spLocks noChangeArrowheads="1"/>
              </p:cNvSpPr>
              <p:nvPr/>
            </p:nvSpPr>
            <p:spPr bwMode="auto">
              <a:xfrm>
                <a:off x="433" y="2620"/>
                <a:ext cx="1849" cy="17"/>
              </a:xfrm>
              <a:prstGeom prst="rect">
                <a:avLst/>
              </a:prstGeom>
              <a:solidFill>
                <a:srgbClr val="1B7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7" name="Rectangle 54"/>
              <p:cNvSpPr>
                <a:spLocks noChangeArrowheads="1"/>
              </p:cNvSpPr>
              <p:nvPr/>
            </p:nvSpPr>
            <p:spPr bwMode="auto">
              <a:xfrm>
                <a:off x="433" y="2637"/>
                <a:ext cx="1849" cy="8"/>
              </a:xfrm>
              <a:prstGeom prst="rect">
                <a:avLst/>
              </a:prstGeom>
              <a:solidFill>
                <a:srgbClr val="1B7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8" name="Rectangle 55"/>
              <p:cNvSpPr>
                <a:spLocks noChangeArrowheads="1"/>
              </p:cNvSpPr>
              <p:nvPr/>
            </p:nvSpPr>
            <p:spPr bwMode="auto">
              <a:xfrm>
                <a:off x="433" y="2645"/>
                <a:ext cx="1849" cy="8"/>
              </a:xfrm>
              <a:prstGeom prst="rect">
                <a:avLst/>
              </a:prstGeom>
              <a:solidFill>
                <a:srgbClr val="1B7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9" name="Rectangle 56"/>
              <p:cNvSpPr>
                <a:spLocks noChangeArrowheads="1"/>
              </p:cNvSpPr>
              <p:nvPr/>
            </p:nvSpPr>
            <p:spPr bwMode="auto">
              <a:xfrm>
                <a:off x="433" y="2653"/>
                <a:ext cx="1849" cy="8"/>
              </a:xfrm>
              <a:prstGeom prst="rect">
                <a:avLst/>
              </a:prstGeom>
              <a:solidFill>
                <a:srgbClr val="1A7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0" name="Rectangle 57"/>
              <p:cNvSpPr>
                <a:spLocks noChangeArrowheads="1"/>
              </p:cNvSpPr>
              <p:nvPr/>
            </p:nvSpPr>
            <p:spPr bwMode="auto">
              <a:xfrm>
                <a:off x="433" y="2661"/>
                <a:ext cx="1849" cy="8"/>
              </a:xfrm>
              <a:prstGeom prst="rect">
                <a:avLst/>
              </a:prstGeom>
              <a:solidFill>
                <a:srgbClr val="1A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1" name="Rectangle 58"/>
              <p:cNvSpPr>
                <a:spLocks noChangeArrowheads="1"/>
              </p:cNvSpPr>
              <p:nvPr/>
            </p:nvSpPr>
            <p:spPr bwMode="auto">
              <a:xfrm>
                <a:off x="433" y="2669"/>
                <a:ext cx="1849" cy="8"/>
              </a:xfrm>
              <a:prstGeom prst="rect">
                <a:avLst/>
              </a:prstGeom>
              <a:solidFill>
                <a:srgbClr val="1A7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2" name="Rectangle 59"/>
              <p:cNvSpPr>
                <a:spLocks noChangeArrowheads="1"/>
              </p:cNvSpPr>
              <p:nvPr/>
            </p:nvSpPr>
            <p:spPr bwMode="auto">
              <a:xfrm>
                <a:off x="433" y="2677"/>
                <a:ext cx="1849" cy="8"/>
              </a:xfrm>
              <a:prstGeom prst="rect">
                <a:avLst/>
              </a:prstGeom>
              <a:solidFill>
                <a:srgbClr val="1A7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3" name="Rectangle 60"/>
              <p:cNvSpPr>
                <a:spLocks noChangeArrowheads="1"/>
              </p:cNvSpPr>
              <p:nvPr/>
            </p:nvSpPr>
            <p:spPr bwMode="auto">
              <a:xfrm>
                <a:off x="433" y="2685"/>
                <a:ext cx="1849" cy="8"/>
              </a:xfrm>
              <a:prstGeom prst="rect">
                <a:avLst/>
              </a:prstGeom>
              <a:solidFill>
                <a:srgbClr val="1A77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4" name="Rectangle 61"/>
              <p:cNvSpPr>
                <a:spLocks noChangeArrowheads="1"/>
              </p:cNvSpPr>
              <p:nvPr/>
            </p:nvSpPr>
            <p:spPr bwMode="auto">
              <a:xfrm>
                <a:off x="433" y="2693"/>
                <a:ext cx="1849" cy="8"/>
              </a:xfrm>
              <a:prstGeom prst="rect">
                <a:avLst/>
              </a:prstGeom>
              <a:solidFill>
                <a:srgbClr val="1A7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5" name="Rectangle 62"/>
              <p:cNvSpPr>
                <a:spLocks noChangeArrowheads="1"/>
              </p:cNvSpPr>
              <p:nvPr/>
            </p:nvSpPr>
            <p:spPr bwMode="auto">
              <a:xfrm>
                <a:off x="433" y="2701"/>
                <a:ext cx="1849" cy="16"/>
              </a:xfrm>
              <a:prstGeom prst="rect">
                <a:avLst/>
              </a:prstGeom>
              <a:solidFill>
                <a:srgbClr val="1A7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6" name="Rectangle 63"/>
              <p:cNvSpPr>
                <a:spLocks noChangeArrowheads="1"/>
              </p:cNvSpPr>
              <p:nvPr/>
            </p:nvSpPr>
            <p:spPr bwMode="auto">
              <a:xfrm>
                <a:off x="433" y="2717"/>
                <a:ext cx="1849" cy="8"/>
              </a:xfrm>
              <a:prstGeom prst="rect">
                <a:avLst/>
              </a:prstGeom>
              <a:solidFill>
                <a:srgbClr val="1A7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7" name="Rectangle 64"/>
              <p:cNvSpPr>
                <a:spLocks noChangeArrowheads="1"/>
              </p:cNvSpPr>
              <p:nvPr/>
            </p:nvSpPr>
            <p:spPr bwMode="auto">
              <a:xfrm>
                <a:off x="433" y="2725"/>
                <a:ext cx="1849" cy="8"/>
              </a:xfrm>
              <a:prstGeom prst="rect">
                <a:avLst/>
              </a:prstGeom>
              <a:solidFill>
                <a:srgbClr val="1A74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8" name="Rectangle 65"/>
              <p:cNvSpPr>
                <a:spLocks noChangeArrowheads="1"/>
              </p:cNvSpPr>
              <p:nvPr/>
            </p:nvSpPr>
            <p:spPr bwMode="auto">
              <a:xfrm>
                <a:off x="433" y="2733"/>
                <a:ext cx="1849" cy="8"/>
              </a:xfrm>
              <a:prstGeom prst="rect">
                <a:avLst/>
              </a:prstGeom>
              <a:solidFill>
                <a:srgbClr val="1A7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9" name="Rectangle 66"/>
              <p:cNvSpPr>
                <a:spLocks noChangeArrowheads="1"/>
              </p:cNvSpPr>
              <p:nvPr/>
            </p:nvSpPr>
            <p:spPr bwMode="auto">
              <a:xfrm>
                <a:off x="433" y="2741"/>
                <a:ext cx="1849" cy="8"/>
              </a:xfrm>
              <a:prstGeom prst="rect">
                <a:avLst/>
              </a:prstGeom>
              <a:solidFill>
                <a:srgbClr val="1A73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0" name="Rectangle 67"/>
              <p:cNvSpPr>
                <a:spLocks noChangeArrowheads="1"/>
              </p:cNvSpPr>
              <p:nvPr/>
            </p:nvSpPr>
            <p:spPr bwMode="auto">
              <a:xfrm>
                <a:off x="433" y="2749"/>
                <a:ext cx="1849" cy="16"/>
              </a:xfrm>
              <a:prstGeom prst="rect">
                <a:avLst/>
              </a:prstGeom>
              <a:solidFill>
                <a:srgbClr val="1A7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1" name="Rectangle 68"/>
              <p:cNvSpPr>
                <a:spLocks noChangeArrowheads="1"/>
              </p:cNvSpPr>
              <p:nvPr/>
            </p:nvSpPr>
            <p:spPr bwMode="auto">
              <a:xfrm>
                <a:off x="433" y="2765"/>
                <a:ext cx="1849" cy="8"/>
              </a:xfrm>
              <a:prstGeom prst="rect">
                <a:avLst/>
              </a:prstGeom>
              <a:solidFill>
                <a:srgbClr val="1971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2" name="Rectangle 69"/>
              <p:cNvSpPr>
                <a:spLocks noChangeArrowheads="1"/>
              </p:cNvSpPr>
              <p:nvPr/>
            </p:nvSpPr>
            <p:spPr bwMode="auto">
              <a:xfrm>
                <a:off x="433" y="2773"/>
                <a:ext cx="1849" cy="8"/>
              </a:xfrm>
              <a:prstGeom prst="rect">
                <a:avLst/>
              </a:prstGeom>
              <a:solidFill>
                <a:srgbClr val="1971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" name="Rectangle 70"/>
              <p:cNvSpPr>
                <a:spLocks noChangeArrowheads="1"/>
              </p:cNvSpPr>
              <p:nvPr/>
            </p:nvSpPr>
            <p:spPr bwMode="auto">
              <a:xfrm>
                <a:off x="433" y="2781"/>
                <a:ext cx="1849" cy="16"/>
              </a:xfrm>
              <a:prstGeom prst="rect">
                <a:avLst/>
              </a:prstGeom>
              <a:solidFill>
                <a:srgbClr val="1970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4" name="Rectangle 71"/>
              <p:cNvSpPr>
                <a:spLocks noChangeArrowheads="1"/>
              </p:cNvSpPr>
              <p:nvPr/>
            </p:nvSpPr>
            <p:spPr bwMode="auto">
              <a:xfrm>
                <a:off x="433" y="2797"/>
                <a:ext cx="1849" cy="8"/>
              </a:xfrm>
              <a:prstGeom prst="rect">
                <a:avLst/>
              </a:prstGeom>
              <a:solidFill>
                <a:srgbClr val="196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5" name="Rectangle 72"/>
              <p:cNvSpPr>
                <a:spLocks noChangeArrowheads="1"/>
              </p:cNvSpPr>
              <p:nvPr/>
            </p:nvSpPr>
            <p:spPr bwMode="auto">
              <a:xfrm>
                <a:off x="433" y="2805"/>
                <a:ext cx="1849" cy="8"/>
              </a:xfrm>
              <a:prstGeom prst="rect">
                <a:avLst/>
              </a:prstGeom>
              <a:solidFill>
                <a:srgbClr val="196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6" name="Rectangle 73"/>
              <p:cNvSpPr>
                <a:spLocks noChangeArrowheads="1"/>
              </p:cNvSpPr>
              <p:nvPr/>
            </p:nvSpPr>
            <p:spPr bwMode="auto">
              <a:xfrm>
                <a:off x="433" y="2813"/>
                <a:ext cx="1849" cy="8"/>
              </a:xfrm>
              <a:prstGeom prst="rect">
                <a:avLst/>
              </a:prstGeom>
              <a:solidFill>
                <a:srgbClr val="196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7" name="Rectangle 74"/>
              <p:cNvSpPr>
                <a:spLocks noChangeArrowheads="1"/>
              </p:cNvSpPr>
              <p:nvPr/>
            </p:nvSpPr>
            <p:spPr bwMode="auto">
              <a:xfrm>
                <a:off x="433" y="2821"/>
                <a:ext cx="1849" cy="8"/>
              </a:xfrm>
              <a:prstGeom prst="rect">
                <a:avLst/>
              </a:prstGeom>
              <a:solidFill>
                <a:srgbClr val="186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8" name="Rectangle 75"/>
              <p:cNvSpPr>
                <a:spLocks noChangeArrowheads="1"/>
              </p:cNvSpPr>
              <p:nvPr/>
            </p:nvSpPr>
            <p:spPr bwMode="auto">
              <a:xfrm>
                <a:off x="433" y="2829"/>
                <a:ext cx="1849" cy="8"/>
              </a:xfrm>
              <a:prstGeom prst="rect">
                <a:avLst/>
              </a:prstGeom>
              <a:solidFill>
                <a:srgbClr val="186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9" name="Rectangle 76"/>
              <p:cNvSpPr>
                <a:spLocks noChangeArrowheads="1"/>
              </p:cNvSpPr>
              <p:nvPr/>
            </p:nvSpPr>
            <p:spPr bwMode="auto">
              <a:xfrm>
                <a:off x="433" y="2837"/>
                <a:ext cx="1849" cy="16"/>
              </a:xfrm>
              <a:prstGeom prst="rect">
                <a:avLst/>
              </a:prstGeom>
              <a:solidFill>
                <a:srgbClr val="186C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0" name="Rectangle 77"/>
              <p:cNvSpPr>
                <a:spLocks noChangeArrowheads="1"/>
              </p:cNvSpPr>
              <p:nvPr/>
            </p:nvSpPr>
            <p:spPr bwMode="auto">
              <a:xfrm>
                <a:off x="433" y="2853"/>
                <a:ext cx="1849" cy="8"/>
              </a:xfrm>
              <a:prstGeom prst="rect">
                <a:avLst/>
              </a:prstGeom>
              <a:solidFill>
                <a:srgbClr val="186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1" name="Rectangle 78"/>
              <p:cNvSpPr>
                <a:spLocks noChangeArrowheads="1"/>
              </p:cNvSpPr>
              <p:nvPr/>
            </p:nvSpPr>
            <p:spPr bwMode="auto">
              <a:xfrm>
                <a:off x="433" y="2861"/>
                <a:ext cx="1849" cy="8"/>
              </a:xfrm>
              <a:prstGeom prst="rect">
                <a:avLst/>
              </a:prstGeom>
              <a:solidFill>
                <a:srgbClr val="186A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2" name="Rectangle 79"/>
              <p:cNvSpPr>
                <a:spLocks noChangeArrowheads="1"/>
              </p:cNvSpPr>
              <p:nvPr/>
            </p:nvSpPr>
            <p:spPr bwMode="auto">
              <a:xfrm>
                <a:off x="433" y="2869"/>
                <a:ext cx="1849" cy="8"/>
              </a:xfrm>
              <a:prstGeom prst="rect">
                <a:avLst/>
              </a:prstGeom>
              <a:solidFill>
                <a:srgbClr val="176A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3" name="Rectangle 80"/>
              <p:cNvSpPr>
                <a:spLocks noChangeArrowheads="1"/>
              </p:cNvSpPr>
              <p:nvPr/>
            </p:nvSpPr>
            <p:spPr bwMode="auto">
              <a:xfrm>
                <a:off x="433" y="2877"/>
                <a:ext cx="1849" cy="8"/>
              </a:xfrm>
              <a:prstGeom prst="rect">
                <a:avLst/>
              </a:prstGeom>
              <a:solidFill>
                <a:srgbClr val="176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4" name="Rectangle 81"/>
              <p:cNvSpPr>
                <a:spLocks noChangeArrowheads="1"/>
              </p:cNvSpPr>
              <p:nvPr/>
            </p:nvSpPr>
            <p:spPr bwMode="auto">
              <a:xfrm>
                <a:off x="433" y="2885"/>
                <a:ext cx="1849" cy="8"/>
              </a:xfrm>
              <a:prstGeom prst="rect">
                <a:avLst/>
              </a:prstGeom>
              <a:solidFill>
                <a:srgbClr val="1769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5" name="Rectangle 82"/>
              <p:cNvSpPr>
                <a:spLocks noChangeArrowheads="1"/>
              </p:cNvSpPr>
              <p:nvPr/>
            </p:nvSpPr>
            <p:spPr bwMode="auto">
              <a:xfrm>
                <a:off x="433" y="2893"/>
                <a:ext cx="1849" cy="8"/>
              </a:xfrm>
              <a:prstGeom prst="rect">
                <a:avLst/>
              </a:prstGeom>
              <a:solidFill>
                <a:srgbClr val="176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6" name="Rectangle 83"/>
              <p:cNvSpPr>
                <a:spLocks noChangeArrowheads="1"/>
              </p:cNvSpPr>
              <p:nvPr/>
            </p:nvSpPr>
            <p:spPr bwMode="auto">
              <a:xfrm>
                <a:off x="433" y="2901"/>
                <a:ext cx="1849" cy="8"/>
              </a:xfrm>
              <a:prstGeom prst="rect">
                <a:avLst/>
              </a:prstGeom>
              <a:solidFill>
                <a:srgbClr val="176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7" name="Rectangle 84"/>
              <p:cNvSpPr>
                <a:spLocks noChangeArrowheads="1"/>
              </p:cNvSpPr>
              <p:nvPr/>
            </p:nvSpPr>
            <p:spPr bwMode="auto">
              <a:xfrm>
                <a:off x="433" y="2909"/>
                <a:ext cx="1849" cy="8"/>
              </a:xfrm>
              <a:prstGeom prst="rect">
                <a:avLst/>
              </a:prstGeom>
              <a:solidFill>
                <a:srgbClr val="176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8" name="Rectangle 85"/>
              <p:cNvSpPr>
                <a:spLocks noChangeArrowheads="1"/>
              </p:cNvSpPr>
              <p:nvPr/>
            </p:nvSpPr>
            <p:spPr bwMode="auto">
              <a:xfrm>
                <a:off x="433" y="2917"/>
                <a:ext cx="1849" cy="8"/>
              </a:xfrm>
              <a:prstGeom prst="rect">
                <a:avLst/>
              </a:prstGeom>
              <a:solidFill>
                <a:srgbClr val="176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9" name="Rectangle 86"/>
              <p:cNvSpPr>
                <a:spLocks noChangeArrowheads="1"/>
              </p:cNvSpPr>
              <p:nvPr/>
            </p:nvSpPr>
            <p:spPr bwMode="auto">
              <a:xfrm>
                <a:off x="433" y="2925"/>
                <a:ext cx="1849" cy="8"/>
              </a:xfrm>
              <a:prstGeom prst="rect">
                <a:avLst/>
              </a:prstGeom>
              <a:solidFill>
                <a:srgbClr val="166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0" name="Rectangle 87"/>
              <p:cNvSpPr>
                <a:spLocks noChangeArrowheads="1"/>
              </p:cNvSpPr>
              <p:nvPr/>
            </p:nvSpPr>
            <p:spPr bwMode="auto">
              <a:xfrm>
                <a:off x="433" y="2933"/>
                <a:ext cx="1849" cy="8"/>
              </a:xfrm>
              <a:prstGeom prst="rect">
                <a:avLst/>
              </a:prstGeom>
              <a:solidFill>
                <a:srgbClr val="1666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1" name="Rectangle 88"/>
              <p:cNvSpPr>
                <a:spLocks noChangeArrowheads="1"/>
              </p:cNvSpPr>
              <p:nvPr/>
            </p:nvSpPr>
            <p:spPr bwMode="auto">
              <a:xfrm>
                <a:off x="433" y="2941"/>
                <a:ext cx="1849" cy="8"/>
              </a:xfrm>
              <a:prstGeom prst="rect">
                <a:avLst/>
              </a:prstGeom>
              <a:solidFill>
                <a:srgbClr val="1665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2" name="Rectangle 89"/>
              <p:cNvSpPr>
                <a:spLocks noChangeArrowheads="1"/>
              </p:cNvSpPr>
              <p:nvPr/>
            </p:nvSpPr>
            <p:spPr bwMode="auto">
              <a:xfrm>
                <a:off x="433" y="2949"/>
                <a:ext cx="1849" cy="8"/>
              </a:xfrm>
              <a:prstGeom prst="rect">
                <a:avLst/>
              </a:prstGeom>
              <a:solidFill>
                <a:srgbClr val="166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3" name="Rectangle 90"/>
              <p:cNvSpPr>
                <a:spLocks noChangeArrowheads="1"/>
              </p:cNvSpPr>
              <p:nvPr/>
            </p:nvSpPr>
            <p:spPr bwMode="auto">
              <a:xfrm>
                <a:off x="433" y="2957"/>
                <a:ext cx="1849" cy="8"/>
              </a:xfrm>
              <a:prstGeom prst="rect">
                <a:avLst/>
              </a:prstGeom>
              <a:solidFill>
                <a:srgbClr val="1664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4" name="Rectangle 91"/>
              <p:cNvSpPr>
                <a:spLocks noChangeArrowheads="1"/>
              </p:cNvSpPr>
              <p:nvPr/>
            </p:nvSpPr>
            <p:spPr bwMode="auto">
              <a:xfrm>
                <a:off x="433" y="2965"/>
                <a:ext cx="1849" cy="8"/>
              </a:xfrm>
              <a:prstGeom prst="rect">
                <a:avLst/>
              </a:prstGeom>
              <a:solidFill>
                <a:srgbClr val="166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5" name="Rectangle 92"/>
              <p:cNvSpPr>
                <a:spLocks noChangeArrowheads="1"/>
              </p:cNvSpPr>
              <p:nvPr/>
            </p:nvSpPr>
            <p:spPr bwMode="auto">
              <a:xfrm>
                <a:off x="433" y="2973"/>
                <a:ext cx="1849" cy="8"/>
              </a:xfrm>
              <a:prstGeom prst="rect">
                <a:avLst/>
              </a:prstGeom>
              <a:solidFill>
                <a:srgbClr val="166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6" name="Rectangle 93"/>
              <p:cNvSpPr>
                <a:spLocks noChangeArrowheads="1"/>
              </p:cNvSpPr>
              <p:nvPr/>
            </p:nvSpPr>
            <p:spPr bwMode="auto">
              <a:xfrm>
                <a:off x="433" y="2981"/>
                <a:ext cx="1849" cy="8"/>
              </a:xfrm>
              <a:prstGeom prst="rect">
                <a:avLst/>
              </a:prstGeom>
              <a:solidFill>
                <a:srgbClr val="1563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7" name="Rectangle 94"/>
              <p:cNvSpPr>
                <a:spLocks noChangeArrowheads="1"/>
              </p:cNvSpPr>
              <p:nvPr/>
            </p:nvSpPr>
            <p:spPr bwMode="auto">
              <a:xfrm>
                <a:off x="433" y="2989"/>
                <a:ext cx="1849" cy="8"/>
              </a:xfrm>
              <a:prstGeom prst="rect">
                <a:avLst/>
              </a:prstGeom>
              <a:solidFill>
                <a:srgbClr val="1562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8" name="Rectangle 95"/>
              <p:cNvSpPr>
                <a:spLocks noChangeArrowheads="1"/>
              </p:cNvSpPr>
              <p:nvPr/>
            </p:nvSpPr>
            <p:spPr bwMode="auto">
              <a:xfrm>
                <a:off x="433" y="2997"/>
                <a:ext cx="1849" cy="16"/>
              </a:xfrm>
              <a:prstGeom prst="rect">
                <a:avLst/>
              </a:prstGeom>
              <a:solidFill>
                <a:srgbClr val="156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9" name="Oval 96"/>
              <p:cNvSpPr>
                <a:spLocks noChangeArrowheads="1"/>
              </p:cNvSpPr>
              <p:nvPr/>
            </p:nvSpPr>
            <p:spPr bwMode="auto">
              <a:xfrm>
                <a:off x="433" y="2143"/>
                <a:ext cx="1839" cy="863"/>
              </a:xfrm>
              <a:prstGeom prst="ellipse">
                <a:avLst/>
              </a:prstGeom>
              <a:noFill/>
              <a:ln w="3016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0" name="Rectangle 97"/>
              <p:cNvSpPr>
                <a:spLocks noChangeArrowheads="1"/>
              </p:cNvSpPr>
              <p:nvPr/>
            </p:nvSpPr>
            <p:spPr bwMode="auto">
              <a:xfrm>
                <a:off x="849" y="2281"/>
                <a:ext cx="101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88"/>
                <a:r>
                  <a:rPr lang="ru-RU" altLang="ru-RU" sz="2800" b="1" dirty="0">
                    <a:solidFill>
                      <a:srgbClr val="FFFFFF"/>
                    </a:solidFill>
                    <a:latin typeface="Franklin Gothic Book" panose="020B0503020102020204" pitchFamily="34" charset="0"/>
                  </a:rPr>
                  <a:t>Уязвимости </a:t>
                </a:r>
                <a:endParaRPr lang="ru-RU" altLang="ru-RU" sz="2400" dirty="0"/>
              </a:p>
            </p:txBody>
          </p:sp>
          <p:sp>
            <p:nvSpPr>
              <p:cNvPr id="131" name="Rectangle 98"/>
              <p:cNvSpPr>
                <a:spLocks noChangeArrowheads="1"/>
              </p:cNvSpPr>
              <p:nvPr/>
            </p:nvSpPr>
            <p:spPr bwMode="auto">
              <a:xfrm>
                <a:off x="752" y="2477"/>
                <a:ext cx="113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88"/>
                <a:r>
                  <a:rPr lang="ru-RU" altLang="ru-RU" sz="2800" b="1" dirty="0">
                    <a:solidFill>
                      <a:srgbClr val="FFFFFF"/>
                    </a:solidFill>
                    <a:latin typeface="Franklin Gothic Book" panose="020B0503020102020204" pitchFamily="34" charset="0"/>
                  </a:rPr>
                  <a:t>безопасности</a:t>
                </a:r>
                <a:endParaRPr lang="ru-RU" altLang="ru-RU" sz="2400" dirty="0"/>
              </a:p>
            </p:txBody>
          </p:sp>
          <p:sp>
            <p:nvSpPr>
              <p:cNvPr id="132" name="Rectangle 99"/>
              <p:cNvSpPr>
                <a:spLocks noChangeArrowheads="1"/>
              </p:cNvSpPr>
              <p:nvPr/>
            </p:nvSpPr>
            <p:spPr bwMode="auto">
              <a:xfrm>
                <a:off x="861" y="2677"/>
                <a:ext cx="94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88"/>
                <a:r>
                  <a:rPr lang="ru-RU" altLang="ru-RU" sz="2800" b="1" dirty="0">
                    <a:solidFill>
                      <a:srgbClr val="FFFFFF"/>
                    </a:solidFill>
                    <a:latin typeface="Franklin Gothic Book" panose="020B0503020102020204" pitchFamily="34" charset="0"/>
                  </a:rPr>
                  <a:t>ППО АСУТП</a:t>
                </a:r>
                <a:endParaRPr lang="ru-RU" altLang="ru-RU" sz="2400" dirty="0"/>
              </a:p>
            </p:txBody>
          </p:sp>
          <p:sp>
            <p:nvSpPr>
              <p:cNvPr id="133" name="Line 100"/>
              <p:cNvSpPr>
                <a:spLocks noChangeShapeType="1"/>
              </p:cNvSpPr>
              <p:nvPr/>
            </p:nvSpPr>
            <p:spPr bwMode="auto">
              <a:xfrm>
                <a:off x="2565" y="1530"/>
                <a:ext cx="1149" cy="0"/>
              </a:xfrm>
              <a:prstGeom prst="line">
                <a:avLst/>
              </a:prstGeom>
              <a:noFill/>
              <a:ln w="63500" cap="flat">
                <a:solidFill>
                  <a:srgbClr val="1561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4" name="Rectangle 101"/>
              <p:cNvSpPr>
                <a:spLocks noChangeArrowheads="1"/>
              </p:cNvSpPr>
              <p:nvPr/>
            </p:nvSpPr>
            <p:spPr bwMode="auto">
              <a:xfrm>
                <a:off x="2515" y="1135"/>
                <a:ext cx="1186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88"/>
                <a:r>
                  <a:rPr lang="ru-RU" altLang="ru-RU" sz="1920" b="1" dirty="0">
                    <a:solidFill>
                      <a:srgbClr val="051825"/>
                    </a:solidFill>
                    <a:latin typeface="Franklin Gothic Book" panose="020B0503020102020204" pitchFamily="34" charset="0"/>
                  </a:rPr>
                  <a:t>Отсутствие контроля </a:t>
                </a:r>
              </a:p>
              <a:p>
                <a:pPr defTabSz="1219188"/>
                <a:r>
                  <a:rPr lang="ru-RU" altLang="ru-RU" sz="1920" b="1" dirty="0">
                    <a:solidFill>
                      <a:srgbClr val="051825"/>
                    </a:solidFill>
                    <a:latin typeface="Franklin Gothic Book" panose="020B0503020102020204" pitchFamily="34" charset="0"/>
                  </a:rPr>
                  <a:t>применяемого ПО</a:t>
                </a:r>
                <a:endParaRPr lang="ru-RU" altLang="ru-RU" sz="1920" b="1" dirty="0"/>
              </a:p>
            </p:txBody>
          </p:sp>
          <p:sp>
            <p:nvSpPr>
              <p:cNvPr id="135" name="Freeform 102"/>
              <p:cNvSpPr>
                <a:spLocks/>
              </p:cNvSpPr>
              <p:nvPr/>
            </p:nvSpPr>
            <p:spPr bwMode="auto">
              <a:xfrm>
                <a:off x="2272" y="1559"/>
                <a:ext cx="222" cy="1024"/>
              </a:xfrm>
              <a:custGeom>
                <a:avLst/>
                <a:gdLst>
                  <a:gd name="T0" fmla="*/ 0 w 222"/>
                  <a:gd name="T1" fmla="*/ 1024 h 1024"/>
                  <a:gd name="T2" fmla="*/ 147 w 222"/>
                  <a:gd name="T3" fmla="*/ 498 h 1024"/>
                  <a:gd name="T4" fmla="*/ 222 w 222"/>
                  <a:gd name="T5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2" h="1024">
                    <a:moveTo>
                      <a:pt x="0" y="1024"/>
                    </a:moveTo>
                    <a:cubicBezTo>
                      <a:pt x="147" y="1024"/>
                      <a:pt x="147" y="761"/>
                      <a:pt x="147" y="498"/>
                    </a:cubicBezTo>
                    <a:cubicBezTo>
                      <a:pt x="147" y="286"/>
                      <a:pt x="147" y="75"/>
                      <a:pt x="222" y="0"/>
                    </a:cubicBezTo>
                  </a:path>
                </a:pathLst>
              </a:custGeom>
              <a:noFill/>
              <a:ln w="20638" cap="rnd">
                <a:solidFill>
                  <a:srgbClr val="15619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6" name="Freeform 103"/>
              <p:cNvSpPr>
                <a:spLocks/>
              </p:cNvSpPr>
              <p:nvPr/>
            </p:nvSpPr>
            <p:spPr bwMode="auto">
              <a:xfrm>
                <a:off x="2464" y="1529"/>
                <a:ext cx="101" cy="68"/>
              </a:xfrm>
              <a:custGeom>
                <a:avLst/>
                <a:gdLst>
                  <a:gd name="T0" fmla="*/ 0 w 101"/>
                  <a:gd name="T1" fmla="*/ 0 h 68"/>
                  <a:gd name="T2" fmla="*/ 101 w 101"/>
                  <a:gd name="T3" fmla="*/ 1 h 68"/>
                  <a:gd name="T4" fmla="*/ 40 w 101"/>
                  <a:gd name="T5" fmla="*/ 68 h 68"/>
                  <a:gd name="T6" fmla="*/ 0 w 101"/>
                  <a:gd name="T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68">
                    <a:moveTo>
                      <a:pt x="0" y="0"/>
                    </a:moveTo>
                    <a:lnTo>
                      <a:pt x="101" y="1"/>
                    </a:lnTo>
                    <a:lnTo>
                      <a:pt x="40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6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7" name="Line 104"/>
              <p:cNvSpPr>
                <a:spLocks noChangeShapeType="1"/>
              </p:cNvSpPr>
              <p:nvPr/>
            </p:nvSpPr>
            <p:spPr bwMode="auto">
              <a:xfrm>
                <a:off x="3154" y="2583"/>
                <a:ext cx="1149" cy="0"/>
              </a:xfrm>
              <a:prstGeom prst="line">
                <a:avLst/>
              </a:prstGeom>
              <a:noFill/>
              <a:ln w="63500" cap="flat">
                <a:solidFill>
                  <a:srgbClr val="1561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8" name="Rectangle 105"/>
              <p:cNvSpPr>
                <a:spLocks noChangeArrowheads="1"/>
              </p:cNvSpPr>
              <p:nvPr/>
            </p:nvSpPr>
            <p:spPr bwMode="auto">
              <a:xfrm>
                <a:off x="3192" y="2205"/>
                <a:ext cx="156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88"/>
                <a:r>
                  <a:rPr lang="ru-RU" altLang="ru-RU" sz="1920" b="1" dirty="0">
                    <a:solidFill>
                      <a:srgbClr val="051825"/>
                    </a:solidFill>
                    <a:latin typeface="Franklin Gothic Book" panose="020B0503020102020204" pitchFamily="34" charset="0"/>
                  </a:rPr>
                  <a:t>Ошибки при конфигурации </a:t>
                </a:r>
              </a:p>
              <a:p>
                <a:pPr defTabSz="1219188"/>
                <a:r>
                  <a:rPr lang="ru-RU" altLang="ru-RU" sz="1920" b="1" dirty="0">
                    <a:solidFill>
                      <a:srgbClr val="051825"/>
                    </a:solidFill>
                    <a:latin typeface="Franklin Gothic Book" panose="020B0503020102020204" pitchFamily="34" charset="0"/>
                  </a:rPr>
                  <a:t>и разработке ПО</a:t>
                </a:r>
              </a:p>
            </p:txBody>
          </p:sp>
          <p:sp>
            <p:nvSpPr>
              <p:cNvPr id="139" name="Freeform 106"/>
              <p:cNvSpPr>
                <a:spLocks/>
              </p:cNvSpPr>
              <p:nvPr/>
            </p:nvSpPr>
            <p:spPr bwMode="auto">
              <a:xfrm>
                <a:off x="2272" y="2583"/>
                <a:ext cx="803" cy="0"/>
              </a:xfrm>
              <a:custGeom>
                <a:avLst/>
                <a:gdLst>
                  <a:gd name="T0" fmla="*/ 0 w 803"/>
                  <a:gd name="T1" fmla="*/ 803 w 80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803">
                    <a:moveTo>
                      <a:pt x="0" y="0"/>
                    </a:moveTo>
                    <a:cubicBezTo>
                      <a:pt x="197" y="0"/>
                      <a:pt x="569" y="0"/>
                      <a:pt x="803" y="0"/>
                    </a:cubicBezTo>
                  </a:path>
                </a:pathLst>
              </a:custGeom>
              <a:noFill/>
              <a:ln w="20638" cap="rnd">
                <a:solidFill>
                  <a:srgbClr val="15619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0" name="Freeform 107"/>
              <p:cNvSpPr>
                <a:spLocks/>
              </p:cNvSpPr>
              <p:nvPr/>
            </p:nvSpPr>
            <p:spPr bwMode="auto">
              <a:xfrm>
                <a:off x="3064" y="2546"/>
                <a:ext cx="90" cy="75"/>
              </a:xfrm>
              <a:custGeom>
                <a:avLst/>
                <a:gdLst>
                  <a:gd name="T0" fmla="*/ 0 w 90"/>
                  <a:gd name="T1" fmla="*/ 0 h 75"/>
                  <a:gd name="T2" fmla="*/ 90 w 90"/>
                  <a:gd name="T3" fmla="*/ 37 h 75"/>
                  <a:gd name="T4" fmla="*/ 0 w 90"/>
                  <a:gd name="T5" fmla="*/ 75 h 75"/>
                  <a:gd name="T6" fmla="*/ 0 w 90"/>
                  <a:gd name="T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75">
                    <a:moveTo>
                      <a:pt x="0" y="0"/>
                    </a:moveTo>
                    <a:lnTo>
                      <a:pt x="90" y="37"/>
                    </a:lnTo>
                    <a:lnTo>
                      <a:pt x="0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6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1" name="Line 108"/>
              <p:cNvSpPr>
                <a:spLocks noChangeShapeType="1"/>
              </p:cNvSpPr>
              <p:nvPr/>
            </p:nvSpPr>
            <p:spPr bwMode="auto">
              <a:xfrm>
                <a:off x="2617" y="3408"/>
                <a:ext cx="1149" cy="0"/>
              </a:xfrm>
              <a:prstGeom prst="line">
                <a:avLst/>
              </a:prstGeom>
              <a:noFill/>
              <a:ln w="63500" cap="flat">
                <a:solidFill>
                  <a:srgbClr val="1561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2" name="Rectangle 109"/>
              <p:cNvSpPr>
                <a:spLocks noChangeArrowheads="1"/>
              </p:cNvSpPr>
              <p:nvPr/>
            </p:nvSpPr>
            <p:spPr bwMode="auto">
              <a:xfrm>
                <a:off x="2626" y="3031"/>
                <a:ext cx="6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ru-RU" sz="1920" b="1" dirty="0">
                    <a:solidFill>
                      <a:srgbClr val="051825"/>
                    </a:solidFill>
                    <a:latin typeface="Franklin Gothic Book" panose="020B0503020102020204" pitchFamily="34" charset="0"/>
                  </a:rPr>
                  <a:t>Разработка </a:t>
                </a:r>
              </a:p>
              <a:p>
                <a:r>
                  <a:rPr lang="ru-RU" altLang="ru-RU" sz="1920" b="1" dirty="0">
                    <a:solidFill>
                      <a:srgbClr val="051825"/>
                    </a:solidFill>
                    <a:latin typeface="Franklin Gothic Book" panose="020B0503020102020204" pitchFamily="34" charset="0"/>
                  </a:rPr>
                  <a:t>«закладок»</a:t>
                </a:r>
              </a:p>
            </p:txBody>
          </p:sp>
          <p:sp>
            <p:nvSpPr>
              <p:cNvPr id="143" name="Freeform 110"/>
              <p:cNvSpPr>
                <a:spLocks/>
              </p:cNvSpPr>
              <p:nvPr/>
            </p:nvSpPr>
            <p:spPr bwMode="auto">
              <a:xfrm>
                <a:off x="2272" y="2583"/>
                <a:ext cx="269" cy="808"/>
              </a:xfrm>
              <a:custGeom>
                <a:avLst/>
                <a:gdLst>
                  <a:gd name="T0" fmla="*/ 0 w 269"/>
                  <a:gd name="T1" fmla="*/ 0 h 808"/>
                  <a:gd name="T2" fmla="*/ 172 w 269"/>
                  <a:gd name="T3" fmla="*/ 413 h 808"/>
                  <a:gd name="T4" fmla="*/ 269 w 269"/>
                  <a:gd name="T5" fmla="*/ 80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9" h="808">
                    <a:moveTo>
                      <a:pt x="0" y="0"/>
                    </a:moveTo>
                    <a:cubicBezTo>
                      <a:pt x="172" y="0"/>
                      <a:pt x="172" y="206"/>
                      <a:pt x="172" y="413"/>
                    </a:cubicBezTo>
                    <a:cubicBezTo>
                      <a:pt x="172" y="583"/>
                      <a:pt x="172" y="753"/>
                      <a:pt x="269" y="808"/>
                    </a:cubicBezTo>
                  </a:path>
                </a:pathLst>
              </a:custGeom>
              <a:noFill/>
              <a:ln w="20638" cap="rnd">
                <a:solidFill>
                  <a:srgbClr val="15619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4" name="Freeform 111"/>
              <p:cNvSpPr>
                <a:spLocks/>
              </p:cNvSpPr>
              <p:nvPr/>
            </p:nvSpPr>
            <p:spPr bwMode="auto">
              <a:xfrm>
                <a:off x="2519" y="3352"/>
                <a:ext cx="98" cy="72"/>
              </a:xfrm>
              <a:custGeom>
                <a:avLst/>
                <a:gdLst>
                  <a:gd name="T0" fmla="*/ 24 w 98"/>
                  <a:gd name="T1" fmla="*/ 0 h 72"/>
                  <a:gd name="T2" fmla="*/ 98 w 98"/>
                  <a:gd name="T3" fmla="*/ 56 h 72"/>
                  <a:gd name="T4" fmla="*/ 0 w 98"/>
                  <a:gd name="T5" fmla="*/ 72 h 72"/>
                  <a:gd name="T6" fmla="*/ 24 w 98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72">
                    <a:moveTo>
                      <a:pt x="24" y="0"/>
                    </a:moveTo>
                    <a:lnTo>
                      <a:pt x="98" y="56"/>
                    </a:lnTo>
                    <a:lnTo>
                      <a:pt x="0" y="7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156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5" name="Line 112"/>
              <p:cNvSpPr>
                <a:spLocks noChangeShapeType="1"/>
              </p:cNvSpPr>
              <p:nvPr/>
            </p:nvSpPr>
            <p:spPr bwMode="auto">
              <a:xfrm>
                <a:off x="4059" y="1193"/>
                <a:ext cx="1149" cy="0"/>
              </a:xfrm>
              <a:prstGeom prst="line">
                <a:avLst/>
              </a:prstGeom>
              <a:noFill/>
              <a:ln w="63500" cap="flat">
                <a:solidFill>
                  <a:srgbClr val="1561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6" name="Rectangle 113"/>
              <p:cNvSpPr>
                <a:spLocks noChangeArrowheads="1"/>
              </p:cNvSpPr>
              <p:nvPr/>
            </p:nvSpPr>
            <p:spPr bwMode="auto">
              <a:xfrm>
                <a:off x="4303" y="976"/>
                <a:ext cx="664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88"/>
                <a:r>
                  <a:rPr lang="ru-RU" altLang="ru-RU" sz="2160" dirty="0">
                    <a:solidFill>
                      <a:srgbClr val="051825"/>
                    </a:solidFill>
                    <a:latin typeface="Franklin Gothic Book" panose="020B0503020102020204" pitchFamily="34" charset="0"/>
                  </a:rPr>
                  <a:t>Состав ПО</a:t>
                </a:r>
                <a:endParaRPr lang="ru-RU" altLang="ru-RU" sz="2160" dirty="0"/>
              </a:p>
            </p:txBody>
          </p:sp>
          <p:sp>
            <p:nvSpPr>
              <p:cNvPr id="147" name="Freeform 114"/>
              <p:cNvSpPr>
                <a:spLocks/>
              </p:cNvSpPr>
              <p:nvPr/>
            </p:nvSpPr>
            <p:spPr bwMode="auto">
              <a:xfrm>
                <a:off x="3714" y="1218"/>
                <a:ext cx="272" cy="312"/>
              </a:xfrm>
              <a:custGeom>
                <a:avLst/>
                <a:gdLst>
                  <a:gd name="T0" fmla="*/ 0 w 272"/>
                  <a:gd name="T1" fmla="*/ 312 h 312"/>
                  <a:gd name="T2" fmla="*/ 272 w 272"/>
                  <a:gd name="T3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2" h="312">
                    <a:moveTo>
                      <a:pt x="0" y="312"/>
                    </a:moveTo>
                    <a:cubicBezTo>
                      <a:pt x="144" y="312"/>
                      <a:pt x="168" y="78"/>
                      <a:pt x="272" y="0"/>
                    </a:cubicBezTo>
                  </a:path>
                </a:pathLst>
              </a:custGeom>
              <a:noFill/>
              <a:ln w="20638" cap="rnd">
                <a:solidFill>
                  <a:srgbClr val="15619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8" name="Freeform 115"/>
              <p:cNvSpPr>
                <a:spLocks/>
              </p:cNvSpPr>
              <p:nvPr/>
            </p:nvSpPr>
            <p:spPr bwMode="auto">
              <a:xfrm>
                <a:off x="3958" y="1186"/>
                <a:ext cx="101" cy="70"/>
              </a:xfrm>
              <a:custGeom>
                <a:avLst/>
                <a:gdLst>
                  <a:gd name="T0" fmla="*/ 0 w 101"/>
                  <a:gd name="T1" fmla="*/ 0 h 70"/>
                  <a:gd name="T2" fmla="*/ 101 w 101"/>
                  <a:gd name="T3" fmla="*/ 7 h 70"/>
                  <a:gd name="T4" fmla="*/ 35 w 101"/>
                  <a:gd name="T5" fmla="*/ 70 h 70"/>
                  <a:gd name="T6" fmla="*/ 0 w 101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0">
                    <a:moveTo>
                      <a:pt x="0" y="0"/>
                    </a:moveTo>
                    <a:lnTo>
                      <a:pt x="101" y="7"/>
                    </a:lnTo>
                    <a:lnTo>
                      <a:pt x="35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6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9" name="Line 116"/>
              <p:cNvSpPr>
                <a:spLocks noChangeShapeType="1"/>
              </p:cNvSpPr>
              <p:nvPr/>
            </p:nvSpPr>
            <p:spPr bwMode="auto">
              <a:xfrm>
                <a:off x="4111" y="3071"/>
                <a:ext cx="1149" cy="0"/>
              </a:xfrm>
              <a:prstGeom prst="line">
                <a:avLst/>
              </a:prstGeom>
              <a:noFill/>
              <a:ln w="63500" cap="flat">
                <a:solidFill>
                  <a:srgbClr val="1561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0" name="Rectangle 117"/>
              <p:cNvSpPr>
                <a:spLocks noChangeArrowheads="1"/>
              </p:cNvSpPr>
              <p:nvPr/>
            </p:nvSpPr>
            <p:spPr bwMode="auto">
              <a:xfrm>
                <a:off x="4232" y="2857"/>
                <a:ext cx="976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ru-RU" sz="2160" dirty="0">
                    <a:solidFill>
                      <a:srgbClr val="051825"/>
                    </a:solidFill>
                    <a:latin typeface="Franklin Gothic Book" panose="020B0503020102020204" pitchFamily="34" charset="0"/>
                  </a:rPr>
                  <a:t>Опасный код</a:t>
                </a:r>
              </a:p>
            </p:txBody>
          </p:sp>
          <p:sp>
            <p:nvSpPr>
              <p:cNvPr id="151" name="Freeform 119"/>
              <p:cNvSpPr>
                <a:spLocks/>
              </p:cNvSpPr>
              <p:nvPr/>
            </p:nvSpPr>
            <p:spPr bwMode="auto">
              <a:xfrm>
                <a:off x="3766" y="3096"/>
                <a:ext cx="273" cy="312"/>
              </a:xfrm>
              <a:custGeom>
                <a:avLst/>
                <a:gdLst>
                  <a:gd name="T0" fmla="*/ 0 w 273"/>
                  <a:gd name="T1" fmla="*/ 312 h 312"/>
                  <a:gd name="T2" fmla="*/ 273 w 273"/>
                  <a:gd name="T3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3" h="312">
                    <a:moveTo>
                      <a:pt x="0" y="312"/>
                    </a:moveTo>
                    <a:cubicBezTo>
                      <a:pt x="145" y="312"/>
                      <a:pt x="168" y="78"/>
                      <a:pt x="273" y="0"/>
                    </a:cubicBezTo>
                  </a:path>
                </a:pathLst>
              </a:custGeom>
              <a:noFill/>
              <a:ln w="20638" cap="rnd">
                <a:solidFill>
                  <a:srgbClr val="15619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2" name="Freeform 120"/>
              <p:cNvSpPr>
                <a:spLocks/>
              </p:cNvSpPr>
              <p:nvPr/>
            </p:nvSpPr>
            <p:spPr bwMode="auto">
              <a:xfrm>
                <a:off x="4011" y="3065"/>
                <a:ext cx="100" cy="70"/>
              </a:xfrm>
              <a:custGeom>
                <a:avLst/>
                <a:gdLst>
                  <a:gd name="T0" fmla="*/ 0 w 100"/>
                  <a:gd name="T1" fmla="*/ 0 h 70"/>
                  <a:gd name="T2" fmla="*/ 100 w 100"/>
                  <a:gd name="T3" fmla="*/ 6 h 70"/>
                  <a:gd name="T4" fmla="*/ 34 w 100"/>
                  <a:gd name="T5" fmla="*/ 70 h 70"/>
                  <a:gd name="T6" fmla="*/ 0 w 100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70">
                    <a:moveTo>
                      <a:pt x="0" y="0"/>
                    </a:moveTo>
                    <a:lnTo>
                      <a:pt x="100" y="6"/>
                    </a:lnTo>
                    <a:lnTo>
                      <a:pt x="34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6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3" name="Line 121"/>
              <p:cNvSpPr>
                <a:spLocks noChangeShapeType="1"/>
              </p:cNvSpPr>
              <p:nvPr/>
            </p:nvSpPr>
            <p:spPr bwMode="auto">
              <a:xfrm>
                <a:off x="4111" y="3745"/>
                <a:ext cx="1149" cy="0"/>
              </a:xfrm>
              <a:prstGeom prst="line">
                <a:avLst/>
              </a:prstGeom>
              <a:noFill/>
              <a:ln w="63500" cap="flat">
                <a:solidFill>
                  <a:srgbClr val="1561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4" name="Rectangle 122"/>
              <p:cNvSpPr>
                <a:spLocks noChangeArrowheads="1"/>
              </p:cNvSpPr>
              <p:nvPr/>
            </p:nvSpPr>
            <p:spPr bwMode="auto">
              <a:xfrm>
                <a:off x="4111" y="3545"/>
                <a:ext cx="1296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88"/>
                <a:r>
                  <a:rPr lang="ru-RU" altLang="ru-RU" sz="1920" dirty="0">
                    <a:solidFill>
                      <a:srgbClr val="051825"/>
                    </a:solidFill>
                    <a:latin typeface="Franklin Gothic Book" panose="020B0503020102020204" pitchFamily="34" charset="0"/>
                  </a:rPr>
                  <a:t>Логические «бомбы»</a:t>
                </a:r>
              </a:p>
            </p:txBody>
          </p:sp>
          <p:sp>
            <p:nvSpPr>
              <p:cNvPr id="155" name="Freeform 123"/>
              <p:cNvSpPr>
                <a:spLocks/>
              </p:cNvSpPr>
              <p:nvPr/>
            </p:nvSpPr>
            <p:spPr bwMode="auto">
              <a:xfrm>
                <a:off x="3766" y="3408"/>
                <a:ext cx="273" cy="312"/>
              </a:xfrm>
              <a:custGeom>
                <a:avLst/>
                <a:gdLst>
                  <a:gd name="T0" fmla="*/ 0 w 273"/>
                  <a:gd name="T1" fmla="*/ 0 h 312"/>
                  <a:gd name="T2" fmla="*/ 273 w 273"/>
                  <a:gd name="T3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3" h="312">
                    <a:moveTo>
                      <a:pt x="0" y="0"/>
                    </a:moveTo>
                    <a:cubicBezTo>
                      <a:pt x="145" y="0"/>
                      <a:pt x="168" y="235"/>
                      <a:pt x="273" y="312"/>
                    </a:cubicBezTo>
                  </a:path>
                </a:pathLst>
              </a:custGeom>
              <a:noFill/>
              <a:ln w="20638" cap="rnd">
                <a:solidFill>
                  <a:srgbClr val="15619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6" name="Freeform 124"/>
              <p:cNvSpPr>
                <a:spLocks/>
              </p:cNvSpPr>
              <p:nvPr/>
            </p:nvSpPr>
            <p:spPr bwMode="auto">
              <a:xfrm>
                <a:off x="4011" y="3682"/>
                <a:ext cx="100" cy="70"/>
              </a:xfrm>
              <a:custGeom>
                <a:avLst/>
                <a:gdLst>
                  <a:gd name="T0" fmla="*/ 34 w 100"/>
                  <a:gd name="T1" fmla="*/ 0 h 70"/>
                  <a:gd name="T2" fmla="*/ 100 w 100"/>
                  <a:gd name="T3" fmla="*/ 63 h 70"/>
                  <a:gd name="T4" fmla="*/ 0 w 100"/>
                  <a:gd name="T5" fmla="*/ 70 h 70"/>
                  <a:gd name="T6" fmla="*/ 34 w 100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70">
                    <a:moveTo>
                      <a:pt x="34" y="0"/>
                    </a:moveTo>
                    <a:lnTo>
                      <a:pt x="100" y="63"/>
                    </a:lnTo>
                    <a:lnTo>
                      <a:pt x="0" y="7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56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7" name="Line 125"/>
              <p:cNvSpPr>
                <a:spLocks noChangeShapeType="1"/>
              </p:cNvSpPr>
              <p:nvPr/>
            </p:nvSpPr>
            <p:spPr bwMode="auto">
              <a:xfrm>
                <a:off x="4061" y="2013"/>
                <a:ext cx="1149" cy="0"/>
              </a:xfrm>
              <a:prstGeom prst="line">
                <a:avLst/>
              </a:prstGeom>
              <a:noFill/>
              <a:ln w="63500" cap="flat">
                <a:solidFill>
                  <a:srgbClr val="15619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8" name="Rectangle 126"/>
              <p:cNvSpPr>
                <a:spLocks noChangeArrowheads="1"/>
              </p:cNvSpPr>
              <p:nvPr/>
            </p:nvSpPr>
            <p:spPr bwMode="auto">
              <a:xfrm>
                <a:off x="4117" y="1797"/>
                <a:ext cx="119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88"/>
                <a:r>
                  <a:rPr lang="ru-RU" altLang="ru-RU" sz="2160" dirty="0">
                    <a:solidFill>
                      <a:srgbClr val="051825"/>
                    </a:solidFill>
                    <a:latin typeface="Franklin Gothic Book" panose="020B0503020102020204" pitchFamily="34" charset="0"/>
                  </a:rPr>
                  <a:t>Версионность ПО</a:t>
                </a:r>
              </a:p>
            </p:txBody>
          </p:sp>
          <p:sp>
            <p:nvSpPr>
              <p:cNvPr id="159" name="Freeform 127"/>
              <p:cNvSpPr>
                <a:spLocks/>
              </p:cNvSpPr>
              <p:nvPr/>
            </p:nvSpPr>
            <p:spPr bwMode="auto">
              <a:xfrm>
                <a:off x="3714" y="1530"/>
                <a:ext cx="276" cy="450"/>
              </a:xfrm>
              <a:custGeom>
                <a:avLst/>
                <a:gdLst>
                  <a:gd name="T0" fmla="*/ 0 w 276"/>
                  <a:gd name="T1" fmla="*/ 0 h 450"/>
                  <a:gd name="T2" fmla="*/ 276 w 276"/>
                  <a:gd name="T3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76" h="450">
                    <a:moveTo>
                      <a:pt x="0" y="0"/>
                    </a:moveTo>
                    <a:cubicBezTo>
                      <a:pt x="146" y="0"/>
                      <a:pt x="168" y="343"/>
                      <a:pt x="276" y="450"/>
                    </a:cubicBezTo>
                  </a:path>
                </a:pathLst>
              </a:custGeom>
              <a:noFill/>
              <a:ln w="20638" cap="rnd">
                <a:solidFill>
                  <a:srgbClr val="15619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0" name="Freeform 128"/>
              <p:cNvSpPr>
                <a:spLocks/>
              </p:cNvSpPr>
              <p:nvPr/>
            </p:nvSpPr>
            <p:spPr bwMode="auto">
              <a:xfrm>
                <a:off x="3955" y="1944"/>
                <a:ext cx="101" cy="69"/>
              </a:xfrm>
              <a:custGeom>
                <a:avLst/>
                <a:gdLst>
                  <a:gd name="T0" fmla="*/ 43 w 101"/>
                  <a:gd name="T1" fmla="*/ 0 h 69"/>
                  <a:gd name="T2" fmla="*/ 101 w 101"/>
                  <a:gd name="T3" fmla="*/ 69 h 69"/>
                  <a:gd name="T4" fmla="*/ 0 w 101"/>
                  <a:gd name="T5" fmla="*/ 66 h 69"/>
                  <a:gd name="T6" fmla="*/ 43 w 101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69">
                    <a:moveTo>
                      <a:pt x="43" y="0"/>
                    </a:moveTo>
                    <a:lnTo>
                      <a:pt x="101" y="69"/>
                    </a:lnTo>
                    <a:lnTo>
                      <a:pt x="0" y="6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156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34" y="2248847"/>
              <a:ext cx="1517515" cy="1138136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1479" y="1683352"/>
              <a:ext cx="833928" cy="833928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913" y="3177383"/>
              <a:ext cx="905668" cy="905668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58" y="4588081"/>
              <a:ext cx="825817" cy="825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918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Пример выявленного опасного кода</a:t>
            </a:r>
          </a:p>
        </p:txBody>
      </p:sp>
      <p:sp>
        <p:nvSpPr>
          <p:cNvPr id="7" name="Объек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95325" y="3303381"/>
            <a:ext cx="10364670" cy="2217287"/>
            <a:chOff x="329330" y="3596549"/>
            <a:chExt cx="11516300" cy="246365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29330" y="3596549"/>
              <a:ext cx="11516300" cy="2463652"/>
              <a:chOff x="329330" y="3378631"/>
              <a:chExt cx="11516300" cy="2463652"/>
            </a:xfrm>
          </p:grpSpPr>
          <p:sp>
            <p:nvSpPr>
              <p:cNvPr id="12" name="Выноска 2 11"/>
              <p:cNvSpPr/>
              <p:nvPr/>
            </p:nvSpPr>
            <p:spPr>
              <a:xfrm>
                <a:off x="8270492" y="3520555"/>
                <a:ext cx="3575138" cy="1407092"/>
              </a:xfrm>
              <a:prstGeom prst="borderCallout2">
                <a:avLst>
                  <a:gd name="adj1" fmla="val 17974"/>
                  <a:gd name="adj2" fmla="val -1451"/>
                  <a:gd name="adj3" fmla="val 18750"/>
                  <a:gd name="adj4" fmla="val -16667"/>
                  <a:gd name="adj5" fmla="val 90133"/>
                  <a:gd name="adj6" fmla="val -51711"/>
                </a:avLst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40" dirty="0">
                    <a:solidFill>
                      <a:srgbClr val="00447C"/>
                    </a:solidFill>
                    <a:latin typeface="+mj-lt"/>
                  </a:rPr>
                  <a:t>Комментарий к тексту программы: </a:t>
                </a:r>
                <a:r>
                  <a:rPr lang="ru-RU" sz="1440" dirty="0">
                    <a:solidFill>
                      <a:srgbClr val="FF0000"/>
                    </a:solidFill>
                    <a:latin typeface="+mj-lt"/>
                  </a:rPr>
                  <a:t>«Если задвижка в аварии – снимаем аварию и пытаемся закрыть дальше»</a:t>
                </a:r>
              </a:p>
            </p:txBody>
          </p:sp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9330" y="3378631"/>
                <a:ext cx="6071471" cy="2463652"/>
              </a:xfrm>
              <a:prstGeom prst="rect">
                <a:avLst/>
              </a:prstGeom>
              <a:ln w="3175">
                <a:solidFill>
                  <a:srgbClr val="00447C"/>
                </a:solidFill>
              </a:ln>
            </p:spPr>
          </p:pic>
        </p:grpSp>
        <p:cxnSp>
          <p:nvCxnSpPr>
            <p:cNvPr id="10" name="Прямая соединительная линия 9"/>
            <p:cNvCxnSpPr/>
            <p:nvPr/>
          </p:nvCxnSpPr>
          <p:spPr>
            <a:xfrm>
              <a:off x="349031" y="4493347"/>
              <a:ext cx="2156059" cy="0"/>
            </a:xfrm>
            <a:prstGeom prst="line">
              <a:avLst/>
            </a:prstGeom>
            <a:ln w="38100">
              <a:solidFill>
                <a:srgbClr val="EE31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924605" y="5004000"/>
              <a:ext cx="5256998" cy="0"/>
            </a:xfrm>
            <a:prstGeom prst="line">
              <a:avLst/>
            </a:prstGeom>
            <a:ln w="38100">
              <a:solidFill>
                <a:srgbClr val="EE31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595241" y="1873933"/>
            <a:ext cx="1112881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80" dirty="0">
                <a:solidFill>
                  <a:srgbClr val="FF0000"/>
                </a:solidFill>
                <a:latin typeface="+mj-lt"/>
              </a:rPr>
              <a:t>Выполнение алгоритма могло привести к разрушению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425778808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108000" tIns="43200" rIns="43200" bIns="43200" rtlCol="0" anchor="ctr" anchorCtr="0">
            <a:normAutofit/>
          </a:bodyPr>
          <a:lstStyle/>
          <a:p>
            <a:r>
              <a:rPr lang="ru-RU" cap="all" dirty="0"/>
              <a:t>Пример «качественного» кода</a:t>
            </a:r>
            <a:endParaRPr lang="ru-RU" cap="all" dirty="0"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Рисунок 4" descr="image004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325" y="1377950"/>
            <a:ext cx="499268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" descr="image003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8575" y="1377950"/>
            <a:ext cx="511810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60689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Интегратор устранил НДВ, но… «оставили на всякий случай»</a:t>
            </a:r>
            <a:endParaRPr lang="ru-RU" cap="all" dirty="0">
              <a:solidFill>
                <a:schemeClr val="accent3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637" y="1782043"/>
            <a:ext cx="7696414" cy="13628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637" y="4297842"/>
            <a:ext cx="6852754" cy="169442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879E5E-E72D-4815-A3CD-F64A21F0611E}"/>
              </a:ext>
            </a:extLst>
          </p:cNvPr>
          <p:cNvSpPr/>
          <p:nvPr/>
        </p:nvSpPr>
        <p:spPr>
          <a:xfrm>
            <a:off x="453637" y="1146573"/>
            <a:ext cx="6905545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80" dirty="0">
                <a:solidFill>
                  <a:srgbClr val="FF0000"/>
                </a:solidFill>
              </a:rPr>
              <a:t>Выявленный фрагмент НДВ (вызов окна аутентификации </a:t>
            </a:r>
            <a:r>
              <a:rPr lang="en-US" sz="1680" dirty="0">
                <a:solidFill>
                  <a:srgbClr val="FF0000"/>
                </a:solidFill>
              </a:rPr>
              <a:t>SCADA-</a:t>
            </a:r>
            <a:r>
              <a:rPr lang="ru-RU" sz="1680" dirty="0">
                <a:solidFill>
                  <a:srgbClr val="FF0000"/>
                </a:solidFill>
              </a:rPr>
              <a:t>системы):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36F48B3-042E-4A8E-A4BA-04F2CAE36E85}"/>
              </a:ext>
            </a:extLst>
          </p:cNvPr>
          <p:cNvSpPr/>
          <p:nvPr/>
        </p:nvSpPr>
        <p:spPr>
          <a:xfrm>
            <a:off x="453637" y="3542930"/>
            <a:ext cx="5570756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80" dirty="0">
                <a:solidFill>
                  <a:srgbClr val="FF0000"/>
                </a:solidFill>
              </a:rPr>
              <a:t>Результат «устранения» недекларированной возможности:</a:t>
            </a:r>
          </a:p>
        </p:txBody>
      </p:sp>
      <p:sp>
        <p:nvSpPr>
          <p:cNvPr id="11" name="Выноска 2 11">
            <a:extLst>
              <a:ext uri="{FF2B5EF4-FFF2-40B4-BE49-F238E27FC236}">
                <a16:creationId xmlns:a16="http://schemas.microsoft.com/office/drawing/2014/main" id="{DB68637F-ADF9-428D-B358-398A2DC3D205}"/>
              </a:ext>
            </a:extLst>
          </p:cNvPr>
          <p:cNvSpPr/>
          <p:nvPr/>
        </p:nvSpPr>
        <p:spPr>
          <a:xfrm>
            <a:off x="7306391" y="3899791"/>
            <a:ext cx="4268585" cy="1362835"/>
          </a:xfrm>
          <a:prstGeom prst="borderCallout2">
            <a:avLst>
              <a:gd name="adj1" fmla="val 17974"/>
              <a:gd name="adj2" fmla="val -1451"/>
              <a:gd name="adj3" fmla="val 18750"/>
              <a:gd name="adj4" fmla="val -16667"/>
              <a:gd name="adj5" fmla="val 80567"/>
              <a:gd name="adj6" fmla="val -68890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4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87C600-1B57-457D-BF90-4B431CBB4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588" y="4046780"/>
            <a:ext cx="4144388" cy="10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1736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858C7F-7B46-43B4-AB73-DEFB2A82A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85" y="1831151"/>
            <a:ext cx="5839712" cy="1807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108000" tIns="43200" rIns="43200" bIns="43200" rtlCol="0" anchor="ctr" anchorCtr="0">
            <a:normAutofit/>
          </a:bodyPr>
          <a:lstStyle/>
          <a:p>
            <a:r>
              <a:rPr lang="ru-RU" cap="all" dirty="0"/>
              <a:t>Пример несанкционированного внесения изменений в ИС</a:t>
            </a:r>
            <a:endParaRPr lang="ru-RU" cap="all" dirty="0">
              <a:solidFill>
                <a:schemeClr val="accent3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body" sz="quarter" idx="10"/>
          </p:nvPr>
        </p:nvSpPr>
        <p:spPr>
          <a:xfrm>
            <a:off x="324585" y="3867150"/>
            <a:ext cx="6495315" cy="23336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dirty="0">
                <a:solidFill>
                  <a:srgbClr val="00447C"/>
                </a:solidFill>
                <a:latin typeface="Franklin Gothic Medium Cond" panose="020B0606030402020204" pitchFamily="34" charset="0"/>
              </a:rPr>
              <a:t>Работник подрядной организации в последний рабочий день под сервисной учётной записью (так как его учётная запись была заблокирована) внёс изменения в конфигурационные файлы системы, с целью выведения прощального сообщения для пользователей системы. </a:t>
            </a:r>
          </a:p>
          <a:p>
            <a:endParaRPr lang="ru-RU" sz="1920" dirty="0">
              <a:latin typeface="+mj-lt"/>
            </a:endParaRPr>
          </a:p>
        </p:txBody>
      </p:sp>
      <p:sp>
        <p:nvSpPr>
          <p:cNvPr id="10" name="Выноска 2 9"/>
          <p:cNvSpPr/>
          <p:nvPr/>
        </p:nvSpPr>
        <p:spPr>
          <a:xfrm>
            <a:off x="7109414" y="1831151"/>
            <a:ext cx="4406318" cy="2160240"/>
          </a:xfrm>
          <a:prstGeom prst="borderCallout2">
            <a:avLst>
              <a:gd name="adj1" fmla="val 23549"/>
              <a:gd name="adj2" fmla="val -862"/>
              <a:gd name="adj3" fmla="val 23949"/>
              <a:gd name="adj4" fmla="val -13530"/>
              <a:gd name="adj5" fmla="val 66716"/>
              <a:gd name="adj6" fmla="val -27883"/>
            </a:avLst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80" dirty="0">
                <a:solidFill>
                  <a:srgbClr val="005596"/>
                </a:solidFill>
              </a:rPr>
              <a:t>Добрый день!</a:t>
            </a:r>
          </a:p>
          <a:p>
            <a:r>
              <a:rPr lang="ru-RU" sz="1680" dirty="0">
                <a:solidFill>
                  <a:srgbClr val="005596"/>
                </a:solidFill>
              </a:rPr>
              <a:t>К сожалению, по ряду причин, не получилось у нас вывести проект на стадию </a:t>
            </a:r>
            <a:r>
              <a:rPr lang="en-US" sz="1680" dirty="0">
                <a:solidFill>
                  <a:srgbClr val="005596"/>
                </a:solidFill>
              </a:rPr>
              <a:t>Production.</a:t>
            </a:r>
          </a:p>
          <a:p>
            <a:r>
              <a:rPr lang="ru-RU" sz="1680" dirty="0">
                <a:solidFill>
                  <a:srgbClr val="005596"/>
                </a:solidFill>
              </a:rPr>
              <a:t>Желаем Вам продуктивного внедрения и успешной работы!</a:t>
            </a:r>
          </a:p>
          <a:p>
            <a:endParaRPr lang="ru-RU" sz="1680" dirty="0">
              <a:solidFill>
                <a:srgbClr val="005596"/>
              </a:solidFill>
            </a:endParaRPr>
          </a:p>
          <a:p>
            <a:pPr algn="r"/>
            <a:r>
              <a:rPr lang="ru-RU" sz="1680" dirty="0">
                <a:solidFill>
                  <a:srgbClr val="005596"/>
                </a:solidFill>
              </a:rPr>
              <a:t>С уважением, Л_____  Д____</a:t>
            </a:r>
            <a:endParaRPr lang="en-US" sz="1680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02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48000" tIns="48000" rIns="48000" bIns="48000" rtlCol="0" anchor="ctr" anchorCtr="0">
            <a:normAutofit/>
          </a:bodyPr>
          <a:lstStyle/>
          <a:p>
            <a:r>
              <a:rPr lang="ru-RU" cap="all" dirty="0"/>
              <a:t>Порядок взаимодействия на стадиях ЖЦ ППО МПСА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AutoShape 19" descr="https://lh3.googleusercontent.com/k-BzL5wSfz_covvKeRsIsWh1Z6DXYJOS-fDBd8cT3dAbF5nebk_ks3h1WV90vQ9_svX4aieBLJl-9V7z3M0led1Tvx5SXbhNaNYnfgESqJNifI5u-LRsEQdOktgZQFfT82afKIVX9h7e_Re10uRiRna2WrJOOACMwavxG94HHUavlTc6vl-oFJaf1XRNWFzRZgddUuLAYbrTdDFqtKdqZNTDTSmL3tRTUiAzjAViRftntk7tHs9n2X0tGw-G09fwaCN1K2zhXj0huRigQHq3_QvIWjPLt6h448gUSZMNQ5NwkuEqLIW_3lFxAA7XBE9TKzdl-iIuoV17pyXJf-6LgW6ncMcHXd0hKZcKq29mKZzQYPAUKOCXZjLJ1mX4I0jjjGdhrMD6vYp3byc6aXI8N9qm2UtHnmC7pF3GUJJPjelt9MYKiWrzuYITJwgJDi12a1lhdsayVRAsRpz-4m6rrmyLMTfJGpJ-Ar-3Cci7oOwMWUjorBB-bdh-gUxgDoPd1h7HAL7m9eb1zSFPGmS2iY-iAGWPv6jiCsVe5S2MxPLHJ8lSbN-YwWKKGxskL502cKC4IA=w1024-h768-no"/>
          <p:cNvSpPr>
            <a:spLocks noChangeAspect="1" noChangeArrowheads="1"/>
          </p:cNvSpPr>
          <p:nvPr/>
        </p:nvSpPr>
        <p:spPr bwMode="auto">
          <a:xfrm>
            <a:off x="84667" y="-182033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3" name="AutoShape 21" descr="https://lh3.googleusercontent.com/k-BzL5wSfz_covvKeRsIsWh1Z6DXYJOS-fDBd8cT3dAbF5nebk_ks3h1WV90vQ9_svX4aieBLJl-9V7z3M0led1Tvx5SXbhNaNYnfgESqJNifI5u-LRsEQdOktgZQFfT82afKIVX9h7e_Re10uRiRna2WrJOOACMwavxG94HHUavlTc6vl-oFJaf1XRNWFzRZgddUuLAYbrTdDFqtKdqZNTDTSmL3tRTUiAzjAViRftntk7tHs9n2X0tGw-G09fwaCN1K2zhXj0huRigQHq3_QvIWjPLt6h448gUSZMNQ5NwkuEqLIW_3lFxAA7XBE9TKzdl-iIuoV17pyXJf-6LgW6ncMcHXd0hKZcKq29mKZzQYPAUKOCXZjLJ1mX4I0jjjGdhrMD6vYp3byc6aXI8N9qm2UtHnmC7pF3GUJJPjelt9MYKiWrzuYITJwgJDi12a1lhdsayVRAsRpz-4m6rrmyLMTfJGpJ-Ar-3Cci7oOwMWUjorBB-bdh-gUxgDoPd1h7HAL7m9eb1zSFPGmS2iY-iAGWPv6jiCsVe5S2MxPLHJ8lSbN-YwWKKGxskL502cKC4IA=w1024-h768-no"/>
          <p:cNvSpPr>
            <a:spLocks noChangeAspect="1" noChangeArrowheads="1"/>
          </p:cNvSpPr>
          <p:nvPr/>
        </p:nvSpPr>
        <p:spPr bwMode="auto">
          <a:xfrm>
            <a:off x="287868" y="21168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14" name="AutoShape 23" descr="https://lh3.googleusercontent.com/k-BzL5wSfz_covvKeRsIsWh1Z6DXYJOS-fDBd8cT3dAbF5nebk_ks3h1WV90vQ9_svX4aieBLJl-9V7z3M0led1Tvx5SXbhNaNYnfgESqJNifI5u-LRsEQdOktgZQFfT82afKIVX9h7e_Re10uRiRna2WrJOOACMwavxG94HHUavlTc6vl-oFJaf1XRNWFzRZgddUuLAYbrTdDFqtKdqZNTDTSmL3tRTUiAzjAViRftntk7tHs9n2X0tGw-G09fwaCN1K2zhXj0huRigQHq3_QvIWjPLt6h448gUSZMNQ5NwkuEqLIW_3lFxAA7XBE9TKzdl-iIuoV17pyXJf-6LgW6ncMcHXd0hKZcKq29mKZzQYPAUKOCXZjLJ1mX4I0jjjGdhrMD6vYp3byc6aXI8N9qm2UtHnmC7pF3GUJJPjelt9MYKiWrzuYITJwgJDi12a1lhdsayVRAsRpz-4m6rrmyLMTfJGpJ-Ar-3Cci7oOwMWUjorBB-bdh-gUxgDoPd1h7HAL7m9eb1zSFPGmS2iY-iAGWPv6jiCsVe5S2MxPLHJ8lSbN-YwWKKGxskL502cKC4IA=w1024-h768-no"/>
          <p:cNvSpPr>
            <a:spLocks noChangeAspect="1" noChangeArrowheads="1"/>
          </p:cNvSpPr>
          <p:nvPr/>
        </p:nvSpPr>
        <p:spPr bwMode="auto">
          <a:xfrm>
            <a:off x="491067" y="224367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4569" y="1339019"/>
            <a:ext cx="5833780" cy="203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867" dirty="0">
                <a:solidFill>
                  <a:schemeClr val="tx2"/>
                </a:solidFill>
              </a:rPr>
              <a:t>Порядок актуализации и ведения реестра прикладного ПО.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867" dirty="0">
                <a:solidFill>
                  <a:schemeClr val="tx2"/>
                </a:solidFill>
              </a:rPr>
              <a:t>Основные правила формирования и контроля версий прикладного ПО.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867" dirty="0">
                <a:solidFill>
                  <a:schemeClr val="tx2"/>
                </a:solidFill>
              </a:rPr>
              <a:t>Схема формирования и порядка обработки обращений на всех этапах жизненного цикла прикладного ПО.</a:t>
            </a:r>
          </a:p>
          <a:p>
            <a:pPr marL="342900" indent="-342900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867" dirty="0">
                <a:solidFill>
                  <a:schemeClr val="tx2"/>
                </a:solidFill>
              </a:rPr>
              <a:t>Общие принципы этапа тестирования прикладного ПО.</a:t>
            </a:r>
            <a:endParaRPr lang="en-US" sz="1867" dirty="0">
              <a:solidFill>
                <a:schemeClr val="tx2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6732307" y="1243613"/>
            <a:ext cx="4800938" cy="4800940"/>
            <a:chOff x="2701689" y="1076671"/>
            <a:chExt cx="3600704" cy="3600705"/>
          </a:xfrm>
          <a:solidFill>
            <a:srgbClr val="005596"/>
          </a:solidFill>
        </p:grpSpPr>
        <p:sp>
          <p:nvSpPr>
            <p:cNvPr id="28" name="Полилиния 27"/>
            <p:cNvSpPr/>
            <p:nvPr/>
          </p:nvSpPr>
          <p:spPr>
            <a:xfrm>
              <a:off x="4542681" y="1076671"/>
              <a:ext cx="1759712" cy="1759712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0" y="0"/>
                  </a:moveTo>
                  <a:cubicBezTo>
                    <a:pt x="971862" y="0"/>
                    <a:pt x="1759712" y="787850"/>
                    <a:pt x="1759712" y="1759712"/>
                  </a:cubicBezTo>
                  <a:lnTo>
                    <a:pt x="0" y="1759712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275" tIns="810485" rIns="810485" bIns="123275" numCol="1" spcCol="1270" anchor="ctr" anchorCtr="0">
              <a:noAutofit/>
            </a:bodyPr>
            <a:lstStyle/>
            <a:p>
              <a:pPr algn="ctr" defTabSz="7704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33" dirty="0"/>
            </a:p>
          </p:txBody>
        </p:sp>
        <p:sp>
          <p:nvSpPr>
            <p:cNvPr id="29" name="Полилиния 28"/>
            <p:cNvSpPr/>
            <p:nvPr/>
          </p:nvSpPr>
          <p:spPr>
            <a:xfrm rot="21600000">
              <a:off x="4542681" y="2917663"/>
              <a:ext cx="1759712" cy="1759713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1759712" y="0"/>
                  </a:moveTo>
                  <a:cubicBezTo>
                    <a:pt x="1759712" y="971862"/>
                    <a:pt x="971862" y="1759712"/>
                    <a:pt x="0" y="1759712"/>
                  </a:cubicBezTo>
                  <a:lnTo>
                    <a:pt x="0" y="0"/>
                  </a:lnTo>
                  <a:lnTo>
                    <a:pt x="1759712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275" tIns="123276" rIns="810485" bIns="810485" numCol="1" spcCol="1270" anchor="ctr" anchorCtr="0">
              <a:noAutofit/>
            </a:bodyPr>
            <a:lstStyle/>
            <a:p>
              <a:pPr algn="ctr" defTabSz="7704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34" dirty="0"/>
                <a:t>ОСТ</a:t>
              </a:r>
            </a:p>
          </p:txBody>
        </p:sp>
        <p:sp>
          <p:nvSpPr>
            <p:cNvPr id="30" name="Полилиния 29"/>
            <p:cNvSpPr/>
            <p:nvPr/>
          </p:nvSpPr>
          <p:spPr>
            <a:xfrm rot="21600000">
              <a:off x="2701689" y="2917664"/>
              <a:ext cx="1759712" cy="1759712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1759712" y="1759712"/>
                  </a:moveTo>
                  <a:cubicBezTo>
                    <a:pt x="787850" y="1759712"/>
                    <a:pt x="0" y="971862"/>
                    <a:pt x="0" y="0"/>
                  </a:cubicBezTo>
                  <a:lnTo>
                    <a:pt x="1759712" y="0"/>
                  </a:lnTo>
                  <a:lnTo>
                    <a:pt x="1759712" y="1759712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0485" tIns="123275" rIns="123274" bIns="810485" numCol="1" spcCol="1270" anchor="ctr" anchorCtr="0">
              <a:noAutofit/>
            </a:bodyPr>
            <a:lstStyle/>
            <a:p>
              <a:pPr algn="ctr" defTabSz="7704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33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2701689" y="1076671"/>
              <a:ext cx="1759712" cy="1759712"/>
            </a:xfrm>
            <a:custGeom>
              <a:avLst/>
              <a:gdLst>
                <a:gd name="connsiteX0" fmla="*/ 0 w 1759712"/>
                <a:gd name="connsiteY0" fmla="*/ 1759712 h 1759712"/>
                <a:gd name="connsiteX1" fmla="*/ 1759712 w 1759712"/>
                <a:gd name="connsiteY1" fmla="*/ 0 h 1759712"/>
                <a:gd name="connsiteX2" fmla="*/ 1759712 w 1759712"/>
                <a:gd name="connsiteY2" fmla="*/ 1759712 h 1759712"/>
                <a:gd name="connsiteX3" fmla="*/ 0 w 1759712"/>
                <a:gd name="connsiteY3" fmla="*/ 1759712 h 175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9712" h="1759712">
                  <a:moveTo>
                    <a:pt x="0" y="1759712"/>
                  </a:moveTo>
                  <a:cubicBezTo>
                    <a:pt x="0" y="787850"/>
                    <a:pt x="787850" y="0"/>
                    <a:pt x="1759712" y="0"/>
                  </a:cubicBezTo>
                  <a:lnTo>
                    <a:pt x="1759712" y="1759712"/>
                  </a:lnTo>
                  <a:lnTo>
                    <a:pt x="0" y="1759712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0485" tIns="810485" rIns="123275" bIns="123275" numCol="1" spcCol="1270" anchor="ctr" anchorCtr="0">
              <a:noAutofit/>
            </a:bodyPr>
            <a:lstStyle/>
            <a:p>
              <a:pPr algn="ctr" defTabSz="77045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33" dirty="0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6840679" y="4157369"/>
            <a:ext cx="2346283" cy="387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7045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34" dirty="0">
                <a:solidFill>
                  <a:schemeClr val="bg1"/>
                </a:solidFill>
              </a:rPr>
              <a:t>Полигон АСУТП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886147" y="2497509"/>
            <a:ext cx="2192444" cy="683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7045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34" dirty="0">
                <a:solidFill>
                  <a:schemeClr val="bg1"/>
                </a:solidFill>
              </a:rPr>
              <a:t>Разработчики прикладного ПО</a:t>
            </a:r>
          </a:p>
        </p:txBody>
      </p:sp>
      <p:sp>
        <p:nvSpPr>
          <p:cNvPr id="34" name="Выгнутая вверх стрелка 33"/>
          <p:cNvSpPr/>
          <p:nvPr/>
        </p:nvSpPr>
        <p:spPr>
          <a:xfrm rot="900398">
            <a:off x="8298008" y="1128472"/>
            <a:ext cx="1856096" cy="515580"/>
          </a:xfrm>
          <a:prstGeom prst="curvedDownArrow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177461" y="2202039"/>
            <a:ext cx="2256431" cy="979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7045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134" dirty="0">
                <a:solidFill>
                  <a:schemeClr val="bg1"/>
                </a:solidFill>
              </a:rPr>
              <a:t>Центр промышленной автоматизации</a:t>
            </a:r>
          </a:p>
        </p:txBody>
      </p:sp>
      <p:sp>
        <p:nvSpPr>
          <p:cNvPr id="36" name="Выгнутая вверх стрелка 35"/>
          <p:cNvSpPr/>
          <p:nvPr/>
        </p:nvSpPr>
        <p:spPr>
          <a:xfrm rot="15970116">
            <a:off x="5714405" y="3539937"/>
            <a:ext cx="1856096" cy="515580"/>
          </a:xfrm>
          <a:prstGeom prst="curvedDownArrow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14188041">
            <a:off x="8057736" y="3603045"/>
            <a:ext cx="1526122" cy="460906"/>
          </a:xfrm>
          <a:prstGeom prst="curvedDownArrow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rot="5400000" flipH="1">
            <a:off x="10623722" y="3352365"/>
            <a:ext cx="1856096" cy="515580"/>
          </a:xfrm>
          <a:prstGeom prst="curvedDownArrow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8503186" flipH="1">
            <a:off x="8321239" y="3503404"/>
            <a:ext cx="1441910" cy="460906"/>
          </a:xfrm>
          <a:prstGeom prst="curvedDownArrow">
            <a:avLst/>
          </a:prstGeom>
          <a:solidFill>
            <a:srgbClr val="EE3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7DBB0E05-02AB-4BD5-8EFC-217576F8AA6E}"/>
              </a:ext>
            </a:extLst>
          </p:cNvPr>
          <p:cNvGrpSpPr/>
          <p:nvPr/>
        </p:nvGrpSpPr>
        <p:grpSpPr>
          <a:xfrm>
            <a:off x="541032" y="4510906"/>
            <a:ext cx="3614888" cy="790721"/>
            <a:chOff x="547635" y="2550829"/>
            <a:chExt cx="3096610" cy="62893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9D99D72-4A81-4784-9AAD-74359AFEB391}"/>
                </a:ext>
              </a:extLst>
            </p:cNvPr>
            <p:cNvSpPr txBox="1"/>
            <p:nvPr/>
          </p:nvSpPr>
          <p:spPr>
            <a:xfrm>
              <a:off x="547635" y="2550829"/>
              <a:ext cx="2572757" cy="308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endParaRPr lang="ru-RU" sz="1920" dirty="0">
                <a:solidFill>
                  <a:srgbClr val="00467F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41A905F-8E31-4F09-8023-D6EB58B335C6}"/>
                </a:ext>
              </a:extLst>
            </p:cNvPr>
            <p:cNvSpPr txBox="1"/>
            <p:nvPr/>
          </p:nvSpPr>
          <p:spPr>
            <a:xfrm>
              <a:off x="1670144" y="2877786"/>
              <a:ext cx="1974101" cy="30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0996" indent="-380996" algn="just">
                <a:buFont typeface="Symbol" panose="05050102010706020507" pitchFamily="18" charset="2"/>
                <a:buChar char=""/>
              </a:pPr>
              <a:endParaRPr lang="ru-RU" altLang="ru-RU" sz="1867" i="1" dirty="0">
                <a:solidFill>
                  <a:srgbClr val="00467F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00326" y="4407939"/>
            <a:ext cx="4326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dirty="0">
                <a:solidFill>
                  <a:srgbClr val="00467F"/>
                </a:solidFill>
              </a:rPr>
              <a:t>Основные языки разработки:</a:t>
            </a:r>
          </a:p>
          <a:p>
            <a:pPr marL="380996" indent="-380996" algn="just">
              <a:buFont typeface="Symbol" panose="05050102010706020507" pitchFamily="18" charset="2"/>
              <a:buChar char=""/>
            </a:pPr>
            <a:r>
              <a:rPr lang="en-US" altLang="ru-RU" i="1" dirty="0">
                <a:solidFill>
                  <a:srgbClr val="00467F"/>
                </a:solidFill>
              </a:rPr>
              <a:t>C#</a:t>
            </a:r>
          </a:p>
          <a:p>
            <a:pPr marL="380996" indent="-380996" algn="just">
              <a:buFont typeface="Symbol" panose="05050102010706020507" pitchFamily="18" charset="2"/>
              <a:buChar char=""/>
            </a:pPr>
            <a:r>
              <a:rPr lang="en-US" altLang="ru-RU" i="1" dirty="0">
                <a:solidFill>
                  <a:srgbClr val="00467F"/>
                </a:solidFill>
              </a:rPr>
              <a:t>VB6</a:t>
            </a:r>
          </a:p>
          <a:p>
            <a:pPr marL="380996" indent="-380996" algn="just">
              <a:buFont typeface="Symbol" panose="05050102010706020507" pitchFamily="18" charset="2"/>
              <a:buChar char=""/>
            </a:pPr>
            <a:r>
              <a:rPr lang="en-US" altLang="ru-RU" i="1" dirty="0">
                <a:solidFill>
                  <a:srgbClr val="00467F"/>
                </a:solidFill>
              </a:rPr>
              <a:t>C++/QT</a:t>
            </a:r>
          </a:p>
          <a:p>
            <a:pPr marL="380996" indent="-380996" algn="just">
              <a:buFont typeface="Symbol" panose="05050102010706020507" pitchFamily="18" charset="2"/>
              <a:buChar char=""/>
            </a:pPr>
            <a:r>
              <a:rPr lang="en-US" altLang="ru-RU" i="1" dirty="0">
                <a:solidFill>
                  <a:srgbClr val="00467F"/>
                </a:solidFill>
              </a:rPr>
              <a:t>Delphi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C5F561-D32F-4CA0-BEE5-6EBA52006CFE}"/>
              </a:ext>
            </a:extLst>
          </p:cNvPr>
          <p:cNvSpPr/>
          <p:nvPr/>
        </p:nvSpPr>
        <p:spPr>
          <a:xfrm>
            <a:off x="600326" y="3653659"/>
            <a:ext cx="5360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dirty="0">
                <a:solidFill>
                  <a:srgbClr val="00467F"/>
                </a:solidFill>
              </a:rPr>
              <a:t>Число</a:t>
            </a:r>
            <a:r>
              <a:rPr lang="en-US" altLang="ru-RU" dirty="0">
                <a:solidFill>
                  <a:srgbClr val="00467F"/>
                </a:solidFill>
              </a:rPr>
              <a:t> </a:t>
            </a:r>
            <a:r>
              <a:rPr lang="ru-RU" altLang="ru-RU" dirty="0">
                <a:solidFill>
                  <a:srgbClr val="00467F"/>
                </a:solidFill>
              </a:rPr>
              <a:t>проверенных версий ППО МПСА: </a:t>
            </a:r>
            <a:r>
              <a:rPr lang="en-US" altLang="ru-RU" dirty="0">
                <a:solidFill>
                  <a:srgbClr val="00467F"/>
                </a:solidFill>
              </a:rPr>
              <a:t>&gt;</a:t>
            </a:r>
            <a:r>
              <a:rPr lang="ru-RU" altLang="ru-RU" dirty="0">
                <a:solidFill>
                  <a:srgbClr val="00467F"/>
                </a:solidFill>
              </a:rPr>
              <a:t> 5</a:t>
            </a:r>
            <a:r>
              <a:rPr lang="en-US" altLang="ru-RU" dirty="0">
                <a:solidFill>
                  <a:srgbClr val="00467F"/>
                </a:solidFill>
              </a:rPr>
              <a:t>0</a:t>
            </a:r>
            <a:r>
              <a:rPr lang="ru-RU" altLang="ru-RU" dirty="0">
                <a:solidFill>
                  <a:srgbClr val="00467F"/>
                </a:solidFill>
              </a:rPr>
              <a:t>0. </a:t>
            </a:r>
          </a:p>
          <a:p>
            <a:pPr lvl="0"/>
            <a:r>
              <a:rPr lang="ru-RU" altLang="ru-RU" dirty="0">
                <a:solidFill>
                  <a:srgbClr val="00467F"/>
                </a:solidFill>
              </a:rPr>
              <a:t>Число выявленных дефектов</a:t>
            </a:r>
            <a:r>
              <a:rPr lang="en-US" altLang="ru-RU" dirty="0">
                <a:solidFill>
                  <a:srgbClr val="00467F"/>
                </a:solidFill>
              </a:rPr>
              <a:t> (</a:t>
            </a:r>
            <a:r>
              <a:rPr lang="ru-RU" altLang="ru-RU" dirty="0">
                <a:solidFill>
                  <a:srgbClr val="00467F"/>
                </a:solidFill>
              </a:rPr>
              <a:t>за 2020</a:t>
            </a:r>
            <a:r>
              <a:rPr lang="en-US" altLang="ru-RU" dirty="0">
                <a:solidFill>
                  <a:srgbClr val="00467F"/>
                </a:solidFill>
              </a:rPr>
              <a:t>)</a:t>
            </a:r>
            <a:r>
              <a:rPr lang="ru-RU" altLang="ru-RU" dirty="0">
                <a:solidFill>
                  <a:srgbClr val="00467F"/>
                </a:solidFill>
              </a:rPr>
              <a:t>: </a:t>
            </a:r>
            <a:r>
              <a:rPr lang="en-US" altLang="ru-RU" dirty="0">
                <a:solidFill>
                  <a:srgbClr val="00467F"/>
                </a:solidFill>
              </a:rPr>
              <a:t>&gt;</a:t>
            </a:r>
            <a:r>
              <a:rPr lang="ru-RU" altLang="ru-RU" dirty="0">
                <a:solidFill>
                  <a:srgbClr val="00467F"/>
                </a:solidFill>
              </a:rPr>
              <a:t> 400</a:t>
            </a:r>
            <a:endParaRPr lang="en-US" altLang="ru-RU" i="1" dirty="0">
              <a:solidFill>
                <a:srgbClr val="004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2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АНАЛИЗА ИСХОДНОГО КОДА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1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967561" y="1022256"/>
            <a:ext cx="7345012" cy="5184000"/>
          </a:xfrm>
          <a:prstGeom prst="rect">
            <a:avLst/>
          </a:prstGeom>
          <a:noFill/>
          <a:ln w="12700">
            <a:solidFill>
              <a:srgbClr val="005A9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7991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УПРАВЛЕНИЕ УЯЗВИМОСТЯМИ АСУТП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6315075" y="1027113"/>
            <a:ext cx="5876925" cy="429418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A2DCFD-185A-49E7-8827-48AD4946B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42" y="1027612"/>
            <a:ext cx="5883685" cy="42941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130063-AB9D-40F3-AAB4-039F0899930A}"/>
              </a:ext>
            </a:extLst>
          </p:cNvPr>
          <p:cNvSpPr/>
          <p:nvPr/>
        </p:nvSpPr>
        <p:spPr>
          <a:xfrm>
            <a:off x="331141" y="5441315"/>
            <a:ext cx="11613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dirty="0">
                <a:solidFill>
                  <a:srgbClr val="00467F"/>
                </a:solidFill>
              </a:rPr>
              <a:t>По результатам анализа уязвимостей разрабатываются СБИБ (сервисные бюллетени информационной безопасности) АСУТП</a:t>
            </a:r>
            <a:endParaRPr lang="en-US" altLang="ru-RU" dirty="0">
              <a:solidFill>
                <a:srgbClr val="004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5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ИНФОРМАЦИЯ О ГРУППЕ КОМПАНИЙ «ТРАНСНЕФТЬ»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318357"/>
              </p:ext>
            </p:extLst>
          </p:nvPr>
        </p:nvGraphicFramePr>
        <p:xfrm>
          <a:off x="837990" y="1348670"/>
          <a:ext cx="11340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r:id="rId4" imgW="11910960" imgH="11352240" progId="">
                  <p:embed/>
                </p:oleObj>
              </mc:Choice>
              <mc:Fallback>
                <p:oleObj r:id="rId4" imgW="11910960" imgH="11352240" progId="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7990" y="1348670"/>
                        <a:ext cx="1134000" cy="1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3917071" y="3964609"/>
          <a:ext cx="1920348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r:id="rId6" imgW="5851440" imgH="3291480" progId="">
                  <p:embed/>
                </p:oleObj>
              </mc:Choice>
              <mc:Fallback>
                <p:oleObj r:id="rId6" imgW="5851440" imgH="3291480" progId="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17071" y="3964609"/>
                        <a:ext cx="1920348" cy="1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6478" y="2508926"/>
            <a:ext cx="17371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Свыше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тыс. км</a:t>
            </a:r>
          </a:p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магистральных</a:t>
            </a:r>
          </a:p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трубопроводов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8248" y="2508927"/>
            <a:ext cx="12942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Более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500</a:t>
            </a:r>
          </a:p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насосных</a:t>
            </a:r>
          </a:p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станций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7153" y="2487545"/>
            <a:ext cx="22650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Более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24 млн м</a:t>
            </a:r>
            <a:r>
              <a:rPr lang="ru-RU" sz="20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</a:p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резервуарных ёмкостей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84517" y="5146208"/>
            <a:ext cx="338545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Franklin Gothic Medium Cond" panose="020B0606030402020204" pitchFamily="34" charset="0"/>
              </a:rPr>
              <a:t>Транспортировка</a:t>
            </a:r>
          </a:p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83% </a:t>
            </a:r>
            <a:r>
              <a:rPr lang="ru-RU" sz="1600" dirty="0">
                <a:latin typeface="Franklin Gothic Medium Cond" panose="020B0606030402020204" pitchFamily="34" charset="0"/>
              </a:rPr>
              <a:t>добываемой</a:t>
            </a:r>
          </a:p>
          <a:p>
            <a:pPr algn="ctr"/>
            <a:r>
              <a:rPr lang="ru-RU" sz="1600" dirty="0">
                <a:latin typeface="Franklin Gothic Medium Cond" panose="020B0606030402020204" pitchFamily="34" charset="0"/>
              </a:rPr>
              <a:t>в России нефти и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29%</a:t>
            </a:r>
            <a:r>
              <a:rPr lang="ru-RU" sz="1600" dirty="0"/>
              <a:t> производимых в России нефтепродуктов</a:t>
            </a:r>
          </a:p>
          <a:p>
            <a:pPr algn="ctr"/>
            <a:endParaRPr lang="ru-RU" dirty="0">
              <a:latin typeface="Franklin Gothic Medium Cond" panose="020B06060304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4996313" y="1305947"/>
          <a:ext cx="1682212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r:id="rId8" imgW="1072800" imgH="688680" progId="">
                  <p:embed/>
                </p:oleObj>
              </mc:Choice>
              <mc:Fallback>
                <p:oleObj r:id="rId8" imgW="1072800" imgH="688680" progId="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96313" y="1305947"/>
                        <a:ext cx="1682212" cy="1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2859075" y="1305947"/>
          <a:ext cx="1251706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r:id="rId10" imgW="798480" imgH="688680" progId="">
                  <p:embed/>
                </p:oleObj>
              </mc:Choice>
              <mc:Fallback>
                <p:oleObj r:id="rId10" imgW="798480" imgH="688680" progId="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59075" y="1305947"/>
                        <a:ext cx="1251706" cy="1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590" y="1225835"/>
            <a:ext cx="1080000" cy="108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529590" y="2635600"/>
            <a:ext cx="129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Более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120 тыс.</a:t>
            </a:r>
          </a:p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работников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4057" y="2635599"/>
            <a:ext cx="1389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Более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50 </a:t>
            </a:r>
            <a:r>
              <a:rPr lang="ru-RU" dirty="0">
                <a:latin typeface="Franklin Gothic Medium Cond" panose="020B0606030402020204" pitchFamily="34" charset="0"/>
              </a:rPr>
              <a:t>дочерних обществ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6072" y="4001984"/>
            <a:ext cx="1080000" cy="108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40392" y="5044611"/>
            <a:ext cx="22313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Franklin Gothic Medium Cond" panose="020B0606030402020204" pitchFamily="34" charset="0"/>
              </a:rPr>
              <a:t>Более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30 </a:t>
            </a:r>
            <a:r>
              <a:rPr lang="ru-RU" dirty="0">
                <a:latin typeface="Franklin Gothic Medium Cond" panose="020B0606030402020204" pitchFamily="34" charset="0"/>
              </a:rPr>
              <a:t>профилей деятельности дочерних обществ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057" y="1305947"/>
            <a:ext cx="1080000" cy="108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070" y="400198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11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Ахиллес никогда не догонит черепаху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325" y="1506057"/>
            <a:ext cx="8229600" cy="4629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18417" y="1343126"/>
            <a:ext cx="4188311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60" dirty="0">
                <a:latin typeface="Gabriola" panose="04040605051002020D02" pitchFamily="82" charset="0"/>
              </a:rPr>
              <a:t>Быстроногий Ахиллес никогда не догонит неторопливую черепаху, если в начале движения черепаха находится впереди Ахиллеса. </a:t>
            </a:r>
          </a:p>
        </p:txBody>
      </p:sp>
    </p:spTree>
    <p:extLst>
      <p:ext uri="{BB962C8B-B14F-4D97-AF65-F5344CB8AC3E}">
        <p14:creationId xmlns:p14="http://schemas.microsoft.com/office/powerpoint/2010/main" val="6735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Текущие проблемные вопросы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Срок эксплуатации МПСА АСУТП ОСТ 20 и более лет </a:t>
            </a:r>
          </a:p>
          <a:p>
            <a:pPr marL="342900" indent="-342900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Срок поддержки ОС  меньше срока эксплуатации АСУТП</a:t>
            </a:r>
          </a:p>
          <a:p>
            <a:pPr marL="342900" indent="-342900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Срок поддержки  АВЗ и других СЗИ (10 лет и менее)</a:t>
            </a:r>
          </a:p>
          <a:p>
            <a:pPr marL="342900" indent="-342900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Организационные и технические ограничения установки обновлений безопасности (ОС и прикладного ПО)</a:t>
            </a:r>
          </a:p>
          <a:p>
            <a:pPr marL="862966" indent="-342900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Отсутствие стендов для полноценного тестирования обновлений</a:t>
            </a:r>
          </a:p>
          <a:p>
            <a:pPr marL="862966" indent="-342900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Ограниченное время на проведение работ (только в ТО/ТР)</a:t>
            </a:r>
          </a:p>
          <a:p>
            <a:pPr marL="862966" indent="-342900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Риск негативного влияния на функционал АСУТП после установки обновлений</a:t>
            </a:r>
          </a:p>
          <a:p>
            <a:pPr marL="862966" indent="-342900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Дополнительные финансовые затраты (необходимость покупать новый софт и лицензии в связи с переходом на новые версии ОС)</a:t>
            </a:r>
          </a:p>
          <a:p>
            <a:pPr marL="862966" indent="-342900">
              <a:lnSpc>
                <a:spcPct val="114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Системы АСУТП преимущественно локальные (затруднен сбор событий ИБ)</a:t>
            </a:r>
          </a:p>
          <a:p>
            <a:pPr marL="342900" indent="-342900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Использование внешних СМНИ в АСУТП  (персонал АСУТП, подрядчики)</a:t>
            </a:r>
          </a:p>
          <a:p>
            <a:pPr marL="342900" indent="-342900">
              <a:lnSpc>
                <a:spcPct val="114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/>
              <a:t>Пресловутый "человеческий" фактор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74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/>
              <a:t>Наша цель: «Чистая, контролируемая зона»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49" y="962906"/>
            <a:ext cx="5302701" cy="530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65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БАЗОВЫЕ ПРИНЦИПЫ КОНЦЕПЦИИ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98500" y="1268413"/>
            <a:ext cx="11131549" cy="4681538"/>
          </a:xfrm>
        </p:spPr>
        <p:txBody>
          <a:bodyPr/>
          <a:lstStyle/>
          <a:p>
            <a:pPr marL="342900" indent="-34290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Требуемый уровень информационной безопасности АСУТП на протяжении всего срока эксплуатации АСУТП.</a:t>
            </a:r>
          </a:p>
          <a:p>
            <a:pPr marL="342900" indent="-34290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Запрет инициализации сетевых соединений со стороны ДМЗ или ККС в сторону ТСПД АСУТП.</a:t>
            </a:r>
          </a:p>
          <a:p>
            <a:pPr marL="342900" indent="-34290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Ограничение подключения к АСУТП средств вычислительной техники, не входящих в состав АСУТП (ноутбуки, планшеты, СМНИ и т.д.)</a:t>
            </a:r>
          </a:p>
          <a:p>
            <a:pPr marL="342900" indent="-34290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Инвентаризация компонент АСУТП на постоянной основе.</a:t>
            </a:r>
          </a:p>
          <a:p>
            <a:pPr marL="342900" indent="-34290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Создание безопасного механизма передачи информации из существующих АСУТП в сторонние системы. </a:t>
            </a:r>
          </a:p>
          <a:p>
            <a:pPr marL="342900" indent="-34290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Автоматическая передача событий ИБ с источников АСУТП в  </a:t>
            </a:r>
            <a:r>
              <a:rPr lang="en-US" dirty="0"/>
              <a:t>SIEM </a:t>
            </a:r>
            <a:r>
              <a:rPr lang="ru-RU" dirty="0"/>
              <a:t>ОСТ с целью своевременного выявления и предотвращения компьютерных</a:t>
            </a:r>
            <a:r>
              <a:rPr lang="en-US" dirty="0"/>
              <a:t> </a:t>
            </a:r>
            <a:r>
              <a:rPr lang="ru-RU" dirty="0"/>
              <a:t>инцидентов/атак в АСУТП.</a:t>
            </a:r>
          </a:p>
          <a:p>
            <a:pPr marL="342900" indent="-34290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104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БАЗОВЫЕ ПРИНЦИПЫ КОНЦЕПЦИИ (ПРОДОЛЖЕНИЕ)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Организационный и технический контроль действий в АСУТП подрядных организаций.</a:t>
            </a:r>
          </a:p>
          <a:p>
            <a:pPr marL="342900" indent="-34290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Установка ПО из специализированных источников с предварительной проверкой на отсутствие вирусов и негативного воздействия.</a:t>
            </a:r>
          </a:p>
          <a:p>
            <a:pPr marL="342900" indent="-34290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Создание легитимного механизма защищенного удаленного доступа к АСУТП, позволяющего удаленно проводить согласованные работы специалистами ОСПАС и ТМ ОСТ с выделенных в ТДП ОСТ стационарных специализированных рабочих мест.</a:t>
            </a:r>
          </a:p>
          <a:p>
            <a:pPr marL="342900" indent="-342900">
              <a:lnSpc>
                <a:spcPct val="114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ru-RU" dirty="0"/>
              <a:t>Повышение информированности о состоянии и изменениях АСУТП, в том числе антивирусный индикаторный  мониторинг на уровне ДМЗ и ТСПД АСУТП, мониторинг изменений проектов ПЛК, мониторинг использования USB-портов и СМНИ.</a:t>
            </a:r>
          </a:p>
        </p:txBody>
      </p:sp>
    </p:spTree>
    <p:extLst>
      <p:ext uri="{BB962C8B-B14F-4D97-AF65-F5344CB8AC3E}">
        <p14:creationId xmlns:p14="http://schemas.microsoft.com/office/powerpoint/2010/main" val="744150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9023180" y="0"/>
            <a:ext cx="3168820" cy="2327690"/>
          </a:xfrm>
          <a:custGeom>
            <a:avLst/>
            <a:gdLst>
              <a:gd name="connsiteX0" fmla="*/ 0 w 3168820"/>
              <a:gd name="connsiteY0" fmla="*/ 0 h 2327690"/>
              <a:gd name="connsiteX1" fmla="*/ 3168820 w 3168820"/>
              <a:gd name="connsiteY1" fmla="*/ 0 h 2327690"/>
              <a:gd name="connsiteX2" fmla="*/ 3168820 w 3168820"/>
              <a:gd name="connsiteY2" fmla="*/ 1486560 h 2327690"/>
              <a:gd name="connsiteX3" fmla="*/ 2327690 w 3168820"/>
              <a:gd name="connsiteY3" fmla="*/ 2327690 h 232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8820" h="2327690">
                <a:moveTo>
                  <a:pt x="0" y="0"/>
                </a:moveTo>
                <a:lnTo>
                  <a:pt x="3168820" y="0"/>
                </a:lnTo>
                <a:lnTo>
                  <a:pt x="3168820" y="1486560"/>
                </a:lnTo>
                <a:lnTo>
                  <a:pt x="2327690" y="232769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18900000">
            <a:off x="1329346" y="1906534"/>
            <a:ext cx="3061331" cy="3061331"/>
          </a:xfrm>
          <a:prstGeom prst="rect">
            <a:avLst/>
          </a:prstGeom>
          <a:solidFill>
            <a:schemeClr val="tx2">
              <a:lumMod val="20000"/>
              <a:lumOff val="8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18900000">
            <a:off x="1289361" y="2003072"/>
            <a:ext cx="2868256" cy="2868256"/>
          </a:xfrm>
          <a:prstGeom prst="rect">
            <a:avLst/>
          </a:prstGeom>
          <a:solidFill>
            <a:schemeClr val="tx2">
              <a:lumMod val="20000"/>
              <a:lumOff val="80000"/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250173" y="2086380"/>
            <a:ext cx="2685240" cy="2685240"/>
            <a:chOff x="1250173" y="1190296"/>
            <a:chExt cx="4186557" cy="4186557"/>
          </a:xfrm>
        </p:grpSpPr>
        <p:sp>
          <p:nvSpPr>
            <p:cNvPr id="6" name="Прямоугольник 5"/>
            <p:cNvSpPr/>
            <p:nvPr/>
          </p:nvSpPr>
          <p:spPr>
            <a:xfrm rot="18900000">
              <a:off x="1250173" y="1190296"/>
              <a:ext cx="4186557" cy="4186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478454" y="3068639"/>
              <a:ext cx="3729993" cy="389915"/>
              <a:chOff x="-3930651" y="2346326"/>
              <a:chExt cx="20061239" cy="2097088"/>
            </a:xfrm>
          </p:grpSpPr>
          <p:sp>
            <p:nvSpPr>
              <p:cNvPr id="8" name="Freeform 27"/>
              <p:cNvSpPr>
                <a:spLocks/>
              </p:cNvSpPr>
              <p:nvPr userDrawn="1"/>
            </p:nvSpPr>
            <p:spPr bwMode="auto">
              <a:xfrm>
                <a:off x="-3206750" y="2346326"/>
                <a:ext cx="1554163" cy="1471613"/>
              </a:xfrm>
              <a:custGeom>
                <a:avLst/>
                <a:gdLst>
                  <a:gd name="T0" fmla="*/ 367 w 367"/>
                  <a:gd name="T1" fmla="*/ 20 h 346"/>
                  <a:gd name="T2" fmla="*/ 236 w 367"/>
                  <a:gd name="T3" fmla="*/ 51 h 346"/>
                  <a:gd name="T4" fmla="*/ 34 w 367"/>
                  <a:gd name="T5" fmla="*/ 343 h 346"/>
                  <a:gd name="T6" fmla="*/ 0 w 367"/>
                  <a:gd name="T7" fmla="*/ 344 h 346"/>
                  <a:gd name="T8" fmla="*/ 0 w 367"/>
                  <a:gd name="T9" fmla="*/ 345 h 346"/>
                  <a:gd name="T10" fmla="*/ 42 w 367"/>
                  <a:gd name="T11" fmla="*/ 342 h 346"/>
                  <a:gd name="T12" fmla="*/ 249 w 367"/>
                  <a:gd name="T13" fmla="*/ 71 h 346"/>
                  <a:gd name="T14" fmla="*/ 345 w 367"/>
                  <a:gd name="T15" fmla="*/ 45 h 346"/>
                  <a:gd name="T16" fmla="*/ 301 w 367"/>
                  <a:gd name="T17" fmla="*/ 122 h 346"/>
                  <a:gd name="T18" fmla="*/ 367 w 367"/>
                  <a:gd name="T19" fmla="*/ 2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7" h="346">
                    <a:moveTo>
                      <a:pt x="367" y="20"/>
                    </a:moveTo>
                    <a:cubicBezTo>
                      <a:pt x="367" y="20"/>
                      <a:pt x="294" y="0"/>
                      <a:pt x="236" y="51"/>
                    </a:cubicBezTo>
                    <a:cubicBezTo>
                      <a:pt x="194" y="87"/>
                      <a:pt x="104" y="329"/>
                      <a:pt x="34" y="343"/>
                    </a:cubicBezTo>
                    <a:cubicBezTo>
                      <a:pt x="20" y="345"/>
                      <a:pt x="9" y="346"/>
                      <a:pt x="0" y="344"/>
                    </a:cubicBezTo>
                    <a:cubicBezTo>
                      <a:pt x="0" y="345"/>
                      <a:pt x="0" y="345"/>
                      <a:pt x="0" y="345"/>
                    </a:cubicBezTo>
                    <a:cubicBezTo>
                      <a:pt x="12" y="346"/>
                      <a:pt x="26" y="345"/>
                      <a:pt x="42" y="342"/>
                    </a:cubicBezTo>
                    <a:cubicBezTo>
                      <a:pt x="113" y="329"/>
                      <a:pt x="206" y="105"/>
                      <a:pt x="249" y="71"/>
                    </a:cubicBezTo>
                    <a:cubicBezTo>
                      <a:pt x="293" y="37"/>
                      <a:pt x="345" y="45"/>
                      <a:pt x="345" y="45"/>
                    </a:cubicBezTo>
                    <a:cubicBezTo>
                      <a:pt x="301" y="122"/>
                      <a:pt x="301" y="122"/>
                      <a:pt x="301" y="122"/>
                    </a:cubicBezTo>
                    <a:lnTo>
                      <a:pt x="367" y="20"/>
                    </a:lnTo>
                    <a:close/>
                  </a:path>
                </a:pathLst>
              </a:custGeom>
              <a:solidFill>
                <a:srgbClr val="005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9" name="Группа 8"/>
              <p:cNvGrpSpPr/>
              <p:nvPr userDrawn="1"/>
            </p:nvGrpSpPr>
            <p:grpSpPr>
              <a:xfrm>
                <a:off x="-3930651" y="2432051"/>
                <a:ext cx="20061239" cy="2011363"/>
                <a:chOff x="-3930651" y="2432051"/>
                <a:chExt cx="20061239" cy="2011363"/>
              </a:xfrm>
            </p:grpSpPr>
            <p:sp>
              <p:nvSpPr>
                <p:cNvPr id="10" name="Freeform 23"/>
                <p:cNvSpPr>
                  <a:spLocks/>
                </p:cNvSpPr>
                <p:nvPr userDrawn="1"/>
              </p:nvSpPr>
              <p:spPr bwMode="auto">
                <a:xfrm>
                  <a:off x="-3930651" y="2921001"/>
                  <a:ext cx="1792288" cy="1522413"/>
                </a:xfrm>
                <a:custGeom>
                  <a:avLst/>
                  <a:gdLst>
                    <a:gd name="T0" fmla="*/ 213 w 423"/>
                    <a:gd name="T1" fmla="*/ 264 h 358"/>
                    <a:gd name="T2" fmla="*/ 73 w 423"/>
                    <a:gd name="T3" fmla="*/ 102 h 358"/>
                    <a:gd name="T4" fmla="*/ 87 w 423"/>
                    <a:gd name="T5" fmla="*/ 27 h 358"/>
                    <a:gd name="T6" fmla="*/ 108 w 423"/>
                    <a:gd name="T7" fmla="*/ 11 h 358"/>
                    <a:gd name="T8" fmla="*/ 80 w 423"/>
                    <a:gd name="T9" fmla="*/ 3 h 358"/>
                    <a:gd name="T10" fmla="*/ 19 w 423"/>
                    <a:gd name="T11" fmla="*/ 27 h 358"/>
                    <a:gd name="T12" fmla="*/ 0 w 423"/>
                    <a:gd name="T13" fmla="*/ 119 h 358"/>
                    <a:gd name="T14" fmla="*/ 96 w 423"/>
                    <a:gd name="T15" fmla="*/ 312 h 358"/>
                    <a:gd name="T16" fmla="*/ 163 w 423"/>
                    <a:gd name="T17" fmla="*/ 346 h 358"/>
                    <a:gd name="T18" fmla="*/ 173 w 423"/>
                    <a:gd name="T19" fmla="*/ 349 h 358"/>
                    <a:gd name="T20" fmla="*/ 204 w 423"/>
                    <a:gd name="T21" fmla="*/ 356 h 358"/>
                    <a:gd name="T22" fmla="*/ 206 w 423"/>
                    <a:gd name="T23" fmla="*/ 356 h 358"/>
                    <a:gd name="T24" fmla="*/ 215 w 423"/>
                    <a:gd name="T25" fmla="*/ 357 h 358"/>
                    <a:gd name="T26" fmla="*/ 229 w 423"/>
                    <a:gd name="T27" fmla="*/ 358 h 358"/>
                    <a:gd name="T28" fmla="*/ 236 w 423"/>
                    <a:gd name="T29" fmla="*/ 358 h 358"/>
                    <a:gd name="T30" fmla="*/ 238 w 423"/>
                    <a:gd name="T31" fmla="*/ 358 h 358"/>
                    <a:gd name="T32" fmla="*/ 251 w 423"/>
                    <a:gd name="T33" fmla="*/ 358 h 358"/>
                    <a:gd name="T34" fmla="*/ 251 w 423"/>
                    <a:gd name="T35" fmla="*/ 358 h 358"/>
                    <a:gd name="T36" fmla="*/ 265 w 423"/>
                    <a:gd name="T37" fmla="*/ 357 h 358"/>
                    <a:gd name="T38" fmla="*/ 266 w 423"/>
                    <a:gd name="T39" fmla="*/ 357 h 358"/>
                    <a:gd name="T40" fmla="*/ 277 w 423"/>
                    <a:gd name="T41" fmla="*/ 355 h 358"/>
                    <a:gd name="T42" fmla="*/ 283 w 423"/>
                    <a:gd name="T43" fmla="*/ 354 h 358"/>
                    <a:gd name="T44" fmla="*/ 284 w 423"/>
                    <a:gd name="T45" fmla="*/ 354 h 358"/>
                    <a:gd name="T46" fmla="*/ 383 w 423"/>
                    <a:gd name="T47" fmla="*/ 309 h 358"/>
                    <a:gd name="T48" fmla="*/ 423 w 423"/>
                    <a:gd name="T49" fmla="*/ 270 h 358"/>
                    <a:gd name="T50" fmla="*/ 213 w 423"/>
                    <a:gd name="T51" fmla="*/ 264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23" h="358">
                      <a:moveTo>
                        <a:pt x="213" y="264"/>
                      </a:moveTo>
                      <a:cubicBezTo>
                        <a:pt x="138" y="229"/>
                        <a:pt x="87" y="168"/>
                        <a:pt x="73" y="102"/>
                      </a:cubicBezTo>
                      <a:cubicBezTo>
                        <a:pt x="65" y="65"/>
                        <a:pt x="78" y="40"/>
                        <a:pt x="87" y="27"/>
                      </a:cubicBezTo>
                      <a:cubicBezTo>
                        <a:pt x="96" y="12"/>
                        <a:pt x="108" y="11"/>
                        <a:pt x="108" y="11"/>
                      </a:cubicBezTo>
                      <a:cubicBezTo>
                        <a:pt x="108" y="11"/>
                        <a:pt x="96" y="6"/>
                        <a:pt x="80" y="3"/>
                      </a:cubicBezTo>
                      <a:cubicBezTo>
                        <a:pt x="61" y="0"/>
                        <a:pt x="35" y="2"/>
                        <a:pt x="19" y="27"/>
                      </a:cubicBezTo>
                      <a:cubicBezTo>
                        <a:pt x="7" y="55"/>
                        <a:pt x="0" y="86"/>
                        <a:pt x="0" y="119"/>
                      </a:cubicBezTo>
                      <a:cubicBezTo>
                        <a:pt x="0" y="182"/>
                        <a:pt x="24" y="254"/>
                        <a:pt x="96" y="312"/>
                      </a:cubicBezTo>
                      <a:cubicBezTo>
                        <a:pt x="116" y="327"/>
                        <a:pt x="138" y="338"/>
                        <a:pt x="163" y="346"/>
                      </a:cubicBezTo>
                      <a:cubicBezTo>
                        <a:pt x="166" y="347"/>
                        <a:pt x="169" y="348"/>
                        <a:pt x="173" y="349"/>
                      </a:cubicBezTo>
                      <a:cubicBezTo>
                        <a:pt x="183" y="352"/>
                        <a:pt x="194" y="354"/>
                        <a:pt x="204" y="356"/>
                      </a:cubicBezTo>
                      <a:cubicBezTo>
                        <a:pt x="204" y="356"/>
                        <a:pt x="205" y="356"/>
                        <a:pt x="206" y="356"/>
                      </a:cubicBezTo>
                      <a:cubicBezTo>
                        <a:pt x="209" y="357"/>
                        <a:pt x="212" y="357"/>
                        <a:pt x="215" y="357"/>
                      </a:cubicBezTo>
                      <a:cubicBezTo>
                        <a:pt x="220" y="358"/>
                        <a:pt x="224" y="358"/>
                        <a:pt x="229" y="358"/>
                      </a:cubicBezTo>
                      <a:cubicBezTo>
                        <a:pt x="231" y="358"/>
                        <a:pt x="233" y="358"/>
                        <a:pt x="236" y="358"/>
                      </a:cubicBezTo>
                      <a:cubicBezTo>
                        <a:pt x="236" y="358"/>
                        <a:pt x="237" y="358"/>
                        <a:pt x="238" y="358"/>
                      </a:cubicBezTo>
                      <a:cubicBezTo>
                        <a:pt x="242" y="358"/>
                        <a:pt x="247" y="358"/>
                        <a:pt x="251" y="358"/>
                      </a:cubicBezTo>
                      <a:cubicBezTo>
                        <a:pt x="251" y="358"/>
                        <a:pt x="251" y="358"/>
                        <a:pt x="251" y="358"/>
                      </a:cubicBezTo>
                      <a:cubicBezTo>
                        <a:pt x="256" y="358"/>
                        <a:pt x="260" y="357"/>
                        <a:pt x="265" y="357"/>
                      </a:cubicBezTo>
                      <a:cubicBezTo>
                        <a:pt x="265" y="357"/>
                        <a:pt x="266" y="357"/>
                        <a:pt x="266" y="357"/>
                      </a:cubicBezTo>
                      <a:cubicBezTo>
                        <a:pt x="270" y="356"/>
                        <a:pt x="273" y="356"/>
                        <a:pt x="277" y="355"/>
                      </a:cubicBezTo>
                      <a:cubicBezTo>
                        <a:pt x="279" y="355"/>
                        <a:pt x="281" y="354"/>
                        <a:pt x="283" y="354"/>
                      </a:cubicBezTo>
                      <a:cubicBezTo>
                        <a:pt x="284" y="354"/>
                        <a:pt x="284" y="354"/>
                        <a:pt x="284" y="354"/>
                      </a:cubicBezTo>
                      <a:cubicBezTo>
                        <a:pt x="324" y="345"/>
                        <a:pt x="357" y="327"/>
                        <a:pt x="383" y="309"/>
                      </a:cubicBezTo>
                      <a:cubicBezTo>
                        <a:pt x="397" y="297"/>
                        <a:pt x="411" y="284"/>
                        <a:pt x="423" y="270"/>
                      </a:cubicBezTo>
                      <a:cubicBezTo>
                        <a:pt x="364" y="298"/>
                        <a:pt x="286" y="298"/>
                        <a:pt x="213" y="264"/>
                      </a:cubicBezTo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Freeform 24"/>
                <p:cNvSpPr>
                  <a:spLocks/>
                </p:cNvSpPr>
                <p:nvPr userDrawn="1"/>
              </p:nvSpPr>
              <p:spPr bwMode="auto">
                <a:xfrm>
                  <a:off x="-3765550" y="2432051"/>
                  <a:ext cx="1528763" cy="458788"/>
                </a:xfrm>
                <a:custGeom>
                  <a:avLst/>
                  <a:gdLst>
                    <a:gd name="T0" fmla="*/ 47 w 361"/>
                    <a:gd name="T1" fmla="*/ 102 h 108"/>
                    <a:gd name="T2" fmla="*/ 222 w 361"/>
                    <a:gd name="T3" fmla="*/ 16 h 108"/>
                    <a:gd name="T4" fmla="*/ 361 w 361"/>
                    <a:gd name="T5" fmla="*/ 64 h 108"/>
                    <a:gd name="T6" fmla="*/ 198 w 361"/>
                    <a:gd name="T7" fmla="*/ 0 h 108"/>
                    <a:gd name="T8" fmla="*/ 0 w 361"/>
                    <a:gd name="T9" fmla="*/ 108 h 108"/>
                    <a:gd name="T10" fmla="*/ 47 w 361"/>
                    <a:gd name="T11" fmla="*/ 102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1" h="108">
                      <a:moveTo>
                        <a:pt x="47" y="102"/>
                      </a:moveTo>
                      <a:cubicBezTo>
                        <a:pt x="88" y="50"/>
                        <a:pt x="151" y="16"/>
                        <a:pt x="222" y="16"/>
                      </a:cubicBezTo>
                      <a:cubicBezTo>
                        <a:pt x="274" y="16"/>
                        <a:pt x="323" y="34"/>
                        <a:pt x="361" y="64"/>
                      </a:cubicBezTo>
                      <a:cubicBezTo>
                        <a:pt x="319" y="25"/>
                        <a:pt x="261" y="0"/>
                        <a:pt x="198" y="0"/>
                      </a:cubicBezTo>
                      <a:cubicBezTo>
                        <a:pt x="115" y="0"/>
                        <a:pt x="42" y="43"/>
                        <a:pt x="0" y="108"/>
                      </a:cubicBezTo>
                      <a:cubicBezTo>
                        <a:pt x="12" y="102"/>
                        <a:pt x="29" y="98"/>
                        <a:pt x="47" y="102"/>
                      </a:cubicBezTo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Freeform 25"/>
                <p:cNvSpPr>
                  <a:spLocks/>
                </p:cNvSpPr>
                <p:nvPr userDrawn="1"/>
              </p:nvSpPr>
              <p:spPr bwMode="auto">
                <a:xfrm>
                  <a:off x="-3105150" y="3048001"/>
                  <a:ext cx="1452563" cy="1046163"/>
                </a:xfrm>
                <a:custGeom>
                  <a:avLst/>
                  <a:gdLst>
                    <a:gd name="T0" fmla="*/ 30 w 343"/>
                    <a:gd name="T1" fmla="*/ 216 h 246"/>
                    <a:gd name="T2" fmla="*/ 125 w 343"/>
                    <a:gd name="T3" fmla="*/ 246 h 246"/>
                    <a:gd name="T4" fmla="*/ 163 w 343"/>
                    <a:gd name="T5" fmla="*/ 231 h 246"/>
                    <a:gd name="T6" fmla="*/ 343 w 343"/>
                    <a:gd name="T7" fmla="*/ 15 h 246"/>
                    <a:gd name="T8" fmla="*/ 238 w 343"/>
                    <a:gd name="T9" fmla="*/ 23 h 246"/>
                    <a:gd name="T10" fmla="*/ 147 w 343"/>
                    <a:gd name="T11" fmla="*/ 124 h 246"/>
                    <a:gd name="T12" fmla="*/ 65 w 343"/>
                    <a:gd name="T13" fmla="*/ 197 h 246"/>
                    <a:gd name="T14" fmla="*/ 0 w 343"/>
                    <a:gd name="T15" fmla="*/ 197 h 246"/>
                    <a:gd name="T16" fmla="*/ 30 w 343"/>
                    <a:gd name="T17" fmla="*/ 216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3" h="246">
                      <a:moveTo>
                        <a:pt x="30" y="216"/>
                      </a:moveTo>
                      <a:cubicBezTo>
                        <a:pt x="60" y="233"/>
                        <a:pt x="92" y="243"/>
                        <a:pt x="125" y="246"/>
                      </a:cubicBezTo>
                      <a:cubicBezTo>
                        <a:pt x="138" y="242"/>
                        <a:pt x="151" y="237"/>
                        <a:pt x="163" y="231"/>
                      </a:cubicBezTo>
                      <a:cubicBezTo>
                        <a:pt x="208" y="202"/>
                        <a:pt x="343" y="15"/>
                        <a:pt x="343" y="15"/>
                      </a:cubicBezTo>
                      <a:cubicBezTo>
                        <a:pt x="343" y="15"/>
                        <a:pt x="270" y="0"/>
                        <a:pt x="238" y="23"/>
                      </a:cubicBezTo>
                      <a:cubicBezTo>
                        <a:pt x="206" y="47"/>
                        <a:pt x="182" y="84"/>
                        <a:pt x="147" y="124"/>
                      </a:cubicBezTo>
                      <a:cubicBezTo>
                        <a:pt x="111" y="164"/>
                        <a:pt x="96" y="189"/>
                        <a:pt x="65" y="197"/>
                      </a:cubicBezTo>
                      <a:cubicBezTo>
                        <a:pt x="41" y="203"/>
                        <a:pt x="19" y="202"/>
                        <a:pt x="0" y="197"/>
                      </a:cubicBezTo>
                      <a:cubicBezTo>
                        <a:pt x="9" y="204"/>
                        <a:pt x="19" y="210"/>
                        <a:pt x="30" y="216"/>
                      </a:cubicBezTo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Freeform 26"/>
                <p:cNvSpPr>
                  <a:spLocks/>
                </p:cNvSpPr>
                <p:nvPr userDrawn="1"/>
              </p:nvSpPr>
              <p:spPr bwMode="auto">
                <a:xfrm>
                  <a:off x="-2905125" y="3422651"/>
                  <a:ext cx="1252538" cy="731838"/>
                </a:xfrm>
                <a:custGeom>
                  <a:avLst/>
                  <a:gdLst>
                    <a:gd name="T0" fmla="*/ 202 w 296"/>
                    <a:gd name="T1" fmla="*/ 137 h 172"/>
                    <a:gd name="T2" fmla="*/ 296 w 296"/>
                    <a:gd name="T3" fmla="*/ 26 h 172"/>
                    <a:gd name="T4" fmla="*/ 199 w 296"/>
                    <a:gd name="T5" fmla="*/ 26 h 172"/>
                    <a:gd name="T6" fmla="*/ 109 w 296"/>
                    <a:gd name="T7" fmla="*/ 97 h 172"/>
                    <a:gd name="T8" fmla="*/ 4 w 296"/>
                    <a:gd name="T9" fmla="*/ 137 h 172"/>
                    <a:gd name="T10" fmla="*/ 0 w 296"/>
                    <a:gd name="T11" fmla="*/ 137 h 172"/>
                    <a:gd name="T12" fmla="*/ 202 w 296"/>
                    <a:gd name="T13" fmla="*/ 137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6" h="172">
                      <a:moveTo>
                        <a:pt x="202" y="137"/>
                      </a:moveTo>
                      <a:cubicBezTo>
                        <a:pt x="230" y="116"/>
                        <a:pt x="296" y="26"/>
                        <a:pt x="296" y="26"/>
                      </a:cubicBezTo>
                      <a:cubicBezTo>
                        <a:pt x="296" y="26"/>
                        <a:pt x="245" y="0"/>
                        <a:pt x="199" y="26"/>
                      </a:cubicBezTo>
                      <a:cubicBezTo>
                        <a:pt x="153" y="53"/>
                        <a:pt x="154" y="60"/>
                        <a:pt x="109" y="97"/>
                      </a:cubicBezTo>
                      <a:cubicBezTo>
                        <a:pt x="63" y="135"/>
                        <a:pt x="29" y="139"/>
                        <a:pt x="4" y="137"/>
                      </a:cubicBezTo>
                      <a:cubicBezTo>
                        <a:pt x="2" y="137"/>
                        <a:pt x="1" y="137"/>
                        <a:pt x="0" y="137"/>
                      </a:cubicBezTo>
                      <a:cubicBezTo>
                        <a:pt x="66" y="167"/>
                        <a:pt x="151" y="172"/>
                        <a:pt x="202" y="137"/>
                      </a:cubicBezTo>
                    </a:path>
                  </a:pathLst>
                </a:custGeom>
                <a:solidFill>
                  <a:srgbClr val="E21E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Freeform 28"/>
                <p:cNvSpPr>
                  <a:spLocks noEditPoints="1"/>
                </p:cNvSpPr>
                <p:nvPr userDrawn="1"/>
              </p:nvSpPr>
              <p:spPr bwMode="auto">
                <a:xfrm>
                  <a:off x="10414000" y="2597151"/>
                  <a:ext cx="2414588" cy="1701800"/>
                </a:xfrm>
                <a:custGeom>
                  <a:avLst/>
                  <a:gdLst>
                    <a:gd name="T0" fmla="*/ 142 w 570"/>
                    <a:gd name="T1" fmla="*/ 218 h 400"/>
                    <a:gd name="T2" fmla="*/ 212 w 570"/>
                    <a:gd name="T3" fmla="*/ 218 h 400"/>
                    <a:gd name="T4" fmla="*/ 220 w 570"/>
                    <a:gd name="T5" fmla="*/ 162 h 400"/>
                    <a:gd name="T6" fmla="*/ 227 w 570"/>
                    <a:gd name="T7" fmla="*/ 105 h 400"/>
                    <a:gd name="T8" fmla="*/ 157 w 570"/>
                    <a:gd name="T9" fmla="*/ 105 h 400"/>
                    <a:gd name="T10" fmla="*/ 142 w 570"/>
                    <a:gd name="T11" fmla="*/ 218 h 400"/>
                    <a:gd name="T12" fmla="*/ 345 w 570"/>
                    <a:gd name="T13" fmla="*/ 218 h 400"/>
                    <a:gd name="T14" fmla="*/ 406 w 570"/>
                    <a:gd name="T15" fmla="*/ 218 h 400"/>
                    <a:gd name="T16" fmla="*/ 416 w 570"/>
                    <a:gd name="T17" fmla="*/ 210 h 400"/>
                    <a:gd name="T18" fmla="*/ 431 w 570"/>
                    <a:gd name="T19" fmla="*/ 105 h 400"/>
                    <a:gd name="T20" fmla="*/ 361 w 570"/>
                    <a:gd name="T21" fmla="*/ 105 h 400"/>
                    <a:gd name="T22" fmla="*/ 345 w 570"/>
                    <a:gd name="T23" fmla="*/ 218 h 400"/>
                    <a:gd name="T24" fmla="*/ 188 w 570"/>
                    <a:gd name="T25" fmla="*/ 400 h 400"/>
                    <a:gd name="T26" fmla="*/ 199 w 570"/>
                    <a:gd name="T27" fmla="*/ 324 h 400"/>
                    <a:gd name="T28" fmla="*/ 71 w 570"/>
                    <a:gd name="T29" fmla="*/ 324 h 400"/>
                    <a:gd name="T30" fmla="*/ 4 w 570"/>
                    <a:gd name="T31" fmla="*/ 256 h 400"/>
                    <a:gd name="T32" fmla="*/ 28 w 570"/>
                    <a:gd name="T33" fmla="*/ 68 h 400"/>
                    <a:gd name="T34" fmla="*/ 53 w 570"/>
                    <a:gd name="T35" fmla="*/ 22 h 400"/>
                    <a:gd name="T36" fmla="*/ 112 w 570"/>
                    <a:gd name="T37" fmla="*/ 0 h 400"/>
                    <a:gd name="T38" fmla="*/ 447 w 570"/>
                    <a:gd name="T39" fmla="*/ 0 h 400"/>
                    <a:gd name="T40" fmla="*/ 501 w 570"/>
                    <a:gd name="T41" fmla="*/ 0 h 400"/>
                    <a:gd name="T42" fmla="*/ 554 w 570"/>
                    <a:gd name="T43" fmla="*/ 22 h 400"/>
                    <a:gd name="T44" fmla="*/ 567 w 570"/>
                    <a:gd name="T45" fmla="*/ 68 h 400"/>
                    <a:gd name="T46" fmla="*/ 544 w 570"/>
                    <a:gd name="T47" fmla="*/ 256 h 400"/>
                    <a:gd name="T48" fmla="*/ 460 w 570"/>
                    <a:gd name="T49" fmla="*/ 325 h 400"/>
                    <a:gd name="T50" fmla="*/ 332 w 570"/>
                    <a:gd name="T51" fmla="*/ 325 h 400"/>
                    <a:gd name="T52" fmla="*/ 322 w 570"/>
                    <a:gd name="T53" fmla="*/ 400 h 400"/>
                    <a:gd name="T54" fmla="*/ 188 w 570"/>
                    <a:gd name="T55" fmla="*/ 40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570" h="400">
                      <a:moveTo>
                        <a:pt x="142" y="218"/>
                      </a:moveTo>
                      <a:cubicBezTo>
                        <a:pt x="212" y="218"/>
                        <a:pt x="212" y="218"/>
                        <a:pt x="212" y="218"/>
                      </a:cubicBezTo>
                      <a:cubicBezTo>
                        <a:pt x="220" y="162"/>
                        <a:pt x="220" y="162"/>
                        <a:pt x="220" y="162"/>
                      </a:cubicBezTo>
                      <a:cubicBezTo>
                        <a:pt x="227" y="105"/>
                        <a:pt x="227" y="105"/>
                        <a:pt x="227" y="105"/>
                      </a:cubicBezTo>
                      <a:cubicBezTo>
                        <a:pt x="157" y="105"/>
                        <a:pt x="157" y="105"/>
                        <a:pt x="157" y="105"/>
                      </a:cubicBezTo>
                      <a:lnTo>
                        <a:pt x="142" y="218"/>
                      </a:lnTo>
                      <a:close/>
                      <a:moveTo>
                        <a:pt x="345" y="218"/>
                      </a:moveTo>
                      <a:cubicBezTo>
                        <a:pt x="406" y="218"/>
                        <a:pt x="406" y="218"/>
                        <a:pt x="406" y="218"/>
                      </a:cubicBezTo>
                      <a:cubicBezTo>
                        <a:pt x="411" y="218"/>
                        <a:pt x="415" y="215"/>
                        <a:pt x="416" y="210"/>
                      </a:cubicBezTo>
                      <a:cubicBezTo>
                        <a:pt x="431" y="105"/>
                        <a:pt x="431" y="105"/>
                        <a:pt x="431" y="105"/>
                      </a:cubicBezTo>
                      <a:cubicBezTo>
                        <a:pt x="361" y="105"/>
                        <a:pt x="361" y="105"/>
                        <a:pt x="361" y="105"/>
                      </a:cubicBezTo>
                      <a:lnTo>
                        <a:pt x="345" y="218"/>
                      </a:lnTo>
                      <a:close/>
                      <a:moveTo>
                        <a:pt x="188" y="400"/>
                      </a:moveTo>
                      <a:cubicBezTo>
                        <a:pt x="199" y="324"/>
                        <a:pt x="199" y="324"/>
                        <a:pt x="199" y="324"/>
                      </a:cubicBezTo>
                      <a:cubicBezTo>
                        <a:pt x="71" y="324"/>
                        <a:pt x="71" y="324"/>
                        <a:pt x="71" y="324"/>
                      </a:cubicBezTo>
                      <a:cubicBezTo>
                        <a:pt x="30" y="324"/>
                        <a:pt x="0" y="294"/>
                        <a:pt x="4" y="256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30" y="51"/>
                        <a:pt x="39" y="35"/>
                        <a:pt x="53" y="22"/>
                      </a:cubicBezTo>
                      <a:cubicBezTo>
                        <a:pt x="69" y="8"/>
                        <a:pt x="91" y="0"/>
                        <a:pt x="112" y="0"/>
                      </a:cubicBezTo>
                      <a:cubicBezTo>
                        <a:pt x="447" y="0"/>
                        <a:pt x="447" y="0"/>
                        <a:pt x="447" y="0"/>
                      </a:cubicBezTo>
                      <a:cubicBezTo>
                        <a:pt x="501" y="0"/>
                        <a:pt x="501" y="0"/>
                        <a:pt x="501" y="0"/>
                      </a:cubicBezTo>
                      <a:cubicBezTo>
                        <a:pt x="523" y="0"/>
                        <a:pt x="542" y="8"/>
                        <a:pt x="554" y="22"/>
                      </a:cubicBezTo>
                      <a:cubicBezTo>
                        <a:pt x="565" y="35"/>
                        <a:pt x="570" y="51"/>
                        <a:pt x="567" y="68"/>
                      </a:cubicBezTo>
                      <a:cubicBezTo>
                        <a:pt x="544" y="256"/>
                        <a:pt x="544" y="256"/>
                        <a:pt x="544" y="256"/>
                      </a:cubicBezTo>
                      <a:cubicBezTo>
                        <a:pt x="539" y="294"/>
                        <a:pt x="501" y="325"/>
                        <a:pt x="460" y="325"/>
                      </a:cubicBezTo>
                      <a:cubicBezTo>
                        <a:pt x="332" y="325"/>
                        <a:pt x="332" y="325"/>
                        <a:pt x="332" y="325"/>
                      </a:cubicBezTo>
                      <a:cubicBezTo>
                        <a:pt x="322" y="400"/>
                        <a:pt x="322" y="400"/>
                        <a:pt x="322" y="400"/>
                      </a:cubicBezTo>
                      <a:lnTo>
                        <a:pt x="188" y="400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Freeform 29"/>
                <p:cNvSpPr>
                  <a:spLocks/>
                </p:cNvSpPr>
                <p:nvPr userDrawn="1"/>
              </p:nvSpPr>
              <p:spPr bwMode="auto">
                <a:xfrm>
                  <a:off x="-1198563" y="2589213"/>
                  <a:ext cx="1646238" cy="1704975"/>
                </a:xfrm>
                <a:custGeom>
                  <a:avLst/>
                  <a:gdLst>
                    <a:gd name="T0" fmla="*/ 256 w 1037"/>
                    <a:gd name="T1" fmla="*/ 1074 h 1074"/>
                    <a:gd name="T2" fmla="*/ 357 w 1037"/>
                    <a:gd name="T3" fmla="*/ 284 h 1074"/>
                    <a:gd name="T4" fmla="*/ 0 w 1037"/>
                    <a:gd name="T5" fmla="*/ 284 h 1074"/>
                    <a:gd name="T6" fmla="*/ 178 w 1037"/>
                    <a:gd name="T7" fmla="*/ 0 h 1074"/>
                    <a:gd name="T8" fmla="*/ 1037 w 1037"/>
                    <a:gd name="T9" fmla="*/ 0 h 1074"/>
                    <a:gd name="T10" fmla="*/ 1002 w 1037"/>
                    <a:gd name="T11" fmla="*/ 284 h 1074"/>
                    <a:gd name="T12" fmla="*/ 712 w 1037"/>
                    <a:gd name="T13" fmla="*/ 284 h 1074"/>
                    <a:gd name="T14" fmla="*/ 608 w 1037"/>
                    <a:gd name="T15" fmla="*/ 1074 h 1074"/>
                    <a:gd name="T16" fmla="*/ 256 w 1037"/>
                    <a:gd name="T17" fmla="*/ 1074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37" h="1074">
                      <a:moveTo>
                        <a:pt x="256" y="1074"/>
                      </a:moveTo>
                      <a:lnTo>
                        <a:pt x="357" y="284"/>
                      </a:lnTo>
                      <a:lnTo>
                        <a:pt x="0" y="284"/>
                      </a:lnTo>
                      <a:lnTo>
                        <a:pt x="178" y="0"/>
                      </a:lnTo>
                      <a:lnTo>
                        <a:pt x="1037" y="0"/>
                      </a:lnTo>
                      <a:lnTo>
                        <a:pt x="1002" y="284"/>
                      </a:lnTo>
                      <a:lnTo>
                        <a:pt x="712" y="284"/>
                      </a:lnTo>
                      <a:lnTo>
                        <a:pt x="608" y="1074"/>
                      </a:lnTo>
                      <a:lnTo>
                        <a:pt x="256" y="1074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Freeform 30"/>
                <p:cNvSpPr>
                  <a:spLocks/>
                </p:cNvSpPr>
                <p:nvPr userDrawn="1"/>
              </p:nvSpPr>
              <p:spPr bwMode="auto">
                <a:xfrm>
                  <a:off x="12942888" y="2589213"/>
                  <a:ext cx="1735138" cy="1704975"/>
                </a:xfrm>
                <a:custGeom>
                  <a:avLst/>
                  <a:gdLst>
                    <a:gd name="T0" fmla="*/ 210 w 1093"/>
                    <a:gd name="T1" fmla="*/ 1074 h 1074"/>
                    <a:gd name="T2" fmla="*/ 312 w 1093"/>
                    <a:gd name="T3" fmla="*/ 284 h 1074"/>
                    <a:gd name="T4" fmla="*/ 0 w 1093"/>
                    <a:gd name="T5" fmla="*/ 284 h 1074"/>
                    <a:gd name="T6" fmla="*/ 34 w 1093"/>
                    <a:gd name="T7" fmla="*/ 0 h 1074"/>
                    <a:gd name="T8" fmla="*/ 1093 w 1093"/>
                    <a:gd name="T9" fmla="*/ 0 h 1074"/>
                    <a:gd name="T10" fmla="*/ 920 w 1093"/>
                    <a:gd name="T11" fmla="*/ 284 h 1074"/>
                    <a:gd name="T12" fmla="*/ 666 w 1093"/>
                    <a:gd name="T13" fmla="*/ 284 h 1074"/>
                    <a:gd name="T14" fmla="*/ 562 w 1093"/>
                    <a:gd name="T15" fmla="*/ 1074 h 1074"/>
                    <a:gd name="T16" fmla="*/ 210 w 1093"/>
                    <a:gd name="T17" fmla="*/ 1074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93" h="1074">
                      <a:moveTo>
                        <a:pt x="210" y="1074"/>
                      </a:moveTo>
                      <a:lnTo>
                        <a:pt x="312" y="284"/>
                      </a:lnTo>
                      <a:lnTo>
                        <a:pt x="0" y="284"/>
                      </a:lnTo>
                      <a:lnTo>
                        <a:pt x="34" y="0"/>
                      </a:lnTo>
                      <a:lnTo>
                        <a:pt x="1093" y="0"/>
                      </a:lnTo>
                      <a:lnTo>
                        <a:pt x="920" y="284"/>
                      </a:lnTo>
                      <a:lnTo>
                        <a:pt x="666" y="284"/>
                      </a:lnTo>
                      <a:lnTo>
                        <a:pt x="562" y="1074"/>
                      </a:lnTo>
                      <a:lnTo>
                        <a:pt x="210" y="1074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Freeform 31"/>
                <p:cNvSpPr>
                  <a:spLocks noEditPoints="1"/>
                </p:cNvSpPr>
                <p:nvPr userDrawn="1"/>
              </p:nvSpPr>
              <p:spPr bwMode="auto">
                <a:xfrm>
                  <a:off x="1866900" y="2589213"/>
                  <a:ext cx="1824038" cy="1704975"/>
                </a:xfrm>
                <a:custGeom>
                  <a:avLst/>
                  <a:gdLst>
                    <a:gd name="T0" fmla="*/ 197 w 431"/>
                    <a:gd name="T1" fmla="*/ 231 h 401"/>
                    <a:gd name="T2" fmla="*/ 277 w 431"/>
                    <a:gd name="T3" fmla="*/ 231 h 401"/>
                    <a:gd name="T4" fmla="*/ 265 w 431"/>
                    <a:gd name="T5" fmla="*/ 120 h 401"/>
                    <a:gd name="T6" fmla="*/ 238 w 431"/>
                    <a:gd name="T7" fmla="*/ 120 h 401"/>
                    <a:gd name="T8" fmla="*/ 197 w 431"/>
                    <a:gd name="T9" fmla="*/ 231 h 401"/>
                    <a:gd name="T10" fmla="*/ 295 w 431"/>
                    <a:gd name="T11" fmla="*/ 401 h 401"/>
                    <a:gd name="T12" fmla="*/ 288 w 431"/>
                    <a:gd name="T13" fmla="*/ 331 h 401"/>
                    <a:gd name="T14" fmla="*/ 159 w 431"/>
                    <a:gd name="T15" fmla="*/ 332 h 401"/>
                    <a:gd name="T16" fmla="*/ 136 w 431"/>
                    <a:gd name="T17" fmla="*/ 401 h 401"/>
                    <a:gd name="T18" fmla="*/ 0 w 431"/>
                    <a:gd name="T19" fmla="*/ 401 h 401"/>
                    <a:gd name="T20" fmla="*/ 139 w 431"/>
                    <a:gd name="T21" fmla="*/ 20 h 401"/>
                    <a:gd name="T22" fmla="*/ 170 w 431"/>
                    <a:gd name="T23" fmla="*/ 0 h 401"/>
                    <a:gd name="T24" fmla="*/ 364 w 431"/>
                    <a:gd name="T25" fmla="*/ 0 h 401"/>
                    <a:gd name="T26" fmla="*/ 389 w 431"/>
                    <a:gd name="T27" fmla="*/ 19 h 401"/>
                    <a:gd name="T28" fmla="*/ 431 w 431"/>
                    <a:gd name="T29" fmla="*/ 401 h 401"/>
                    <a:gd name="T30" fmla="*/ 295 w 431"/>
                    <a:gd name="T31" fmla="*/ 40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1" h="401">
                      <a:moveTo>
                        <a:pt x="197" y="231"/>
                      </a:moveTo>
                      <a:cubicBezTo>
                        <a:pt x="277" y="231"/>
                        <a:pt x="277" y="231"/>
                        <a:pt x="277" y="231"/>
                      </a:cubicBezTo>
                      <a:cubicBezTo>
                        <a:pt x="265" y="120"/>
                        <a:pt x="265" y="120"/>
                        <a:pt x="265" y="120"/>
                      </a:cubicBezTo>
                      <a:cubicBezTo>
                        <a:pt x="238" y="120"/>
                        <a:pt x="238" y="120"/>
                        <a:pt x="238" y="120"/>
                      </a:cubicBezTo>
                      <a:lnTo>
                        <a:pt x="197" y="231"/>
                      </a:lnTo>
                      <a:close/>
                      <a:moveTo>
                        <a:pt x="295" y="401"/>
                      </a:moveTo>
                      <a:cubicBezTo>
                        <a:pt x="288" y="331"/>
                        <a:pt x="288" y="331"/>
                        <a:pt x="288" y="331"/>
                      </a:cubicBezTo>
                      <a:cubicBezTo>
                        <a:pt x="159" y="332"/>
                        <a:pt x="159" y="332"/>
                        <a:pt x="159" y="332"/>
                      </a:cubicBezTo>
                      <a:cubicBezTo>
                        <a:pt x="136" y="401"/>
                        <a:pt x="136" y="401"/>
                        <a:pt x="136" y="401"/>
                      </a:cubicBezTo>
                      <a:cubicBezTo>
                        <a:pt x="0" y="401"/>
                        <a:pt x="0" y="401"/>
                        <a:pt x="0" y="401"/>
                      </a:cubicBezTo>
                      <a:cubicBezTo>
                        <a:pt x="139" y="20"/>
                        <a:pt x="139" y="20"/>
                        <a:pt x="139" y="20"/>
                      </a:cubicBezTo>
                      <a:cubicBezTo>
                        <a:pt x="143" y="8"/>
                        <a:pt x="157" y="0"/>
                        <a:pt x="170" y="0"/>
                      </a:cubicBezTo>
                      <a:cubicBezTo>
                        <a:pt x="364" y="0"/>
                        <a:pt x="364" y="0"/>
                        <a:pt x="364" y="0"/>
                      </a:cubicBezTo>
                      <a:cubicBezTo>
                        <a:pt x="378" y="0"/>
                        <a:pt x="388" y="8"/>
                        <a:pt x="389" y="19"/>
                      </a:cubicBezTo>
                      <a:cubicBezTo>
                        <a:pt x="431" y="401"/>
                        <a:pt x="431" y="401"/>
                        <a:pt x="431" y="401"/>
                      </a:cubicBezTo>
                      <a:lnTo>
                        <a:pt x="295" y="401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Freeform 32"/>
                <p:cNvSpPr>
                  <a:spLocks/>
                </p:cNvSpPr>
                <p:nvPr userDrawn="1"/>
              </p:nvSpPr>
              <p:spPr bwMode="auto">
                <a:xfrm>
                  <a:off x="3838575" y="2589213"/>
                  <a:ext cx="1703388" cy="1704975"/>
                </a:xfrm>
                <a:custGeom>
                  <a:avLst/>
                  <a:gdLst>
                    <a:gd name="T0" fmla="*/ 561 w 1073"/>
                    <a:gd name="T1" fmla="*/ 1074 h 1074"/>
                    <a:gd name="T2" fmla="*/ 611 w 1073"/>
                    <a:gd name="T3" fmla="*/ 691 h 1074"/>
                    <a:gd name="T4" fmla="*/ 409 w 1073"/>
                    <a:gd name="T5" fmla="*/ 691 h 1074"/>
                    <a:gd name="T6" fmla="*/ 358 w 1073"/>
                    <a:gd name="T7" fmla="*/ 1074 h 1074"/>
                    <a:gd name="T8" fmla="*/ 0 w 1073"/>
                    <a:gd name="T9" fmla="*/ 1074 h 1074"/>
                    <a:gd name="T10" fmla="*/ 139 w 1073"/>
                    <a:gd name="T11" fmla="*/ 0 h 1074"/>
                    <a:gd name="T12" fmla="*/ 494 w 1073"/>
                    <a:gd name="T13" fmla="*/ 0 h 1074"/>
                    <a:gd name="T14" fmla="*/ 443 w 1073"/>
                    <a:gd name="T15" fmla="*/ 404 h 1074"/>
                    <a:gd name="T16" fmla="*/ 643 w 1073"/>
                    <a:gd name="T17" fmla="*/ 404 h 1074"/>
                    <a:gd name="T18" fmla="*/ 697 w 1073"/>
                    <a:gd name="T19" fmla="*/ 0 h 1074"/>
                    <a:gd name="T20" fmla="*/ 1073 w 1073"/>
                    <a:gd name="T21" fmla="*/ 0 h 1074"/>
                    <a:gd name="T22" fmla="*/ 937 w 1073"/>
                    <a:gd name="T23" fmla="*/ 1074 h 1074"/>
                    <a:gd name="T24" fmla="*/ 561 w 1073"/>
                    <a:gd name="T25" fmla="*/ 1074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73" h="1074">
                      <a:moveTo>
                        <a:pt x="561" y="1074"/>
                      </a:moveTo>
                      <a:lnTo>
                        <a:pt x="611" y="691"/>
                      </a:lnTo>
                      <a:lnTo>
                        <a:pt x="409" y="691"/>
                      </a:lnTo>
                      <a:lnTo>
                        <a:pt x="358" y="1074"/>
                      </a:lnTo>
                      <a:lnTo>
                        <a:pt x="0" y="1074"/>
                      </a:lnTo>
                      <a:lnTo>
                        <a:pt x="139" y="0"/>
                      </a:lnTo>
                      <a:lnTo>
                        <a:pt x="494" y="0"/>
                      </a:lnTo>
                      <a:lnTo>
                        <a:pt x="443" y="404"/>
                      </a:lnTo>
                      <a:lnTo>
                        <a:pt x="643" y="404"/>
                      </a:lnTo>
                      <a:lnTo>
                        <a:pt x="697" y="0"/>
                      </a:lnTo>
                      <a:lnTo>
                        <a:pt x="1073" y="0"/>
                      </a:lnTo>
                      <a:lnTo>
                        <a:pt x="937" y="1074"/>
                      </a:lnTo>
                      <a:lnTo>
                        <a:pt x="561" y="1074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Freeform 33"/>
                <p:cNvSpPr>
                  <a:spLocks/>
                </p:cNvSpPr>
                <p:nvPr userDrawn="1"/>
              </p:nvSpPr>
              <p:spPr bwMode="auto">
                <a:xfrm>
                  <a:off x="7124700" y="2589213"/>
                  <a:ext cx="1701800" cy="1704975"/>
                </a:xfrm>
                <a:custGeom>
                  <a:avLst/>
                  <a:gdLst>
                    <a:gd name="T0" fmla="*/ 560 w 1072"/>
                    <a:gd name="T1" fmla="*/ 1074 h 1074"/>
                    <a:gd name="T2" fmla="*/ 608 w 1072"/>
                    <a:gd name="T3" fmla="*/ 691 h 1074"/>
                    <a:gd name="T4" fmla="*/ 405 w 1072"/>
                    <a:gd name="T5" fmla="*/ 691 h 1074"/>
                    <a:gd name="T6" fmla="*/ 357 w 1072"/>
                    <a:gd name="T7" fmla="*/ 1074 h 1074"/>
                    <a:gd name="T8" fmla="*/ 0 w 1072"/>
                    <a:gd name="T9" fmla="*/ 1074 h 1074"/>
                    <a:gd name="T10" fmla="*/ 136 w 1072"/>
                    <a:gd name="T11" fmla="*/ 0 h 1074"/>
                    <a:gd name="T12" fmla="*/ 494 w 1072"/>
                    <a:gd name="T13" fmla="*/ 0 h 1074"/>
                    <a:gd name="T14" fmla="*/ 440 w 1072"/>
                    <a:gd name="T15" fmla="*/ 404 h 1074"/>
                    <a:gd name="T16" fmla="*/ 643 w 1072"/>
                    <a:gd name="T17" fmla="*/ 404 h 1074"/>
                    <a:gd name="T18" fmla="*/ 696 w 1072"/>
                    <a:gd name="T19" fmla="*/ 0 h 1074"/>
                    <a:gd name="T20" fmla="*/ 1072 w 1072"/>
                    <a:gd name="T21" fmla="*/ 0 h 1074"/>
                    <a:gd name="T22" fmla="*/ 936 w 1072"/>
                    <a:gd name="T23" fmla="*/ 1074 h 1074"/>
                    <a:gd name="T24" fmla="*/ 560 w 1072"/>
                    <a:gd name="T25" fmla="*/ 1074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72" h="1074">
                      <a:moveTo>
                        <a:pt x="560" y="1074"/>
                      </a:moveTo>
                      <a:lnTo>
                        <a:pt x="608" y="691"/>
                      </a:lnTo>
                      <a:lnTo>
                        <a:pt x="405" y="691"/>
                      </a:lnTo>
                      <a:lnTo>
                        <a:pt x="357" y="1074"/>
                      </a:lnTo>
                      <a:lnTo>
                        <a:pt x="0" y="1074"/>
                      </a:lnTo>
                      <a:lnTo>
                        <a:pt x="136" y="0"/>
                      </a:lnTo>
                      <a:lnTo>
                        <a:pt x="494" y="0"/>
                      </a:lnTo>
                      <a:lnTo>
                        <a:pt x="440" y="404"/>
                      </a:lnTo>
                      <a:lnTo>
                        <a:pt x="643" y="404"/>
                      </a:lnTo>
                      <a:lnTo>
                        <a:pt x="696" y="0"/>
                      </a:lnTo>
                      <a:lnTo>
                        <a:pt x="1072" y="0"/>
                      </a:lnTo>
                      <a:lnTo>
                        <a:pt x="936" y="1074"/>
                      </a:lnTo>
                      <a:lnTo>
                        <a:pt x="560" y="1074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Freeform 34"/>
                <p:cNvSpPr>
                  <a:spLocks/>
                </p:cNvSpPr>
                <p:nvPr userDrawn="1"/>
              </p:nvSpPr>
              <p:spPr bwMode="auto">
                <a:xfrm>
                  <a:off x="5537200" y="2592388"/>
                  <a:ext cx="1620838" cy="1706563"/>
                </a:xfrm>
                <a:custGeom>
                  <a:avLst/>
                  <a:gdLst>
                    <a:gd name="T0" fmla="*/ 91 w 383"/>
                    <a:gd name="T1" fmla="*/ 401 h 401"/>
                    <a:gd name="T2" fmla="*/ 21 w 383"/>
                    <a:gd name="T3" fmla="*/ 371 h 401"/>
                    <a:gd name="T4" fmla="*/ 3 w 383"/>
                    <a:gd name="T5" fmla="*/ 311 h 401"/>
                    <a:gd name="T6" fmla="*/ 32 w 383"/>
                    <a:gd name="T7" fmla="*/ 91 h 401"/>
                    <a:gd name="T8" fmla="*/ 64 w 383"/>
                    <a:gd name="T9" fmla="*/ 30 h 401"/>
                    <a:gd name="T10" fmla="*/ 142 w 383"/>
                    <a:gd name="T11" fmla="*/ 0 h 401"/>
                    <a:gd name="T12" fmla="*/ 287 w 383"/>
                    <a:gd name="T13" fmla="*/ 0 h 401"/>
                    <a:gd name="T14" fmla="*/ 376 w 383"/>
                    <a:gd name="T15" fmla="*/ 76 h 401"/>
                    <a:gd name="T16" fmla="*/ 368 w 383"/>
                    <a:gd name="T17" fmla="*/ 146 h 401"/>
                    <a:gd name="T18" fmla="*/ 235 w 383"/>
                    <a:gd name="T19" fmla="*/ 146 h 401"/>
                    <a:gd name="T20" fmla="*/ 240 w 383"/>
                    <a:gd name="T21" fmla="*/ 106 h 401"/>
                    <a:gd name="T22" fmla="*/ 232 w 383"/>
                    <a:gd name="T23" fmla="*/ 106 h 401"/>
                    <a:gd name="T24" fmla="*/ 171 w 383"/>
                    <a:gd name="T25" fmla="*/ 106 h 401"/>
                    <a:gd name="T26" fmla="*/ 163 w 383"/>
                    <a:gd name="T27" fmla="*/ 106 h 401"/>
                    <a:gd name="T28" fmla="*/ 162 w 383"/>
                    <a:gd name="T29" fmla="*/ 114 h 401"/>
                    <a:gd name="T30" fmla="*/ 148 w 383"/>
                    <a:gd name="T31" fmla="*/ 213 h 401"/>
                    <a:gd name="T32" fmla="*/ 139 w 383"/>
                    <a:gd name="T33" fmla="*/ 278 h 401"/>
                    <a:gd name="T34" fmla="*/ 138 w 383"/>
                    <a:gd name="T35" fmla="*/ 287 h 401"/>
                    <a:gd name="T36" fmla="*/ 214 w 383"/>
                    <a:gd name="T37" fmla="*/ 286 h 401"/>
                    <a:gd name="T38" fmla="*/ 220 w 383"/>
                    <a:gd name="T39" fmla="*/ 247 h 401"/>
                    <a:gd name="T40" fmla="*/ 353 w 383"/>
                    <a:gd name="T41" fmla="*/ 247 h 401"/>
                    <a:gd name="T42" fmla="*/ 346 w 383"/>
                    <a:gd name="T43" fmla="*/ 311 h 401"/>
                    <a:gd name="T44" fmla="*/ 235 w 383"/>
                    <a:gd name="T45" fmla="*/ 401 h 401"/>
                    <a:gd name="T46" fmla="*/ 91 w 383"/>
                    <a:gd name="T47" fmla="*/ 40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83" h="401">
                      <a:moveTo>
                        <a:pt x="91" y="401"/>
                      </a:moveTo>
                      <a:cubicBezTo>
                        <a:pt x="63" y="401"/>
                        <a:pt x="37" y="390"/>
                        <a:pt x="21" y="371"/>
                      </a:cubicBezTo>
                      <a:cubicBezTo>
                        <a:pt x="6" y="355"/>
                        <a:pt x="0" y="333"/>
                        <a:pt x="3" y="311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34" y="68"/>
                        <a:pt x="46" y="47"/>
                        <a:pt x="64" y="30"/>
                      </a:cubicBezTo>
                      <a:cubicBezTo>
                        <a:pt x="86" y="11"/>
                        <a:pt x="114" y="0"/>
                        <a:pt x="142" y="0"/>
                      </a:cubicBezTo>
                      <a:cubicBezTo>
                        <a:pt x="287" y="0"/>
                        <a:pt x="287" y="0"/>
                        <a:pt x="287" y="0"/>
                      </a:cubicBezTo>
                      <a:cubicBezTo>
                        <a:pt x="332" y="0"/>
                        <a:pt x="383" y="20"/>
                        <a:pt x="376" y="76"/>
                      </a:cubicBezTo>
                      <a:cubicBezTo>
                        <a:pt x="368" y="146"/>
                        <a:pt x="368" y="146"/>
                        <a:pt x="368" y="146"/>
                      </a:cubicBezTo>
                      <a:cubicBezTo>
                        <a:pt x="235" y="146"/>
                        <a:pt x="235" y="146"/>
                        <a:pt x="235" y="146"/>
                      </a:cubicBezTo>
                      <a:cubicBezTo>
                        <a:pt x="240" y="106"/>
                        <a:pt x="240" y="106"/>
                        <a:pt x="240" y="106"/>
                      </a:cubicBezTo>
                      <a:cubicBezTo>
                        <a:pt x="232" y="106"/>
                        <a:pt x="232" y="106"/>
                        <a:pt x="232" y="106"/>
                      </a:cubicBezTo>
                      <a:cubicBezTo>
                        <a:pt x="225" y="106"/>
                        <a:pt x="171" y="106"/>
                        <a:pt x="171" y="106"/>
                      </a:cubicBezTo>
                      <a:cubicBezTo>
                        <a:pt x="163" y="106"/>
                        <a:pt x="163" y="106"/>
                        <a:pt x="163" y="106"/>
                      </a:cubicBezTo>
                      <a:cubicBezTo>
                        <a:pt x="162" y="114"/>
                        <a:pt x="162" y="114"/>
                        <a:pt x="162" y="114"/>
                      </a:cubicBezTo>
                      <a:cubicBezTo>
                        <a:pt x="162" y="118"/>
                        <a:pt x="154" y="171"/>
                        <a:pt x="148" y="213"/>
                      </a:cubicBezTo>
                      <a:cubicBezTo>
                        <a:pt x="143" y="252"/>
                        <a:pt x="139" y="276"/>
                        <a:pt x="139" y="278"/>
                      </a:cubicBezTo>
                      <a:cubicBezTo>
                        <a:pt x="138" y="287"/>
                        <a:pt x="138" y="287"/>
                        <a:pt x="138" y="287"/>
                      </a:cubicBezTo>
                      <a:cubicBezTo>
                        <a:pt x="214" y="286"/>
                        <a:pt x="214" y="286"/>
                        <a:pt x="214" y="286"/>
                      </a:cubicBezTo>
                      <a:cubicBezTo>
                        <a:pt x="220" y="247"/>
                        <a:pt x="220" y="247"/>
                        <a:pt x="220" y="247"/>
                      </a:cubicBezTo>
                      <a:cubicBezTo>
                        <a:pt x="353" y="247"/>
                        <a:pt x="353" y="247"/>
                        <a:pt x="353" y="247"/>
                      </a:cubicBezTo>
                      <a:cubicBezTo>
                        <a:pt x="346" y="311"/>
                        <a:pt x="346" y="311"/>
                        <a:pt x="346" y="311"/>
                      </a:cubicBezTo>
                      <a:cubicBezTo>
                        <a:pt x="339" y="361"/>
                        <a:pt x="290" y="401"/>
                        <a:pt x="235" y="401"/>
                      </a:cubicBezTo>
                      <a:lnTo>
                        <a:pt x="91" y="401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Freeform 35"/>
                <p:cNvSpPr>
                  <a:spLocks/>
                </p:cNvSpPr>
                <p:nvPr userDrawn="1"/>
              </p:nvSpPr>
              <p:spPr bwMode="auto">
                <a:xfrm>
                  <a:off x="8801100" y="2592388"/>
                  <a:ext cx="1600200" cy="1706563"/>
                </a:xfrm>
                <a:custGeom>
                  <a:avLst/>
                  <a:gdLst>
                    <a:gd name="T0" fmla="*/ 0 w 1008"/>
                    <a:gd name="T1" fmla="*/ 1075 h 1075"/>
                    <a:gd name="T2" fmla="*/ 136 w 1008"/>
                    <a:gd name="T3" fmla="*/ 0 h 1075"/>
                    <a:gd name="T4" fmla="*/ 1008 w 1008"/>
                    <a:gd name="T5" fmla="*/ 0 h 1075"/>
                    <a:gd name="T6" fmla="*/ 974 w 1008"/>
                    <a:gd name="T7" fmla="*/ 282 h 1075"/>
                    <a:gd name="T8" fmla="*/ 459 w 1008"/>
                    <a:gd name="T9" fmla="*/ 282 h 1075"/>
                    <a:gd name="T10" fmla="*/ 440 w 1008"/>
                    <a:gd name="T11" fmla="*/ 418 h 1075"/>
                    <a:gd name="T12" fmla="*/ 955 w 1008"/>
                    <a:gd name="T13" fmla="*/ 416 h 1075"/>
                    <a:gd name="T14" fmla="*/ 923 w 1008"/>
                    <a:gd name="T15" fmla="*/ 657 h 1075"/>
                    <a:gd name="T16" fmla="*/ 408 w 1008"/>
                    <a:gd name="T17" fmla="*/ 660 h 1075"/>
                    <a:gd name="T18" fmla="*/ 390 w 1008"/>
                    <a:gd name="T19" fmla="*/ 793 h 1075"/>
                    <a:gd name="T20" fmla="*/ 907 w 1008"/>
                    <a:gd name="T21" fmla="*/ 793 h 1075"/>
                    <a:gd name="T22" fmla="*/ 872 w 1008"/>
                    <a:gd name="T23" fmla="*/ 1075 h 1075"/>
                    <a:gd name="T24" fmla="*/ 0 w 1008"/>
                    <a:gd name="T25" fmla="*/ 1075 h 10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08" h="1075">
                      <a:moveTo>
                        <a:pt x="0" y="1075"/>
                      </a:moveTo>
                      <a:lnTo>
                        <a:pt x="136" y="0"/>
                      </a:lnTo>
                      <a:lnTo>
                        <a:pt x="1008" y="0"/>
                      </a:lnTo>
                      <a:lnTo>
                        <a:pt x="974" y="282"/>
                      </a:lnTo>
                      <a:lnTo>
                        <a:pt x="459" y="282"/>
                      </a:lnTo>
                      <a:lnTo>
                        <a:pt x="440" y="418"/>
                      </a:lnTo>
                      <a:lnTo>
                        <a:pt x="955" y="416"/>
                      </a:lnTo>
                      <a:lnTo>
                        <a:pt x="923" y="657"/>
                      </a:lnTo>
                      <a:lnTo>
                        <a:pt x="408" y="660"/>
                      </a:lnTo>
                      <a:lnTo>
                        <a:pt x="390" y="793"/>
                      </a:lnTo>
                      <a:lnTo>
                        <a:pt x="907" y="793"/>
                      </a:lnTo>
                      <a:lnTo>
                        <a:pt x="872" y="1075"/>
                      </a:lnTo>
                      <a:lnTo>
                        <a:pt x="0" y="1075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Freeform 36"/>
                <p:cNvSpPr>
                  <a:spLocks noEditPoints="1"/>
                </p:cNvSpPr>
                <p:nvPr userDrawn="1"/>
              </p:nvSpPr>
              <p:spPr bwMode="auto">
                <a:xfrm>
                  <a:off x="422275" y="2589213"/>
                  <a:ext cx="1617663" cy="1704975"/>
                </a:xfrm>
                <a:custGeom>
                  <a:avLst/>
                  <a:gdLst>
                    <a:gd name="T0" fmla="*/ 170 w 382"/>
                    <a:gd name="T1" fmla="*/ 126 h 401"/>
                    <a:gd name="T2" fmla="*/ 158 w 382"/>
                    <a:gd name="T3" fmla="*/ 219 h 401"/>
                    <a:gd name="T4" fmla="*/ 217 w 382"/>
                    <a:gd name="T5" fmla="*/ 219 h 401"/>
                    <a:gd name="T6" fmla="*/ 229 w 382"/>
                    <a:gd name="T7" fmla="*/ 209 h 401"/>
                    <a:gd name="T8" fmla="*/ 243 w 382"/>
                    <a:gd name="T9" fmla="*/ 106 h 401"/>
                    <a:gd name="T10" fmla="*/ 173 w 382"/>
                    <a:gd name="T11" fmla="*/ 106 h 401"/>
                    <a:gd name="T12" fmla="*/ 170 w 382"/>
                    <a:gd name="T13" fmla="*/ 126 h 401"/>
                    <a:gd name="T14" fmla="*/ 0 w 382"/>
                    <a:gd name="T15" fmla="*/ 401 h 401"/>
                    <a:gd name="T16" fmla="*/ 10 w 382"/>
                    <a:gd name="T17" fmla="*/ 333 h 401"/>
                    <a:gd name="T18" fmla="*/ 46 w 382"/>
                    <a:gd name="T19" fmla="*/ 0 h 401"/>
                    <a:gd name="T20" fmla="*/ 313 w 382"/>
                    <a:gd name="T21" fmla="*/ 0 h 401"/>
                    <a:gd name="T22" fmla="*/ 366 w 382"/>
                    <a:gd name="T23" fmla="*/ 23 h 401"/>
                    <a:gd name="T24" fmla="*/ 380 w 382"/>
                    <a:gd name="T25" fmla="*/ 69 h 401"/>
                    <a:gd name="T26" fmla="*/ 357 w 382"/>
                    <a:gd name="T27" fmla="*/ 257 h 401"/>
                    <a:gd name="T28" fmla="*/ 272 w 382"/>
                    <a:gd name="T29" fmla="*/ 325 h 401"/>
                    <a:gd name="T30" fmla="*/ 144 w 382"/>
                    <a:gd name="T31" fmla="*/ 325 h 401"/>
                    <a:gd name="T32" fmla="*/ 134 w 382"/>
                    <a:gd name="T33" fmla="*/ 401 h 401"/>
                    <a:gd name="T34" fmla="*/ 0 w 382"/>
                    <a:gd name="T35" fmla="*/ 40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82" h="401">
                      <a:moveTo>
                        <a:pt x="170" y="126"/>
                      </a:moveTo>
                      <a:cubicBezTo>
                        <a:pt x="158" y="219"/>
                        <a:pt x="158" y="219"/>
                        <a:pt x="158" y="219"/>
                      </a:cubicBezTo>
                      <a:cubicBezTo>
                        <a:pt x="217" y="219"/>
                        <a:pt x="217" y="219"/>
                        <a:pt x="217" y="219"/>
                      </a:cubicBezTo>
                      <a:cubicBezTo>
                        <a:pt x="222" y="219"/>
                        <a:pt x="228" y="214"/>
                        <a:pt x="229" y="209"/>
                      </a:cubicBezTo>
                      <a:cubicBezTo>
                        <a:pt x="243" y="106"/>
                        <a:pt x="243" y="106"/>
                        <a:pt x="243" y="106"/>
                      </a:cubicBezTo>
                      <a:cubicBezTo>
                        <a:pt x="173" y="106"/>
                        <a:pt x="173" y="106"/>
                        <a:pt x="173" y="106"/>
                      </a:cubicBezTo>
                      <a:lnTo>
                        <a:pt x="170" y="126"/>
                      </a:lnTo>
                      <a:close/>
                      <a:moveTo>
                        <a:pt x="0" y="401"/>
                      </a:moveTo>
                      <a:cubicBezTo>
                        <a:pt x="10" y="333"/>
                        <a:pt x="10" y="333"/>
                        <a:pt x="10" y="333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313" y="0"/>
                        <a:pt x="313" y="0"/>
                        <a:pt x="313" y="0"/>
                      </a:cubicBezTo>
                      <a:cubicBezTo>
                        <a:pt x="335" y="0"/>
                        <a:pt x="354" y="9"/>
                        <a:pt x="366" y="23"/>
                      </a:cubicBezTo>
                      <a:cubicBezTo>
                        <a:pt x="377" y="35"/>
                        <a:pt x="382" y="52"/>
                        <a:pt x="380" y="69"/>
                      </a:cubicBezTo>
                      <a:cubicBezTo>
                        <a:pt x="357" y="257"/>
                        <a:pt x="357" y="257"/>
                        <a:pt x="357" y="257"/>
                      </a:cubicBezTo>
                      <a:cubicBezTo>
                        <a:pt x="351" y="294"/>
                        <a:pt x="313" y="325"/>
                        <a:pt x="272" y="325"/>
                      </a:cubicBezTo>
                      <a:cubicBezTo>
                        <a:pt x="144" y="325"/>
                        <a:pt x="144" y="325"/>
                        <a:pt x="144" y="325"/>
                      </a:cubicBezTo>
                      <a:cubicBezTo>
                        <a:pt x="134" y="401"/>
                        <a:pt x="134" y="401"/>
                        <a:pt x="134" y="401"/>
                      </a:cubicBezTo>
                      <a:lnTo>
                        <a:pt x="0" y="401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Freeform 37"/>
                <p:cNvSpPr>
                  <a:spLocks noEditPoints="1"/>
                </p:cNvSpPr>
                <p:nvPr userDrawn="1"/>
              </p:nvSpPr>
              <p:spPr bwMode="auto">
                <a:xfrm>
                  <a:off x="14551025" y="2589213"/>
                  <a:ext cx="1579563" cy="1700213"/>
                </a:xfrm>
                <a:custGeom>
                  <a:avLst/>
                  <a:gdLst>
                    <a:gd name="T0" fmla="*/ 147 w 373"/>
                    <a:gd name="T1" fmla="*/ 295 h 400"/>
                    <a:gd name="T2" fmla="*/ 207 w 373"/>
                    <a:gd name="T3" fmla="*/ 295 h 400"/>
                    <a:gd name="T4" fmla="*/ 230 w 373"/>
                    <a:gd name="T5" fmla="*/ 198 h 400"/>
                    <a:gd name="T6" fmla="*/ 231 w 373"/>
                    <a:gd name="T7" fmla="*/ 189 h 400"/>
                    <a:gd name="T8" fmla="*/ 161 w 373"/>
                    <a:gd name="T9" fmla="*/ 189 h 400"/>
                    <a:gd name="T10" fmla="*/ 147 w 373"/>
                    <a:gd name="T11" fmla="*/ 295 h 400"/>
                    <a:gd name="T12" fmla="*/ 0 w 373"/>
                    <a:gd name="T13" fmla="*/ 400 h 400"/>
                    <a:gd name="T14" fmla="*/ 42 w 373"/>
                    <a:gd name="T15" fmla="*/ 74 h 400"/>
                    <a:gd name="T16" fmla="*/ 51 w 373"/>
                    <a:gd name="T17" fmla="*/ 0 h 400"/>
                    <a:gd name="T18" fmla="*/ 185 w 373"/>
                    <a:gd name="T19" fmla="*/ 0 h 400"/>
                    <a:gd name="T20" fmla="*/ 174 w 373"/>
                    <a:gd name="T21" fmla="*/ 83 h 400"/>
                    <a:gd name="T22" fmla="*/ 301 w 373"/>
                    <a:gd name="T23" fmla="*/ 83 h 400"/>
                    <a:gd name="T24" fmla="*/ 369 w 373"/>
                    <a:gd name="T25" fmla="*/ 152 h 400"/>
                    <a:gd name="T26" fmla="*/ 345 w 373"/>
                    <a:gd name="T27" fmla="*/ 332 h 400"/>
                    <a:gd name="T28" fmla="*/ 320 w 373"/>
                    <a:gd name="T29" fmla="*/ 378 h 400"/>
                    <a:gd name="T30" fmla="*/ 261 w 373"/>
                    <a:gd name="T31" fmla="*/ 400 h 400"/>
                    <a:gd name="T32" fmla="*/ 0 w 373"/>
                    <a:gd name="T33" fmla="*/ 40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3" h="400">
                      <a:moveTo>
                        <a:pt x="147" y="295"/>
                      </a:moveTo>
                      <a:cubicBezTo>
                        <a:pt x="207" y="295"/>
                        <a:pt x="207" y="295"/>
                        <a:pt x="207" y="295"/>
                      </a:cubicBezTo>
                      <a:cubicBezTo>
                        <a:pt x="216" y="295"/>
                        <a:pt x="216" y="295"/>
                        <a:pt x="230" y="198"/>
                      </a:cubicBezTo>
                      <a:cubicBezTo>
                        <a:pt x="231" y="189"/>
                        <a:pt x="231" y="189"/>
                        <a:pt x="231" y="189"/>
                      </a:cubicBezTo>
                      <a:cubicBezTo>
                        <a:pt x="161" y="189"/>
                        <a:pt x="161" y="189"/>
                        <a:pt x="161" y="189"/>
                      </a:cubicBezTo>
                      <a:lnTo>
                        <a:pt x="147" y="295"/>
                      </a:lnTo>
                      <a:close/>
                      <a:moveTo>
                        <a:pt x="0" y="400"/>
                      </a:moveTo>
                      <a:cubicBezTo>
                        <a:pt x="42" y="74"/>
                        <a:pt x="42" y="74"/>
                        <a:pt x="42" y="74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185" y="0"/>
                        <a:pt x="185" y="0"/>
                        <a:pt x="185" y="0"/>
                      </a:cubicBezTo>
                      <a:cubicBezTo>
                        <a:pt x="174" y="83"/>
                        <a:pt x="174" y="83"/>
                        <a:pt x="174" y="83"/>
                      </a:cubicBezTo>
                      <a:cubicBezTo>
                        <a:pt x="301" y="83"/>
                        <a:pt x="301" y="83"/>
                        <a:pt x="301" y="83"/>
                      </a:cubicBezTo>
                      <a:cubicBezTo>
                        <a:pt x="343" y="83"/>
                        <a:pt x="373" y="114"/>
                        <a:pt x="369" y="152"/>
                      </a:cubicBezTo>
                      <a:cubicBezTo>
                        <a:pt x="345" y="332"/>
                        <a:pt x="345" y="332"/>
                        <a:pt x="345" y="332"/>
                      </a:cubicBezTo>
                      <a:cubicBezTo>
                        <a:pt x="343" y="349"/>
                        <a:pt x="334" y="365"/>
                        <a:pt x="320" y="378"/>
                      </a:cubicBezTo>
                      <a:cubicBezTo>
                        <a:pt x="304" y="392"/>
                        <a:pt x="283" y="400"/>
                        <a:pt x="261" y="400"/>
                      </a:cubicBezTo>
                      <a:lnTo>
                        <a:pt x="0" y="400"/>
                      </a:lnTo>
                      <a:close/>
                    </a:path>
                  </a:pathLst>
                </a:custGeom>
                <a:solidFill>
                  <a:srgbClr val="0056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4" name="Прямоугольник 23"/>
          <p:cNvSpPr/>
          <p:nvPr/>
        </p:nvSpPr>
        <p:spPr>
          <a:xfrm>
            <a:off x="5324491" y="2551837"/>
            <a:ext cx="6479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3600" dirty="0">
                <a:solidFill>
                  <a:schemeClr val="bg1"/>
                </a:solidFill>
                <a:latin typeface="Franklin Gothic Medium Cond" panose="020B0606030402020204" pitchFamily="34" charset="0"/>
                <a:cs typeface="Arial" charset="0"/>
              </a:rPr>
              <a:t>БЛАГОДАРЮ ЗА ВНИМАНИЕ!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24491" y="4530309"/>
            <a:ext cx="647932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Кобзев Дмитрий Александрович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Заместитель начальника</a:t>
            </a:r>
            <a:r>
              <a:rPr lang="en-US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отдела обеспечения ИБ АСУТП управления информационной безопасности ПАО «Транснефть»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г. Москва, 2021</a:t>
            </a:r>
            <a:endParaRPr lang="en-US" sz="16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 rot="18900000">
            <a:off x="-52520" y="4140226"/>
            <a:ext cx="2590980" cy="4257290"/>
          </a:xfrm>
          <a:custGeom>
            <a:avLst/>
            <a:gdLst>
              <a:gd name="connsiteX0" fmla="*/ 2590980 w 2590980"/>
              <a:gd name="connsiteY0" fmla="*/ 0 h 4257290"/>
              <a:gd name="connsiteX1" fmla="*/ 2590980 w 2590980"/>
              <a:gd name="connsiteY1" fmla="*/ 4257290 h 4257290"/>
              <a:gd name="connsiteX2" fmla="*/ 0 w 2590980"/>
              <a:gd name="connsiteY2" fmla="*/ 1666310 h 4257290"/>
              <a:gd name="connsiteX3" fmla="*/ 1666309 w 2590980"/>
              <a:gd name="connsiteY3" fmla="*/ 0 h 425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0980" h="4257290">
                <a:moveTo>
                  <a:pt x="2590980" y="0"/>
                </a:moveTo>
                <a:lnTo>
                  <a:pt x="2590980" y="4257290"/>
                </a:lnTo>
                <a:lnTo>
                  <a:pt x="0" y="1666310"/>
                </a:lnTo>
                <a:lnTo>
                  <a:pt x="166630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8900000">
            <a:off x="8244334" y="1258953"/>
            <a:ext cx="2450523" cy="2450523"/>
          </a:xfrm>
          <a:prstGeom prst="rect">
            <a:avLst/>
          </a:prstGeom>
          <a:solidFill>
            <a:schemeClr val="tx2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18900000">
            <a:off x="10846612" y="2794987"/>
            <a:ext cx="1036920" cy="1036920"/>
          </a:xfrm>
          <a:prstGeom prst="rect">
            <a:avLst/>
          </a:prstGeom>
          <a:solidFill>
            <a:schemeClr val="tx2">
              <a:lumMod val="20000"/>
              <a:lumOff val="8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8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983"/>
          <a:stretch/>
        </p:blipFill>
        <p:spPr>
          <a:xfrm>
            <a:off x="548640" y="908050"/>
            <a:ext cx="10736452" cy="5305341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ГЕОГРАФИЯ МАГИСТРАЛЬНЫХ НЕФТЕПРОВОДОВ</a:t>
            </a:r>
          </a:p>
        </p:txBody>
      </p:sp>
    </p:spTree>
    <p:extLst>
      <p:ext uri="{BB962C8B-B14F-4D97-AF65-F5344CB8AC3E}">
        <p14:creationId xmlns:p14="http://schemas.microsoft.com/office/powerpoint/2010/main" val="2226469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ЗАЩИЩАЕМЫЕ ИНФОРМАЦИОННО-ТЕХНОЛОГИЧЕСКИЕ РЕСУРСЫ</a:t>
            </a:r>
            <a:endParaRPr lang="ru-RU" sz="192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24696" y="1257337"/>
            <a:ext cx="11402305" cy="4923656"/>
            <a:chOff x="324695" y="1257336"/>
            <a:chExt cx="11652248" cy="529843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8CF29571-BBBA-45F5-AAC7-C99A18A5D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5499" y="1520850"/>
              <a:ext cx="1080000" cy="1080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CE699A-F056-4632-A850-EA78C4BB08D4}"/>
                </a:ext>
              </a:extLst>
            </p:cNvPr>
            <p:cNvSpPr txBox="1"/>
            <p:nvPr/>
          </p:nvSpPr>
          <p:spPr>
            <a:xfrm>
              <a:off x="9660807" y="1345730"/>
              <a:ext cx="231613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447C"/>
                  </a:solidFill>
                  <a:latin typeface="Franklin Gothic Medium Cond" panose="020B0606030402020204" pitchFamily="34" charset="0"/>
                </a:rPr>
                <a:t>Более</a:t>
              </a:r>
              <a:r>
                <a:rPr lang="ru-RU" dirty="0">
                  <a:solidFill>
                    <a:srgbClr val="EE312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</a:rPr>
                <a:t> 70 000 </a:t>
              </a:r>
              <a:r>
                <a:rPr lang="ru-RU" dirty="0">
                  <a:solidFill>
                    <a:srgbClr val="00447C"/>
                  </a:solidFill>
                  <a:latin typeface="Franklin Gothic Medium Cond" panose="020B0606030402020204" pitchFamily="34" charset="0"/>
                </a:rPr>
                <a:t>пользователей информационных систем</a:t>
              </a:r>
              <a:r>
                <a:rPr lang="ru-RU" dirty="0">
                  <a:solidFill>
                    <a:srgbClr val="EE312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</a:rPr>
                <a:t> </a:t>
              </a:r>
            </a:p>
            <a:p>
              <a:endParaRPr lang="ru-RU" dirty="0">
                <a:latin typeface="Franklin Gothic Medium Cond" panose="020B0606030402020204" pitchFamily="34" charset="0"/>
              </a:endParaRP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5B0A9D7-F7EE-45E1-856E-D38E2D9E6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9366" y="1520850"/>
              <a:ext cx="992209" cy="10800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9F80C7-221D-4C2C-B372-AA524A9F2763}"/>
                </a:ext>
              </a:extLst>
            </p:cNvPr>
            <p:cNvSpPr txBox="1"/>
            <p:nvPr/>
          </p:nvSpPr>
          <p:spPr>
            <a:xfrm>
              <a:off x="5347727" y="1467251"/>
              <a:ext cx="23680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EE312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</a:rPr>
                <a:t>Тысячи</a:t>
              </a:r>
              <a:r>
                <a:rPr lang="ru-RU" sz="2000" dirty="0">
                  <a:solidFill>
                    <a:srgbClr val="00447C"/>
                  </a:solidFill>
                  <a:latin typeface="Franklin Gothic Medium Cond" panose="020B0606030402020204" pitchFamily="34" charset="0"/>
                </a:rPr>
                <a:t> терабайт информации</a:t>
              </a:r>
              <a:endParaRPr lang="en-US" sz="2000" dirty="0">
                <a:solidFill>
                  <a:srgbClr val="00447C"/>
                </a:solidFill>
                <a:latin typeface="Franklin Gothic Medium Cond" panose="020B0606030402020204" pitchFamily="34" charset="0"/>
              </a:endParaRPr>
            </a:p>
            <a:p>
              <a:r>
                <a:rPr lang="ru-RU" sz="2000" dirty="0">
                  <a:solidFill>
                    <a:srgbClr val="00447C"/>
                  </a:solidFill>
                  <a:latin typeface="Franklin Gothic Medium Cond" panose="020B0606030402020204" pitchFamily="34" charset="0"/>
                </a:rPr>
                <a:t>и её носители</a:t>
              </a: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9053E97-748B-4F06-B269-3BB93C95D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611" y="1428798"/>
              <a:ext cx="1080001" cy="1080000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D6B30312-F94A-438A-954B-796493A0C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686" y="5097353"/>
              <a:ext cx="1080000" cy="108000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244EEF9-5401-4FAB-B262-771F9B688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3315" y="5041482"/>
              <a:ext cx="1065212" cy="10800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3F33F6-3F11-4303-917A-8277045ED951}"/>
                </a:ext>
              </a:extLst>
            </p:cNvPr>
            <p:cNvSpPr txBox="1"/>
            <p:nvPr/>
          </p:nvSpPr>
          <p:spPr>
            <a:xfrm>
              <a:off x="9790275" y="4924551"/>
              <a:ext cx="2145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00447C"/>
                  </a:solidFill>
                  <a:latin typeface="Franklin Gothic Medium Cond" panose="020B0606030402020204" pitchFamily="34" charset="0"/>
                </a:rPr>
                <a:t>Собственные магистральные и технологические сети связи</a:t>
              </a: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0B8CFEF-8E6F-45BD-835F-B386068CE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5500" y="5041482"/>
              <a:ext cx="1080001" cy="1080000"/>
            </a:xfrm>
            <a:prstGeom prst="rect">
              <a:avLst/>
            </a:prstGeom>
          </p:spPr>
        </p:pic>
        <p:sp>
          <p:nvSpPr>
            <p:cNvPr id="36" name="Скругленный прямоугольник 60">
              <a:extLst>
                <a:ext uri="{FF2B5EF4-FFF2-40B4-BE49-F238E27FC236}">
                  <a16:creationId xmlns:a16="http://schemas.microsoft.com/office/drawing/2014/main" id="{5727F87C-6E82-4182-833B-50D31E461911}"/>
                </a:ext>
              </a:extLst>
            </p:cNvPr>
            <p:cNvSpPr/>
            <p:nvPr/>
          </p:nvSpPr>
          <p:spPr>
            <a:xfrm>
              <a:off x="4343871" y="1257336"/>
              <a:ext cx="3603205" cy="14718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ru-RU" sz="2400" dirty="0">
                <a:solidFill>
                  <a:srgbClr val="00447C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37" name="Скругленный прямоугольник 69">
              <a:extLst>
                <a:ext uri="{FF2B5EF4-FFF2-40B4-BE49-F238E27FC236}">
                  <a16:creationId xmlns:a16="http://schemas.microsoft.com/office/drawing/2014/main" id="{DEBDBAE4-1B49-4E3A-A22F-8B1E0DE7C1A9}"/>
                </a:ext>
              </a:extLst>
            </p:cNvPr>
            <p:cNvSpPr/>
            <p:nvPr/>
          </p:nvSpPr>
          <p:spPr>
            <a:xfrm>
              <a:off x="8360724" y="4840118"/>
              <a:ext cx="3441444" cy="148257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ru-RU" sz="2400" dirty="0">
                <a:solidFill>
                  <a:srgbClr val="00447C"/>
                </a:solidFill>
                <a:latin typeface="Franklin Gothic Medium Cond" panose="020B0606030402020204" pitchFamily="34" charset="0"/>
              </a:endParaRPr>
            </a:p>
          </p:txBody>
        </p:sp>
        <p:sp>
          <p:nvSpPr>
            <p:cNvPr id="39" name="Скругленный прямоугольник 72">
              <a:extLst>
                <a:ext uri="{FF2B5EF4-FFF2-40B4-BE49-F238E27FC236}">
                  <a16:creationId xmlns:a16="http://schemas.microsoft.com/office/drawing/2014/main" id="{2ED5E8CC-1D3E-4729-94BB-E23021B36F84}"/>
                </a:ext>
              </a:extLst>
            </p:cNvPr>
            <p:cNvSpPr/>
            <p:nvPr/>
          </p:nvSpPr>
          <p:spPr>
            <a:xfrm>
              <a:off x="8360724" y="1257336"/>
              <a:ext cx="3441444" cy="148257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ru-RU" sz="2400" dirty="0">
                <a:solidFill>
                  <a:srgbClr val="00447C"/>
                </a:solidFill>
                <a:latin typeface="Franklin Gothic Medium Cond" panose="020B0606030402020204" pitchFamily="34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327019" y="1257337"/>
              <a:ext cx="3603205" cy="1471860"/>
              <a:chOff x="327019" y="1257337"/>
              <a:chExt cx="3603205" cy="1471860"/>
            </a:xfrm>
          </p:grpSpPr>
          <p:sp>
            <p:nvSpPr>
              <p:cNvPr id="20" name="Скругленный прямоугольник 44">
                <a:extLst>
                  <a:ext uri="{FF2B5EF4-FFF2-40B4-BE49-F238E27FC236}">
                    <a16:creationId xmlns:a16="http://schemas.microsoft.com/office/drawing/2014/main" id="{22C8B3CD-2164-4BED-AE23-3C0C25308190}"/>
                  </a:ext>
                </a:extLst>
              </p:cNvPr>
              <p:cNvSpPr/>
              <p:nvPr/>
            </p:nvSpPr>
            <p:spPr>
              <a:xfrm>
                <a:off x="327019" y="1257337"/>
                <a:ext cx="3603205" cy="147186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endParaRPr lang="ru-RU" sz="2400" dirty="0">
                  <a:solidFill>
                    <a:srgbClr val="00447C"/>
                  </a:solidFill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79259E-2E4F-4A73-916D-C45816EBC0FC}"/>
                  </a:ext>
                </a:extLst>
              </p:cNvPr>
              <p:cNvSpPr txBox="1"/>
              <p:nvPr/>
            </p:nvSpPr>
            <p:spPr>
              <a:xfrm>
                <a:off x="1632775" y="1345730"/>
                <a:ext cx="2198503" cy="135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00447C"/>
                    </a:solidFill>
                    <a:latin typeface="Franklin Gothic Medium Cond" panose="020B0606030402020204" pitchFamily="34" charset="0"/>
                  </a:rPr>
                  <a:t>Более</a:t>
                </a:r>
                <a:r>
                  <a:rPr lang="ru-RU" sz="2000" dirty="0">
                    <a:solidFill>
                      <a:srgbClr val="EE312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 Cond" panose="020B0606030402020204" pitchFamily="34" charset="0"/>
                  </a:rPr>
                  <a:t> 200 </a:t>
                </a:r>
                <a:r>
                  <a:rPr lang="ru-RU" dirty="0">
                    <a:solidFill>
                      <a:srgbClr val="00447C"/>
                    </a:solidFill>
                    <a:latin typeface="Franklin Gothic Medium Cond" panose="020B0606030402020204" pitchFamily="34" charset="0"/>
                  </a:rPr>
                  <a:t>корпоративных</a:t>
                </a:r>
                <a:r>
                  <a:rPr lang="ru-RU" sz="2000" dirty="0">
                    <a:solidFill>
                      <a:srgbClr val="EE312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 Cond" panose="020B0606030402020204" pitchFamily="34" charset="0"/>
                  </a:rPr>
                  <a:t> </a:t>
                </a:r>
                <a:r>
                  <a:rPr lang="ru-RU" dirty="0">
                    <a:solidFill>
                      <a:srgbClr val="00447C"/>
                    </a:solidFill>
                    <a:latin typeface="Franklin Gothic Medium Cond" panose="020B0606030402020204" pitchFamily="34" charset="0"/>
                  </a:rPr>
                  <a:t>информационных систем</a:t>
                </a:r>
                <a:endParaRPr lang="ru-RU" sz="1100" dirty="0">
                  <a:latin typeface="Franklin Gothic Medium Cond" panose="020B0606030402020204" pitchFamily="34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324695" y="4840119"/>
              <a:ext cx="3639178" cy="1715648"/>
              <a:chOff x="324695" y="4840119"/>
              <a:chExt cx="3639178" cy="1715648"/>
            </a:xfrm>
          </p:grpSpPr>
          <p:sp>
            <p:nvSpPr>
              <p:cNvPr id="26" name="Скругленный прямоугольник 56">
                <a:extLst>
                  <a:ext uri="{FF2B5EF4-FFF2-40B4-BE49-F238E27FC236}">
                    <a16:creationId xmlns:a16="http://schemas.microsoft.com/office/drawing/2014/main" id="{3481F4A1-3730-4900-82EB-ADC54D3B6DB3}"/>
                  </a:ext>
                </a:extLst>
              </p:cNvPr>
              <p:cNvSpPr/>
              <p:nvPr/>
            </p:nvSpPr>
            <p:spPr>
              <a:xfrm>
                <a:off x="324695" y="4840119"/>
                <a:ext cx="3639178" cy="148272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endParaRPr lang="ru-RU" sz="2400" dirty="0">
                  <a:solidFill>
                    <a:srgbClr val="00447C"/>
                  </a:solidFill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2B42820-26D9-47B9-BBAC-AD5D994F6B60}"/>
                  </a:ext>
                </a:extLst>
              </p:cNvPr>
              <p:cNvSpPr txBox="1"/>
              <p:nvPr/>
            </p:nvSpPr>
            <p:spPr>
              <a:xfrm>
                <a:off x="1640143" y="4924551"/>
                <a:ext cx="1978463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00447C"/>
                    </a:solidFill>
                    <a:latin typeface="Franklin Gothic Medium Cond" panose="020B0606030402020204" pitchFamily="34" charset="0"/>
                  </a:rPr>
                  <a:t>Более</a:t>
                </a:r>
                <a:r>
                  <a:rPr lang="ru-RU" dirty="0">
                    <a:solidFill>
                      <a:srgbClr val="EE312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 Cond" panose="020B0606030402020204" pitchFamily="34" charset="0"/>
                  </a:rPr>
                  <a:t> 80 000 </a:t>
                </a:r>
                <a:r>
                  <a:rPr lang="ru-RU" dirty="0">
                    <a:solidFill>
                      <a:srgbClr val="00447C"/>
                    </a:solidFill>
                    <a:latin typeface="Franklin Gothic Medium Cond" panose="020B0606030402020204" pitchFamily="34" charset="0"/>
                  </a:rPr>
                  <a:t>компьютеров и ноутбуков, около </a:t>
                </a:r>
                <a:r>
                  <a:rPr lang="ru-RU" dirty="0">
                    <a:solidFill>
                      <a:srgbClr val="EE312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 Cond" panose="020B0606030402020204" pitchFamily="34" charset="0"/>
                  </a:rPr>
                  <a:t>8000 </a:t>
                </a:r>
                <a:r>
                  <a:rPr lang="ru-RU" dirty="0">
                    <a:solidFill>
                      <a:srgbClr val="00447C"/>
                    </a:solidFill>
                    <a:latin typeface="Franklin Gothic Medium Cond" panose="020B0606030402020204" pitchFamily="34" charset="0"/>
                  </a:rPr>
                  <a:t>серверов</a:t>
                </a:r>
                <a:r>
                  <a:rPr lang="ru-RU" dirty="0">
                    <a:solidFill>
                      <a:srgbClr val="EE312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 Cond" panose="020B0606030402020204" pitchFamily="34" charset="0"/>
                  </a:rPr>
                  <a:t> </a:t>
                </a:r>
              </a:p>
              <a:p>
                <a:endParaRPr lang="ru-RU" sz="2000" dirty="0">
                  <a:latin typeface="Franklin Gothic Medium Cond" panose="020B0606030402020204" pitchFamily="34" charset="0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4372459" y="4840119"/>
              <a:ext cx="3579677" cy="1482574"/>
              <a:chOff x="4372459" y="4840119"/>
              <a:chExt cx="3579677" cy="1482574"/>
            </a:xfrm>
          </p:grpSpPr>
          <p:sp>
            <p:nvSpPr>
              <p:cNvPr id="30" name="Скругленный прямоугольник 49">
                <a:extLst>
                  <a:ext uri="{FF2B5EF4-FFF2-40B4-BE49-F238E27FC236}">
                    <a16:creationId xmlns:a16="http://schemas.microsoft.com/office/drawing/2014/main" id="{5665FD54-780A-4914-81B1-855B1CF107F3}"/>
                  </a:ext>
                </a:extLst>
              </p:cNvPr>
              <p:cNvSpPr/>
              <p:nvPr/>
            </p:nvSpPr>
            <p:spPr>
              <a:xfrm>
                <a:off x="4372459" y="4840119"/>
                <a:ext cx="3579677" cy="148257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endParaRPr lang="ru-RU" sz="2400" dirty="0">
                  <a:solidFill>
                    <a:srgbClr val="00447C"/>
                  </a:solidFill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52C8D90-3A68-4492-9A76-E86E72FCF942}"/>
                  </a:ext>
                </a:extLst>
              </p:cNvPr>
              <p:cNvSpPr txBox="1"/>
              <p:nvPr/>
            </p:nvSpPr>
            <p:spPr>
              <a:xfrm>
                <a:off x="5682249" y="5031585"/>
                <a:ext cx="2239627" cy="1184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EE312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 Cond" panose="020B0606030402020204" pitchFamily="34" charset="0"/>
                  </a:rPr>
                  <a:t>Более 200 </a:t>
                </a:r>
                <a:r>
                  <a:rPr lang="ru-RU" dirty="0">
                    <a:solidFill>
                      <a:srgbClr val="00447C"/>
                    </a:solidFill>
                    <a:latin typeface="Franklin Gothic Medium Cond" panose="020B0606030402020204" pitchFamily="34" charset="0"/>
                  </a:rPr>
                  <a:t>точек присоединения</a:t>
                </a:r>
              </a:p>
              <a:p>
                <a:r>
                  <a:rPr lang="ru-RU" dirty="0">
                    <a:solidFill>
                      <a:srgbClr val="00447C"/>
                    </a:solidFill>
                    <a:latin typeface="Franklin Gothic Medium Cond" panose="020B0606030402020204" pitchFamily="34" charset="0"/>
                  </a:rPr>
                  <a:t>к сети «Интернет»</a:t>
                </a:r>
                <a:r>
                  <a:rPr lang="ru-RU" dirty="0">
                    <a:solidFill>
                      <a:srgbClr val="EE312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 Cond" panose="020B0606030402020204" pitchFamily="34" charset="0"/>
                  </a:rPr>
                  <a:t> </a:t>
                </a:r>
              </a:p>
              <a:p>
                <a:endParaRPr lang="ru-RU" sz="1100" dirty="0">
                  <a:latin typeface="Franklin Gothic Medium Cond" panose="020B0606030402020204" pitchFamily="34" charset="0"/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4339365" y="3008559"/>
              <a:ext cx="3689938" cy="1623834"/>
              <a:chOff x="4339365" y="3008559"/>
              <a:chExt cx="3689938" cy="1623834"/>
            </a:xfrm>
          </p:grpSpPr>
          <p:sp>
            <p:nvSpPr>
              <p:cNvPr id="42" name="Скругленный прямоугольник 75">
                <a:extLst>
                  <a:ext uri="{FF2B5EF4-FFF2-40B4-BE49-F238E27FC236}">
                    <a16:creationId xmlns:a16="http://schemas.microsoft.com/office/drawing/2014/main" id="{E12D5354-001E-4728-9A04-CF4178A50F46}"/>
                  </a:ext>
                </a:extLst>
              </p:cNvPr>
              <p:cNvSpPr/>
              <p:nvPr/>
            </p:nvSpPr>
            <p:spPr>
              <a:xfrm>
                <a:off x="4339365" y="3008559"/>
                <a:ext cx="3603205" cy="147186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endParaRPr lang="ru-RU" sz="2400" dirty="0">
                  <a:solidFill>
                    <a:srgbClr val="00447C"/>
                  </a:solidFill>
                  <a:latin typeface="Franklin Gothic Medium Cond" panose="020B0606030402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3696C82-4532-4775-8469-643DCA6399E2}"/>
                  </a:ext>
                </a:extLst>
              </p:cNvPr>
              <p:cNvSpPr txBox="1"/>
              <p:nvPr/>
            </p:nvSpPr>
            <p:spPr>
              <a:xfrm>
                <a:off x="5645120" y="3108856"/>
                <a:ext cx="2384183" cy="1523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00447C"/>
                    </a:solidFill>
                    <a:latin typeface="Franklin Gothic Medium Cond" panose="020B0606030402020204" pitchFamily="34" charset="0"/>
                  </a:rPr>
                  <a:t>Более</a:t>
                </a:r>
                <a:r>
                  <a:rPr lang="ru-RU" sz="2000" dirty="0">
                    <a:solidFill>
                      <a:srgbClr val="EE312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ranklin Gothic Medium Cond" panose="020B0606030402020204" pitchFamily="34" charset="0"/>
                  </a:rPr>
                  <a:t> 5000 </a:t>
                </a:r>
                <a:r>
                  <a:rPr lang="ru-RU" dirty="0">
                    <a:solidFill>
                      <a:srgbClr val="00447C"/>
                    </a:solidFill>
                    <a:latin typeface="Franklin Gothic Medium Cond" panose="020B0606030402020204" pitchFamily="34" charset="0"/>
                  </a:rPr>
                  <a:t>автоматизированных систем управления техпроцессами</a:t>
                </a:r>
              </a:p>
              <a:p>
                <a:endParaRPr lang="ru-RU" sz="1200" dirty="0">
                  <a:latin typeface="Franklin Gothic Medium Cond" panose="020B0606030402020204" pitchFamily="34" charset="0"/>
                </a:endParaRPr>
              </a:p>
            </p:txBody>
          </p:sp>
        </p:grp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95B1301-678C-4C84-A2C1-6EAE05DF6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101" y="3257375"/>
              <a:ext cx="980719" cy="1022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19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РАСПРЕДЕЛЕННАЯ СИСТЕМА УПРАВЛЕНИЯ ТРАНСПОРТИРОВКОЙ НЕФТИ И НЕФТЕПРОДУКТОВ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861646" y="908050"/>
            <a:ext cx="10462846" cy="5237773"/>
            <a:chOff x="428745" y="601579"/>
            <a:chExt cx="11482474" cy="6187436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5208954" y="2564929"/>
              <a:ext cx="2307022" cy="236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pc="600" dirty="0"/>
                <a:t>Мониторинг</a:t>
              </a: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428745" y="4511929"/>
              <a:ext cx="11482474" cy="567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pc="600" dirty="0"/>
                <a:t>Технологические системы и сети</a:t>
              </a: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5232149" y="1391819"/>
              <a:ext cx="2001103" cy="79973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/>
                <a:t>Центральный диспетчерский пункт</a:t>
              </a:r>
            </a:p>
          </p:txBody>
        </p:sp>
        <p:cxnSp>
          <p:nvCxnSpPr>
            <p:cNvPr id="90" name="Прямая со стрелкой 89"/>
            <p:cNvCxnSpPr>
              <a:stCxn id="52" idx="0"/>
            </p:cNvCxnSpPr>
            <p:nvPr/>
          </p:nvCxnSpPr>
          <p:spPr>
            <a:xfrm flipV="1">
              <a:off x="4181174" y="2259961"/>
              <a:ext cx="1755035" cy="130655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>
              <a:stCxn id="53" idx="0"/>
            </p:cNvCxnSpPr>
            <p:nvPr/>
          </p:nvCxnSpPr>
          <p:spPr>
            <a:xfrm flipH="1" flipV="1">
              <a:off x="6604928" y="2259961"/>
              <a:ext cx="1897774" cy="1230358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5463" y="1247835"/>
              <a:ext cx="851915" cy="851915"/>
            </a:xfrm>
            <a:prstGeom prst="rect">
              <a:avLst/>
            </a:pr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2702033" y="2148303"/>
              <a:ext cx="2307022" cy="2369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ЦОД</a:t>
              </a:r>
            </a:p>
          </p:txBody>
        </p:sp>
        <p:sp>
          <p:nvSpPr>
            <p:cNvPr id="4" name="Облако 3"/>
            <p:cNvSpPr/>
            <p:nvPr/>
          </p:nvSpPr>
          <p:spPr>
            <a:xfrm>
              <a:off x="1528011" y="601579"/>
              <a:ext cx="9168064" cy="276976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4588022" y="996754"/>
              <a:ext cx="3441311" cy="192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pc="600" dirty="0"/>
                <a:t>Корпоративная сеть</a:t>
              </a: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804093" y="3343854"/>
              <a:ext cx="10328131" cy="3445161"/>
              <a:chOff x="804093" y="3343854"/>
              <a:chExt cx="10328131" cy="3445161"/>
            </a:xfrm>
          </p:grpSpPr>
          <p:graphicFrame>
            <p:nvGraphicFramePr>
              <p:cNvPr id="14" name="Объект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0136733"/>
                  </p:ext>
                </p:extLst>
              </p:nvPr>
            </p:nvGraphicFramePr>
            <p:xfrm>
              <a:off x="3467027" y="5295808"/>
              <a:ext cx="332848" cy="3169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46" r:id="rId5" imgW="11910960" imgH="11352240" progId="">
                      <p:embed/>
                    </p:oleObj>
                  </mc:Choice>
                  <mc:Fallback>
                    <p:oleObj r:id="rId5" imgW="11910960" imgH="11352240" progId="">
                      <p:embed/>
                      <p:pic>
                        <p:nvPicPr>
                          <p:cNvPr id="14" name="Объект 13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467027" y="5295808"/>
                            <a:ext cx="332848" cy="31699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Объект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11359081"/>
                  </p:ext>
                </p:extLst>
              </p:nvPr>
            </p:nvGraphicFramePr>
            <p:xfrm>
              <a:off x="2461602" y="5323661"/>
              <a:ext cx="403939" cy="348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47" r:id="rId7" imgW="798480" imgH="688680" progId="">
                      <p:embed/>
                    </p:oleObj>
                  </mc:Choice>
                  <mc:Fallback>
                    <p:oleObj r:id="rId7" imgW="798480" imgH="688680" progId="">
                      <p:embed/>
                      <p:pic>
                        <p:nvPicPr>
                          <p:cNvPr id="16" name="Объект 15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461602" y="5323661"/>
                            <a:ext cx="403939" cy="34852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Объект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1916984"/>
                  </p:ext>
                </p:extLst>
              </p:nvPr>
            </p:nvGraphicFramePr>
            <p:xfrm>
              <a:off x="1768385" y="5219609"/>
              <a:ext cx="731134" cy="469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48" r:id="rId9" imgW="1072800" imgH="688680" progId="">
                      <p:embed/>
                    </p:oleObj>
                  </mc:Choice>
                  <mc:Fallback>
                    <p:oleObj r:id="rId9" imgW="1072800" imgH="688680" progId="">
                      <p:embed/>
                      <p:pic>
                        <p:nvPicPr>
                          <p:cNvPr id="17" name="Объект 16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768385" y="5219609"/>
                            <a:ext cx="731134" cy="46939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Прямоугольник 7"/>
              <p:cNvSpPr/>
              <p:nvPr/>
            </p:nvSpPr>
            <p:spPr>
              <a:xfrm>
                <a:off x="2947959" y="5497927"/>
                <a:ext cx="47822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840722" y="5497927"/>
                <a:ext cx="47822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19" name="Объект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68144962"/>
                  </p:ext>
                </p:extLst>
              </p:nvPr>
            </p:nvGraphicFramePr>
            <p:xfrm>
              <a:off x="4401360" y="5323661"/>
              <a:ext cx="403939" cy="348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49" r:id="rId7" imgW="798480" imgH="688680" progId="">
                      <p:embed/>
                    </p:oleObj>
                  </mc:Choice>
                  <mc:Fallback>
                    <p:oleObj r:id="rId7" imgW="798480" imgH="688680" progId="">
                      <p:embed/>
                      <p:pic>
                        <p:nvPicPr>
                          <p:cNvPr id="19" name="Объект 18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401360" y="5323661"/>
                            <a:ext cx="403939" cy="34852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Объект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49989177"/>
                  </p:ext>
                </p:extLst>
              </p:nvPr>
            </p:nvGraphicFramePr>
            <p:xfrm>
              <a:off x="5364144" y="5292448"/>
              <a:ext cx="332848" cy="3169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0" r:id="rId5" imgW="11910960" imgH="11352240" progId="">
                      <p:embed/>
                    </p:oleObj>
                  </mc:Choice>
                  <mc:Fallback>
                    <p:oleObj r:id="rId5" imgW="11910960" imgH="11352240" progId="">
                      <p:embed/>
                      <p:pic>
                        <p:nvPicPr>
                          <p:cNvPr id="20" name="Объект 19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364144" y="5292448"/>
                            <a:ext cx="332848" cy="31699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Прямоугольник 20"/>
              <p:cNvSpPr/>
              <p:nvPr/>
            </p:nvSpPr>
            <p:spPr>
              <a:xfrm>
                <a:off x="4845078" y="5494565"/>
                <a:ext cx="47822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737839" y="5494565"/>
                <a:ext cx="47822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23" name="Объект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83636376"/>
                  </p:ext>
                </p:extLst>
              </p:nvPr>
            </p:nvGraphicFramePr>
            <p:xfrm>
              <a:off x="6298477" y="5320300"/>
              <a:ext cx="403939" cy="348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1" r:id="rId7" imgW="798480" imgH="688680" progId="">
                      <p:embed/>
                    </p:oleObj>
                  </mc:Choice>
                  <mc:Fallback>
                    <p:oleObj r:id="rId7" imgW="798480" imgH="688680" progId="">
                      <p:embed/>
                      <p:pic>
                        <p:nvPicPr>
                          <p:cNvPr id="23" name="Объект 22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6298477" y="5320300"/>
                            <a:ext cx="403939" cy="34852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Объект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52554512"/>
                  </p:ext>
                </p:extLst>
              </p:nvPr>
            </p:nvGraphicFramePr>
            <p:xfrm>
              <a:off x="6740312" y="5209942"/>
              <a:ext cx="731134" cy="469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2" r:id="rId9" imgW="1072800" imgH="688680" progId="">
                      <p:embed/>
                    </p:oleObj>
                  </mc:Choice>
                  <mc:Fallback>
                    <p:oleObj r:id="rId9" imgW="1072800" imgH="688680" progId="">
                      <p:embed/>
                      <p:pic>
                        <p:nvPicPr>
                          <p:cNvPr id="24" name="Объект 23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6740312" y="5209942"/>
                            <a:ext cx="731134" cy="46939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Объект 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5319978"/>
                  </p:ext>
                </p:extLst>
              </p:nvPr>
            </p:nvGraphicFramePr>
            <p:xfrm>
              <a:off x="5837135" y="6064186"/>
              <a:ext cx="332848" cy="3169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3" r:id="rId5" imgW="11910960" imgH="11352240" progId="">
                      <p:embed/>
                    </p:oleObj>
                  </mc:Choice>
                  <mc:Fallback>
                    <p:oleObj r:id="rId5" imgW="11910960" imgH="11352240" progId="">
                      <p:embed/>
                      <p:pic>
                        <p:nvPicPr>
                          <p:cNvPr id="25" name="Объект 24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5837135" y="6064186"/>
                            <a:ext cx="332848" cy="31699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Объект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147219"/>
                  </p:ext>
                </p:extLst>
              </p:nvPr>
            </p:nvGraphicFramePr>
            <p:xfrm>
              <a:off x="4831710" y="6092039"/>
              <a:ext cx="403939" cy="348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4" r:id="rId7" imgW="798480" imgH="688680" progId="">
                      <p:embed/>
                    </p:oleObj>
                  </mc:Choice>
                  <mc:Fallback>
                    <p:oleObj r:id="rId7" imgW="798480" imgH="688680" progId="">
                      <p:embed/>
                      <p:pic>
                        <p:nvPicPr>
                          <p:cNvPr id="26" name="Объект 25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831710" y="6092039"/>
                            <a:ext cx="403939" cy="34852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Объект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5883611"/>
                  </p:ext>
                </p:extLst>
              </p:nvPr>
            </p:nvGraphicFramePr>
            <p:xfrm>
              <a:off x="4018158" y="5987987"/>
              <a:ext cx="731134" cy="469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5" r:id="rId9" imgW="1072800" imgH="688680" progId="">
                      <p:embed/>
                    </p:oleObj>
                  </mc:Choice>
                  <mc:Fallback>
                    <p:oleObj r:id="rId9" imgW="1072800" imgH="688680" progId="">
                      <p:embed/>
                      <p:pic>
                        <p:nvPicPr>
                          <p:cNvPr id="27" name="Объект 26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018158" y="5987987"/>
                            <a:ext cx="731134" cy="46939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" name="Прямоугольник 27"/>
              <p:cNvSpPr/>
              <p:nvPr/>
            </p:nvSpPr>
            <p:spPr>
              <a:xfrm>
                <a:off x="5318067" y="6266305"/>
                <a:ext cx="47822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6210830" y="6266305"/>
                <a:ext cx="47822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30" name="Объект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67939694"/>
                  </p:ext>
                </p:extLst>
              </p:nvPr>
            </p:nvGraphicFramePr>
            <p:xfrm>
              <a:off x="6771468" y="6092039"/>
              <a:ext cx="403939" cy="348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6" r:id="rId7" imgW="798480" imgH="688680" progId="">
                      <p:embed/>
                    </p:oleObj>
                  </mc:Choice>
                  <mc:Fallback>
                    <p:oleObj r:id="rId7" imgW="798480" imgH="688680" progId="">
                      <p:embed/>
                      <p:pic>
                        <p:nvPicPr>
                          <p:cNvPr id="30" name="Объект 29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6771468" y="6092039"/>
                            <a:ext cx="403939" cy="34852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Объект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53165025"/>
                  </p:ext>
                </p:extLst>
              </p:nvPr>
            </p:nvGraphicFramePr>
            <p:xfrm>
              <a:off x="7734252" y="6060826"/>
              <a:ext cx="332848" cy="3169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7" r:id="rId5" imgW="11910960" imgH="11352240" progId="">
                      <p:embed/>
                    </p:oleObj>
                  </mc:Choice>
                  <mc:Fallback>
                    <p:oleObj r:id="rId5" imgW="11910960" imgH="11352240" progId="">
                      <p:embed/>
                      <p:pic>
                        <p:nvPicPr>
                          <p:cNvPr id="31" name="Объект 30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7734252" y="6060826"/>
                            <a:ext cx="332848" cy="31699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Прямоугольник 31"/>
              <p:cNvSpPr/>
              <p:nvPr/>
            </p:nvSpPr>
            <p:spPr>
              <a:xfrm>
                <a:off x="7215186" y="6262943"/>
                <a:ext cx="47822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8107947" y="6262943"/>
                <a:ext cx="478220" cy="45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aphicFrame>
            <p:nvGraphicFramePr>
              <p:cNvPr id="34" name="Объект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92824510"/>
                  </p:ext>
                </p:extLst>
              </p:nvPr>
            </p:nvGraphicFramePr>
            <p:xfrm>
              <a:off x="8668585" y="6088678"/>
              <a:ext cx="403939" cy="3485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8" r:id="rId7" imgW="798480" imgH="688680" progId="">
                      <p:embed/>
                    </p:oleObj>
                  </mc:Choice>
                  <mc:Fallback>
                    <p:oleObj r:id="rId7" imgW="798480" imgH="688680" progId="">
                      <p:embed/>
                      <p:pic>
                        <p:nvPicPr>
                          <p:cNvPr id="34" name="Объект 33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8668585" y="6088678"/>
                            <a:ext cx="403939" cy="34852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Объект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94261759"/>
                  </p:ext>
                </p:extLst>
              </p:nvPr>
            </p:nvGraphicFramePr>
            <p:xfrm>
              <a:off x="9110420" y="5978320"/>
              <a:ext cx="731134" cy="469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59" r:id="rId9" imgW="1072800" imgH="688680" progId="">
                      <p:embed/>
                    </p:oleObj>
                  </mc:Choice>
                  <mc:Fallback>
                    <p:oleObj r:id="rId9" imgW="1072800" imgH="688680" progId="">
                      <p:embed/>
                      <p:pic>
                        <p:nvPicPr>
                          <p:cNvPr id="35" name="Объект 34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9110420" y="5978320"/>
                            <a:ext cx="731134" cy="46939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11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6084" y="5094400"/>
                <a:ext cx="844171" cy="594940"/>
              </a:xfrm>
              <a:prstGeom prst="rect">
                <a:avLst/>
              </a:prstGeom>
              <a:solidFill>
                <a:schemeClr val="bg1">
                  <a:alpha val="2000"/>
                </a:schemeClr>
              </a:solidFill>
            </p:spPr>
          </p:pic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1315" y="5842884"/>
                <a:ext cx="759600" cy="759600"/>
              </a:xfrm>
              <a:prstGeom prst="rect">
                <a:avLst/>
              </a:prstGeom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2666" y="5728494"/>
                <a:ext cx="769408" cy="723101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93617" y="4994556"/>
                <a:ext cx="769408" cy="7231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3371876" y="3566520"/>
                <a:ext cx="1618594" cy="64113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ЕСДУ</a:t>
                </a:r>
                <a:r>
                  <a:rPr lang="en-US" dirty="0"/>
                  <a:t> </a:t>
                </a:r>
                <a:r>
                  <a:rPr lang="ru-RU" dirty="0"/>
                  <a:t>ОСТ</a:t>
                </a:r>
              </a:p>
            </p:txBody>
          </p:sp>
          <p:sp>
            <p:nvSpPr>
              <p:cNvPr id="53" name="Скругленный прямоугольник 52"/>
              <p:cNvSpPr/>
              <p:nvPr/>
            </p:nvSpPr>
            <p:spPr>
              <a:xfrm>
                <a:off x="7693405" y="3490320"/>
                <a:ext cx="1618594" cy="64113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ЕСДУ ОСТ</a:t>
                </a:r>
              </a:p>
            </p:txBody>
          </p:sp>
          <p:cxnSp>
            <p:nvCxnSpPr>
              <p:cNvPr id="56" name="Прямая со стрелкой 55"/>
              <p:cNvCxnSpPr>
                <a:stCxn id="52" idx="2"/>
              </p:cNvCxnSpPr>
              <p:nvPr/>
            </p:nvCxnSpPr>
            <p:spPr>
              <a:xfrm flipH="1">
                <a:off x="2702033" y="4207650"/>
                <a:ext cx="1479142" cy="10022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 стрелкой 56"/>
              <p:cNvCxnSpPr>
                <a:stCxn id="52" idx="2"/>
              </p:cNvCxnSpPr>
              <p:nvPr/>
            </p:nvCxnSpPr>
            <p:spPr>
              <a:xfrm flipH="1">
                <a:off x="3664871" y="4207650"/>
                <a:ext cx="516302" cy="10022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 стрелкой 59"/>
              <p:cNvCxnSpPr>
                <a:stCxn id="52" idx="2"/>
              </p:cNvCxnSpPr>
              <p:nvPr/>
            </p:nvCxnSpPr>
            <p:spPr>
              <a:xfrm>
                <a:off x="4181173" y="4207650"/>
                <a:ext cx="406848" cy="10022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 стрелкой 61"/>
              <p:cNvCxnSpPr>
                <a:stCxn id="52" idx="2"/>
              </p:cNvCxnSpPr>
              <p:nvPr/>
            </p:nvCxnSpPr>
            <p:spPr>
              <a:xfrm>
                <a:off x="4181174" y="4207650"/>
                <a:ext cx="1337135" cy="10119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 стрелкой 67"/>
              <p:cNvCxnSpPr>
                <a:stCxn id="52" idx="2"/>
              </p:cNvCxnSpPr>
              <p:nvPr/>
            </p:nvCxnSpPr>
            <p:spPr>
              <a:xfrm>
                <a:off x="4181173" y="4207650"/>
                <a:ext cx="2321227" cy="10476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 стрелкой 72"/>
              <p:cNvCxnSpPr>
                <a:stCxn id="53" idx="2"/>
              </p:cNvCxnSpPr>
              <p:nvPr/>
            </p:nvCxnSpPr>
            <p:spPr>
              <a:xfrm flipH="1">
                <a:off x="5230496" y="4131450"/>
                <a:ext cx="3272206" cy="187808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 стрелкой 73"/>
              <p:cNvCxnSpPr>
                <a:stCxn id="53" idx="2"/>
              </p:cNvCxnSpPr>
              <p:nvPr/>
            </p:nvCxnSpPr>
            <p:spPr>
              <a:xfrm flipH="1">
                <a:off x="6129116" y="4131450"/>
                <a:ext cx="2373587" cy="185653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 стрелкой 74"/>
              <p:cNvCxnSpPr>
                <a:stCxn id="53" idx="2"/>
              </p:cNvCxnSpPr>
              <p:nvPr/>
            </p:nvCxnSpPr>
            <p:spPr>
              <a:xfrm flipH="1">
                <a:off x="7052845" y="4131450"/>
                <a:ext cx="1449858" cy="187808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 стрелкой 75"/>
              <p:cNvCxnSpPr>
                <a:stCxn id="53" idx="2"/>
                <a:endCxn id="31" idx="0"/>
              </p:cNvCxnSpPr>
              <p:nvPr/>
            </p:nvCxnSpPr>
            <p:spPr>
              <a:xfrm flipH="1">
                <a:off x="7900676" y="4131451"/>
                <a:ext cx="602026" cy="19293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 стрелкой 76"/>
              <p:cNvCxnSpPr>
                <a:stCxn id="53" idx="2"/>
              </p:cNvCxnSpPr>
              <p:nvPr/>
            </p:nvCxnSpPr>
            <p:spPr>
              <a:xfrm>
                <a:off x="8502702" y="4131450"/>
                <a:ext cx="321946" cy="18468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Облако 57"/>
              <p:cNvSpPr/>
              <p:nvPr/>
            </p:nvSpPr>
            <p:spPr>
              <a:xfrm>
                <a:off x="1528011" y="3343854"/>
                <a:ext cx="9168064" cy="1906060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804093" y="5774405"/>
                <a:ext cx="1114141" cy="4078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Объекты нефтедобычи</a:t>
                </a: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1790760" y="5638969"/>
                <a:ext cx="1049280" cy="4078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ПСП (СИКН), НПС</a:t>
                </a: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098798" y="5553027"/>
                <a:ext cx="1049280" cy="4078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НПС</a:t>
                </a: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6003564" y="5572877"/>
                <a:ext cx="1049280" cy="4078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ПСП (СИКН)</a:t>
                </a: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7265147" y="5640537"/>
                <a:ext cx="1509928" cy="4078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Объекты нефтепереработки</a:t>
                </a:r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3099886" y="5525897"/>
                <a:ext cx="1049280" cy="4078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ЛЧ</a:t>
                </a: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4981304" y="5524579"/>
                <a:ext cx="1049280" cy="4078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ЛЧ</a:t>
                </a: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2930315" y="6370986"/>
                <a:ext cx="1242006" cy="4078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Объекты нефтедобычи</a:t>
                </a: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10082944" y="6381185"/>
                <a:ext cx="1049280" cy="4078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Порты</a:t>
                </a:r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8682331" y="6365083"/>
                <a:ext cx="1049280" cy="4078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ПСП (СИКН)</a:t>
                </a: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6504535" y="6377861"/>
                <a:ext cx="1049280" cy="4078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НПС</a:t>
                </a: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5477968" y="6332001"/>
                <a:ext cx="1049280" cy="4078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ЛЧ</a:t>
                </a:r>
              </a:p>
            </p:txBody>
          </p:sp>
          <p:sp>
            <p:nvSpPr>
              <p:cNvPr id="83" name="Прямоугольник 82"/>
              <p:cNvSpPr/>
              <p:nvPr/>
            </p:nvSpPr>
            <p:spPr>
              <a:xfrm>
                <a:off x="7361423" y="6317631"/>
                <a:ext cx="1049280" cy="4078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ЛЧ</a:t>
                </a: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219817" y="6374977"/>
                <a:ext cx="970866" cy="4078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dirty="0"/>
                  <a:t>ПСП (СИКН), НПС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778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666" dirty="0"/>
              <a:t>ОРГАНИЗАЦИОННАЯ СТРУКТУРА ОБЕСПЕЧЕНИЯ</a:t>
            </a:r>
            <a:br>
              <a:rPr lang="ru-RU" sz="2666" dirty="0"/>
            </a:br>
            <a:r>
              <a:rPr lang="ru-RU" sz="2666" dirty="0"/>
              <a:t>ПРОЦЕССА ИНФОРМАЦИОННОЙ БЕЗОПАСНОСТИ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36210" y="1544490"/>
            <a:ext cx="2880000" cy="7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1854" tIns="11854" rIns="11854" bIns="11854" numCol="1" spcCol="1270" anchor="ctr" anchorCtr="0">
            <a:noAutofit/>
          </a:bodyPr>
          <a:lstStyle/>
          <a:p>
            <a:pPr algn="ctr" defTabSz="829680">
              <a:spcBef>
                <a:spcPct val="0"/>
              </a:spcBef>
            </a:pPr>
            <a:r>
              <a:rPr lang="ru-RU" sz="2132" dirty="0">
                <a:latin typeface="Franklin Gothic Medium Cond" panose="020B0606030402020204" pitchFamily="34" charset="0"/>
              </a:rPr>
              <a:t>Руководство группы компаний</a:t>
            </a:r>
            <a:endParaRPr lang="ru-RU" sz="2132" dirty="0">
              <a:latin typeface="Franklin Gothic Book" panose="020B05030201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36210" y="2750170"/>
            <a:ext cx="2880000" cy="72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1854" tIns="11854" rIns="11854" bIns="11854" numCol="1" spcCol="1270" anchor="ctr" anchorCtr="0">
            <a:noAutofit/>
          </a:bodyPr>
          <a:lstStyle/>
          <a:p>
            <a:pPr algn="ctr" defTabSz="829680"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latin typeface="Franklin Gothic Medium Cond" panose="020B0606030402020204" pitchFamily="34" charset="0"/>
              </a:rPr>
              <a:t>Управление</a:t>
            </a:r>
          </a:p>
          <a:p>
            <a:pPr algn="ctr" defTabSz="829680">
              <a:lnSpc>
                <a:spcPct val="90000"/>
              </a:lnSpc>
              <a:spcBef>
                <a:spcPct val="0"/>
              </a:spcBef>
            </a:pPr>
            <a:r>
              <a:rPr lang="ru-RU" dirty="0">
                <a:latin typeface="Franklin Gothic Medium Cond" panose="020B0606030402020204" pitchFamily="34" charset="0"/>
              </a:rPr>
              <a:t>информационной безопасности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56316" y="4032017"/>
            <a:ext cx="3254828" cy="72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1008" tIns="11008" rIns="11008" bIns="11008" numCol="1" spcCol="1270" anchor="ctr" anchorCtr="0">
            <a:noAutofit/>
          </a:bodyPr>
          <a:lstStyle/>
          <a:p>
            <a:pPr algn="ctr" defTabSz="7704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33" dirty="0">
                <a:latin typeface="Franklin Gothic Medium Cond" panose="020B0606030402020204" pitchFamily="34" charset="0"/>
              </a:rPr>
              <a:t>Подразделения информационной безопасности</a:t>
            </a:r>
            <a:br>
              <a:rPr lang="ru-RU" sz="1733" dirty="0">
                <a:latin typeface="Franklin Gothic Medium Cond" panose="020B0606030402020204" pitchFamily="34" charset="0"/>
              </a:rPr>
            </a:br>
            <a:r>
              <a:rPr lang="ru-RU" sz="1733" dirty="0">
                <a:latin typeface="Franklin Gothic Medium Cond" panose="020B0606030402020204" pitchFamily="34" charset="0"/>
              </a:rPr>
              <a:t> организаций системы «Транснефть»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47898" y="4032017"/>
            <a:ext cx="2880000" cy="72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1008" tIns="11008" rIns="11008" bIns="11008" numCol="1" spcCol="1270" anchor="ctr" anchorCtr="0">
            <a:noAutofit/>
          </a:bodyPr>
          <a:lstStyle/>
          <a:p>
            <a:pPr algn="ctr" defTabSz="770416">
              <a:lnSpc>
                <a:spcPct val="90000"/>
              </a:lnSpc>
              <a:spcBef>
                <a:spcPct val="0"/>
              </a:spcBef>
            </a:pPr>
            <a:r>
              <a:rPr lang="ru-RU" sz="1733" dirty="0">
                <a:latin typeface="Franklin Gothic Medium Cond" panose="020B0606030402020204" pitchFamily="34" charset="0"/>
              </a:rPr>
              <a:t>Центр компьютерной безопасности (внутренний </a:t>
            </a:r>
            <a:r>
              <a:rPr lang="en-US" sz="1733" dirty="0">
                <a:latin typeface="Franklin Gothic Medium Cond" panose="020B0606030402020204" pitchFamily="34" charset="0"/>
              </a:rPr>
              <a:t>SOC)</a:t>
            </a:r>
            <a:endParaRPr lang="ru-RU" sz="1733" dirty="0">
              <a:latin typeface="Franklin Gothic Medium Cond" panose="020B0606030402020204" pitchFamily="34" charset="0"/>
            </a:endParaRPr>
          </a:p>
        </p:txBody>
      </p:sp>
      <p:cxnSp>
        <p:nvCxnSpPr>
          <p:cNvPr id="31" name="Прямая соединительная линия 30"/>
          <p:cNvCxnSpPr>
            <a:stCxn id="12" idx="2"/>
            <a:endCxn id="16" idx="0"/>
          </p:cNvCxnSpPr>
          <p:nvPr/>
        </p:nvCxnSpPr>
        <p:spPr>
          <a:xfrm>
            <a:off x="5876210" y="2264490"/>
            <a:ext cx="0" cy="4856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7824523" y="4032017"/>
            <a:ext cx="2880000" cy="72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1008" tIns="11008" rIns="11008" bIns="11008" numCol="1" spcCol="1270" anchor="ctr" anchorCtr="0">
            <a:noAutofit/>
          </a:bodyPr>
          <a:lstStyle/>
          <a:p>
            <a:pPr algn="ctr" defTabSz="7704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733" dirty="0">
                <a:latin typeface="Franklin Gothic Medium Cond" panose="020B0606030402020204" pitchFamily="34" charset="0"/>
              </a:rPr>
              <a:t>Подразделения эксплуатации средств защиты информации</a:t>
            </a:r>
          </a:p>
        </p:txBody>
      </p:sp>
      <p:cxnSp>
        <p:nvCxnSpPr>
          <p:cNvPr id="40" name="Прямая соединительная линия 39"/>
          <p:cNvCxnSpPr>
            <a:cxnSpLocks/>
            <a:stCxn id="16" idx="2"/>
            <a:endCxn id="22" idx="0"/>
          </p:cNvCxnSpPr>
          <p:nvPr/>
        </p:nvCxnSpPr>
        <p:spPr>
          <a:xfrm>
            <a:off x="5876211" y="3470171"/>
            <a:ext cx="7519" cy="5618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6" idx="2"/>
            <a:endCxn id="24" idx="0"/>
          </p:cNvCxnSpPr>
          <p:nvPr/>
        </p:nvCxnSpPr>
        <p:spPr>
          <a:xfrm flipH="1">
            <a:off x="2487898" y="3470171"/>
            <a:ext cx="3388313" cy="5618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16" idx="2"/>
            <a:endCxn id="38" idx="0"/>
          </p:cNvCxnSpPr>
          <p:nvPr/>
        </p:nvCxnSpPr>
        <p:spPr>
          <a:xfrm>
            <a:off x="5876210" y="3470171"/>
            <a:ext cx="3388313" cy="5618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4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НОРМАТИВНАЯ БАЗА ПО ОБЕСПЕЧЕНИЮ ИНФОРМАЦИОННОЙ БЕЗОПАСНОСТИ АСУТП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2582" y="1207591"/>
            <a:ext cx="3657600" cy="1471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596"/>
                </a:solidFill>
              </a:rPr>
              <a:t>«Об информации, информационных технологиях и о защите информации»</a:t>
            </a:r>
          </a:p>
          <a:p>
            <a:pPr algn="ctr"/>
            <a:r>
              <a:rPr lang="ru-RU" dirty="0">
                <a:solidFill>
                  <a:srgbClr val="005596"/>
                </a:solidFill>
              </a:rPr>
              <a:t>(от 27 июля 2006 г. № 149-ФЗ)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2582" y="2791731"/>
            <a:ext cx="3657600" cy="115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596"/>
                </a:solidFill>
              </a:rPr>
              <a:t>«О коммерческой тайне»</a:t>
            </a:r>
          </a:p>
          <a:p>
            <a:pPr algn="ctr"/>
            <a:r>
              <a:rPr lang="ru-RU" dirty="0">
                <a:solidFill>
                  <a:srgbClr val="005596"/>
                </a:solidFill>
              </a:rPr>
              <a:t>(от 29 июля 2004 г. № 98-ФЗ)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76124" y="1207591"/>
            <a:ext cx="3657600" cy="1471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596"/>
                </a:solidFill>
              </a:rPr>
              <a:t>«О безопасности критической информационной инфраструктуры РФ»</a:t>
            </a:r>
          </a:p>
          <a:p>
            <a:pPr algn="ctr"/>
            <a:r>
              <a:rPr lang="ru-RU" dirty="0">
                <a:solidFill>
                  <a:srgbClr val="005596"/>
                </a:solidFill>
              </a:rPr>
              <a:t>(от 26 июля 2017 г. № 187-ФЗ)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029667" y="1207591"/>
            <a:ext cx="3657600" cy="1471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596"/>
                </a:solidFill>
              </a:rPr>
              <a:t>«О безопасности объектов ТЭК»</a:t>
            </a:r>
          </a:p>
          <a:p>
            <a:pPr algn="ctr"/>
            <a:r>
              <a:rPr lang="ru-RU" dirty="0">
                <a:solidFill>
                  <a:srgbClr val="005596"/>
                </a:solidFill>
              </a:rPr>
              <a:t>(от 21 июля 2011 г. № 256-ФЗ)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1AA460C-4C52-45F4-A087-8BFF20F93296}"/>
              </a:ext>
            </a:extLst>
          </p:cNvPr>
          <p:cNvSpPr/>
          <p:nvPr/>
        </p:nvSpPr>
        <p:spPr>
          <a:xfrm>
            <a:off x="322582" y="4134911"/>
            <a:ext cx="3657600" cy="115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596"/>
                </a:solidFill>
              </a:rPr>
              <a:t>Приказы ФСТЭК России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6CE08AD-88F8-4A44-BC38-63A7AF7A30CD}"/>
              </a:ext>
            </a:extLst>
          </p:cNvPr>
          <p:cNvSpPr/>
          <p:nvPr/>
        </p:nvSpPr>
        <p:spPr>
          <a:xfrm>
            <a:off x="4176124" y="2791731"/>
            <a:ext cx="3657600" cy="115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596"/>
                </a:solidFill>
              </a:rPr>
              <a:t>Постановление Правительства </a:t>
            </a:r>
            <a:br>
              <a:rPr lang="ru-RU" dirty="0">
                <a:solidFill>
                  <a:srgbClr val="005596"/>
                </a:solidFill>
              </a:rPr>
            </a:br>
            <a:r>
              <a:rPr lang="ru-RU" dirty="0">
                <a:solidFill>
                  <a:srgbClr val="005596"/>
                </a:solidFill>
              </a:rPr>
              <a:t>(от 8 февраля 2018 г. № 127)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61C9886-F766-49E9-8984-22092EB30E98}"/>
              </a:ext>
            </a:extLst>
          </p:cNvPr>
          <p:cNvSpPr/>
          <p:nvPr/>
        </p:nvSpPr>
        <p:spPr>
          <a:xfrm>
            <a:off x="4176124" y="4134910"/>
            <a:ext cx="3657600" cy="115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596"/>
                </a:solidFill>
              </a:rPr>
              <a:t>Приказы ФСБ России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D2B4948-3777-442B-9441-B9015C9FEA55}"/>
              </a:ext>
            </a:extLst>
          </p:cNvPr>
          <p:cNvSpPr/>
          <p:nvPr/>
        </p:nvSpPr>
        <p:spPr>
          <a:xfrm>
            <a:off x="8029667" y="2791731"/>
            <a:ext cx="3657600" cy="115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596"/>
                </a:solidFill>
              </a:rPr>
              <a:t>ГОСТ, Методические рекомендации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CF9E0E2-ED66-484A-B4C7-E3463C343AD4}"/>
              </a:ext>
            </a:extLst>
          </p:cNvPr>
          <p:cNvSpPr/>
          <p:nvPr/>
        </p:nvSpPr>
        <p:spPr>
          <a:xfrm>
            <a:off x="8029667" y="4134909"/>
            <a:ext cx="3657600" cy="1156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5596"/>
                </a:solidFill>
              </a:rPr>
              <a:t>Локальные нормативные документы ПАО «Транснефть»</a:t>
            </a:r>
          </a:p>
        </p:txBody>
      </p:sp>
    </p:spTree>
    <p:extLst>
      <p:ext uri="{BB962C8B-B14F-4D97-AF65-F5344CB8AC3E}">
        <p14:creationId xmlns:p14="http://schemas.microsoft.com/office/powerpoint/2010/main" val="414858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ЛОКАЛЬНЫЕ НОРМАТИВНЫЕ ДОКУМЕНТЫ  ПО ИНФОРМАЦИОННОЙ БЕЗОПАСНОСТИ АСУТП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pPr marL="179377" indent="-17937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ОР-35.240.00-КТН-</a:t>
            </a:r>
            <a:r>
              <a:rPr lang="en-US" dirty="0">
                <a:solidFill>
                  <a:srgbClr val="004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dirty="0">
                <a:solidFill>
                  <a:srgbClr val="004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99-17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Информационная </a:t>
            </a:r>
            <a:r>
              <a:rPr lang="ru-RU" dirty="0">
                <a:solidFill>
                  <a:srgbClr val="005596"/>
                </a:solidFill>
              </a:rPr>
              <a:t>безопасность. Организация работ по обеспечению информационной безопасности в автоматизированных и информационных системах ПАО «Транснефть», организаций системы «Транснефть» и защите информации в технологических сетях связи</a:t>
            </a:r>
          </a:p>
          <a:p>
            <a:pPr marL="179377" indent="-17937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РД-35.240.00-КТН-0210-20</a:t>
            </a:r>
            <a:r>
              <a:rPr lang="ru-RU" dirty="0">
                <a:solidFill>
                  <a:srgbClr val="005596"/>
                </a:solidFill>
              </a:rPr>
              <a:t> АСУТП и технологические сети связи организаций системы «Транснефть». Требования к мерам и способам обеспечения информационной безопасности</a:t>
            </a:r>
          </a:p>
          <a:p>
            <a:pPr marL="179377" indent="-17937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РД-13.310.00-КТН-0002-20 </a:t>
            </a:r>
            <a:r>
              <a:rPr lang="ru-RU" dirty="0">
                <a:solidFill>
                  <a:srgbClr val="005596"/>
                </a:solidFill>
              </a:rPr>
              <a:t>Положение об обеспечении безопасности значимых объектов критической информационной инфраструктуры ПАО «Транснефть» и организаций системы «Транснефть»</a:t>
            </a:r>
          </a:p>
          <a:p>
            <a:pPr marL="179377" indent="-17937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РД-13.310.00-КТН-0007-20 </a:t>
            </a:r>
            <a:r>
              <a:rPr lang="ru-RU" dirty="0">
                <a:solidFill>
                  <a:srgbClr val="005596"/>
                </a:solidFill>
              </a:rPr>
              <a:t>Положение о категорировании объектов критической информационной инфраструктуры</a:t>
            </a:r>
            <a:r>
              <a:rPr lang="en-US" dirty="0">
                <a:solidFill>
                  <a:srgbClr val="005596"/>
                </a:solidFill>
              </a:rPr>
              <a:t> </a:t>
            </a:r>
            <a:br>
              <a:rPr lang="en-US" dirty="0">
                <a:solidFill>
                  <a:srgbClr val="005596"/>
                </a:solidFill>
              </a:rPr>
            </a:br>
            <a:r>
              <a:rPr lang="ru-RU" dirty="0">
                <a:solidFill>
                  <a:srgbClr val="005596"/>
                </a:solidFill>
              </a:rPr>
              <a:t>ПАО «Транснефть» и организаций системы «Транснефть»</a:t>
            </a:r>
          </a:p>
          <a:p>
            <a:pPr marL="179377" indent="-17937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РД-35.240.00-КТН-040-18</a:t>
            </a:r>
            <a:r>
              <a:rPr lang="ru-RU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rgbClr val="005596"/>
                </a:solidFill>
              </a:rPr>
              <a:t>Базовая модель угроз безопасности информации автоматизированных систем управления технологическими процессами объектов организаций системы «Транснефть»</a:t>
            </a:r>
          </a:p>
          <a:p>
            <a:pPr marL="179377" indent="-17937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РД-35.240.00-КТН-017-17</a:t>
            </a:r>
            <a:r>
              <a:rPr lang="ru-RU" dirty="0">
                <a:solidFill>
                  <a:srgbClr val="005596"/>
                </a:solidFill>
              </a:rPr>
              <a:t> Методика проверки состояния информационной безопасности АСУТП</a:t>
            </a:r>
            <a:endParaRPr lang="ru-RU" b="1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ЛОКАЛЬНЫЕ НОРМАТИВНЫЕ ДОКУМЕНТЫ  ПО ИНФОРМАЦИОННОЙ БЕЗОПАСНОСТИ АСУТП (ПРОДОЛЖЕНИЕ)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pPr marL="179377" indent="-17937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РД-35.240.00-КТН-060-17</a:t>
            </a:r>
            <a:r>
              <a:rPr lang="ru-RU" dirty="0">
                <a:solidFill>
                  <a:srgbClr val="005596"/>
                </a:solidFill>
              </a:rPr>
              <a:t> Типовые настройки безопасности операционных систем семейства </a:t>
            </a:r>
            <a:r>
              <a:rPr lang="en-US" dirty="0">
                <a:solidFill>
                  <a:srgbClr val="005596"/>
                </a:solidFill>
              </a:rPr>
              <a:t>Windows</a:t>
            </a:r>
            <a:r>
              <a:rPr lang="ru-RU" dirty="0">
                <a:solidFill>
                  <a:srgbClr val="005596"/>
                </a:solidFill>
              </a:rPr>
              <a:t> в АСУТП</a:t>
            </a:r>
            <a:endParaRPr lang="ru-RU" b="1" dirty="0">
              <a:solidFill>
                <a:srgbClr val="005596"/>
              </a:solidFill>
            </a:endParaRPr>
          </a:p>
          <a:p>
            <a:pPr marL="179377" indent="-17937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ОР-03.100.30-КТН-0092-20 </a:t>
            </a:r>
            <a:r>
              <a:rPr lang="ru-RU" dirty="0">
                <a:solidFill>
                  <a:srgbClr val="005596"/>
                </a:solidFill>
              </a:rPr>
              <a:t>Информационная безопасность. Порядок обучения и повышения осведомленности работников ПАО «Транснефть» и организаций системы «Транснефть» по вопросам информационной безопасности</a:t>
            </a:r>
          </a:p>
          <a:p>
            <a:pPr marL="179377" indent="-17937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№68 от 07.05.2018 </a:t>
            </a:r>
            <a:r>
              <a:rPr lang="ru-RU" dirty="0">
                <a:solidFill>
                  <a:srgbClr val="005596"/>
                </a:solidFill>
              </a:rPr>
              <a:t>Об утверждении и введении в действие Классификатора инцидентов информационной безопасности в ПАО «Транснефть» и организациях системы «Транснефть»</a:t>
            </a:r>
          </a:p>
          <a:p>
            <a:pPr marL="179377" indent="-17937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ПМИ-13.310.00-КТН-107-18 </a:t>
            </a:r>
            <a:r>
              <a:rPr lang="ru-RU" dirty="0">
                <a:solidFill>
                  <a:srgbClr val="005596"/>
                </a:solidFill>
              </a:rPr>
              <a:t>Испытания в области информационной безопасности при вводе в эксплуатацию автоматизированных систем управления технологическими процессами площадочных объектов организаций системы «Транснефть». Типовая программа и методика испытаний</a:t>
            </a:r>
          </a:p>
          <a:p>
            <a:pPr marL="179377" indent="-17937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ОР-35.240.50-КТН-121-18 </a:t>
            </a:r>
            <a:r>
              <a:rPr lang="ru-RU" dirty="0">
                <a:solidFill>
                  <a:srgbClr val="005596"/>
                </a:solidFill>
              </a:rPr>
              <a:t>Порядок взаимодействия на стадиях жизненного цикла прикладного программного обеспечения, применяемого в микропроцессорных системах автоматизации объектов организаций системы «Транснефть». </a:t>
            </a:r>
            <a:endParaRPr lang="en-US" dirty="0">
              <a:solidFill>
                <a:srgbClr val="005596"/>
              </a:solidFill>
            </a:endParaRPr>
          </a:p>
          <a:p>
            <a:pPr marL="179377" indent="-179377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44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РД-35.160.00-КТН-136-19 </a:t>
            </a:r>
            <a:r>
              <a:rPr lang="ru-RU" dirty="0">
                <a:solidFill>
                  <a:srgbClr val="005596"/>
                </a:solidFill>
              </a:rPr>
              <a:t>Методика управления уязвимостями программного обеспечения и программно-технических средств, применяемых в микропроцессорных системах автоматизации объектов организаций системы «Транснефть»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58888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45">
      <a:dk1>
        <a:srgbClr val="3F3F3F"/>
      </a:dk1>
      <a:lt1>
        <a:sysClr val="window" lastClr="FFFFFF"/>
      </a:lt1>
      <a:dk2>
        <a:srgbClr val="005596"/>
      </a:dk2>
      <a:lt2>
        <a:srgbClr val="E3E3E3"/>
      </a:lt2>
      <a:accent1>
        <a:srgbClr val="005596"/>
      </a:accent1>
      <a:accent2>
        <a:srgbClr val="FF0000"/>
      </a:accent2>
      <a:accent3>
        <a:srgbClr val="007AD6"/>
      </a:accent3>
      <a:accent4>
        <a:srgbClr val="008DF6"/>
      </a:accent4>
      <a:accent5>
        <a:srgbClr val="33A8FF"/>
      </a:accent5>
      <a:accent6>
        <a:srgbClr val="6DC0FF"/>
      </a:accent6>
      <a:hlink>
        <a:srgbClr val="33A8FF"/>
      </a:hlink>
      <a:folHlink>
        <a:srgbClr val="33A8FF"/>
      </a:folHlink>
    </a:clrScheme>
    <a:fontScheme name="Другая 1">
      <a:majorFont>
        <a:latin typeface="Franklin Gothic Demi Cond"/>
        <a:ea typeface=""/>
        <a:cs typeface=""/>
      </a:majorFont>
      <a:minorFont>
        <a:latin typeface="Franklin Gothic Medium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1378</Words>
  <Application>Microsoft Office PowerPoint</Application>
  <PresentationFormat>Широкоэкранный</PresentationFormat>
  <Paragraphs>229</Paragraphs>
  <Slides>25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Adobe Devanagari</vt:lpstr>
      <vt:lpstr>Arial</vt:lpstr>
      <vt:lpstr>Calibri</vt:lpstr>
      <vt:lpstr>Franklin Gothic Book</vt:lpstr>
      <vt:lpstr>Franklin Gothic Demi Cond</vt:lpstr>
      <vt:lpstr>Franklin Gothic Medium Cond</vt:lpstr>
      <vt:lpstr>Gabriola</vt:lpstr>
      <vt:lpstr>Symbol</vt:lpstr>
      <vt:lpstr>Wingdings</vt:lpstr>
      <vt:lpstr>1_Тема Office</vt:lpstr>
      <vt:lpstr>Презентация PowerPoint</vt:lpstr>
      <vt:lpstr>ОБЩАЯ ИНФОРМАЦИЯ О ГРУППЕ КОМПАНИЙ «ТРАНСНЕФТЬ»</vt:lpstr>
      <vt:lpstr>ГЕОГРАФИЯ МАГИСТРАЛЬНЫХ НЕФТЕПРОВОДОВ</vt:lpstr>
      <vt:lpstr>ЗАЩИЩАЕМЫЕ ИНФОРМАЦИОННО-ТЕХНОЛОГИЧЕСКИЕ РЕСУРСЫ</vt:lpstr>
      <vt:lpstr>РАСПРЕДЕЛЕННАЯ СИСТЕМА УПРАВЛЕНИЯ ТРАНСПОРТИРОВКОЙ НЕФТИ И НЕФТЕПРОДУКТОВ</vt:lpstr>
      <vt:lpstr>ОРГАНИЗАЦИОННАЯ СТРУКТУРА ОБЕСПЕЧЕНИЯ ПРОЦЕССА ИНФОРМАЦИОННОЙ БЕЗОПАСНОСТИ</vt:lpstr>
      <vt:lpstr>НОРМАТИВНАЯ БАЗА ПО ОБЕСПЕЧЕНИЮ ИНФОРМАЦИОННОЙ БЕЗОПАСНОСТИ АСУТП</vt:lpstr>
      <vt:lpstr>ЛОКАЛЬНЫЕ НОРМАТИВНЫЕ ДОКУМЕНТЫ  ПО ИНФОРМАЦИОННОЙ БЕЗОПАСНОСТИ АСУТП</vt:lpstr>
      <vt:lpstr>ЛОКАЛЬНЫЕ НОРМАТИВНЫЕ ДОКУМЕНТЫ  ПО ИНФОРМАЦИОННОЙ БЕЗОПАСНОСТИ АСУТП (ПРОДОЛЖЕНИЕ)</vt:lpstr>
      <vt:lpstr>ПРОЦЕССЫ ОБЕСПЕЧЕНИЯ ИБ АСУТП</vt:lpstr>
      <vt:lpstr>Структура программного обеспечения АРМ оператора АСУТП</vt:lpstr>
      <vt:lpstr>УЯЗВИМОСТИ ППО АСУТП  </vt:lpstr>
      <vt:lpstr>Пример выявленного опасного кода</vt:lpstr>
      <vt:lpstr>Пример «качественного» кода</vt:lpstr>
      <vt:lpstr>Интегратор устранил НДВ, но… «оставили на всякий случай»</vt:lpstr>
      <vt:lpstr>Пример несанкционированного внесения изменений в ИС</vt:lpstr>
      <vt:lpstr>Порядок взаимодействия на стадиях ЖЦ ППО МПСА</vt:lpstr>
      <vt:lpstr>СИСТЕМА АНАЛИЗА ИСХОДНОГО КОДА</vt:lpstr>
      <vt:lpstr>УПРАВЛЕНИЕ УЯЗВИМОСТЯМИ АСУТП</vt:lpstr>
      <vt:lpstr>Ахиллес никогда не догонит черепаху</vt:lpstr>
      <vt:lpstr>Текущие проблемные вопросы</vt:lpstr>
      <vt:lpstr>Наша цель: «Чистая, контролируемая зона»</vt:lpstr>
      <vt:lpstr>БАЗОВЫЕ ПРИНЦИПЫ КОНЦЕПЦИИ</vt:lpstr>
      <vt:lpstr>БАЗОВЫЕ ПРИНЦИПЫ КОНЦЕПЦИИ (ПРОДОЛЖЕНИЕ)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2021-03-16T15:26:05Z</dcterms:created>
  <dcterms:modified xsi:type="dcterms:W3CDTF">2021-03-16T15:28:03Z</dcterms:modified>
  <cp:contentStatus/>
</cp:coreProperties>
</file>