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62" r:id="rId2"/>
    <p:sldId id="781" r:id="rId3"/>
    <p:sldId id="825" r:id="rId4"/>
    <p:sldId id="826" r:id="rId5"/>
    <p:sldId id="792" r:id="rId6"/>
    <p:sldId id="812" r:id="rId7"/>
    <p:sldId id="810" r:id="rId8"/>
    <p:sldId id="785" r:id="rId9"/>
    <p:sldId id="786" r:id="rId10"/>
    <p:sldId id="815" r:id="rId11"/>
    <p:sldId id="793" r:id="rId12"/>
    <p:sldId id="794" r:id="rId13"/>
    <p:sldId id="820" r:id="rId14"/>
    <p:sldId id="813" r:id="rId15"/>
    <p:sldId id="816" r:id="rId16"/>
    <p:sldId id="830" r:id="rId17"/>
    <p:sldId id="828" r:id="rId18"/>
    <p:sldId id="795" r:id="rId19"/>
    <p:sldId id="796" r:id="rId20"/>
    <p:sldId id="760" r:id="rId21"/>
    <p:sldId id="787" r:id="rId22"/>
    <p:sldId id="814" r:id="rId23"/>
    <p:sldId id="824" r:id="rId24"/>
    <p:sldId id="817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032"/>
    <a:srgbClr val="1E3CB4"/>
    <a:srgbClr val="A2B3E2"/>
    <a:srgbClr val="7D9ED9"/>
    <a:srgbClr val="648CD2"/>
    <a:srgbClr val="6482D2"/>
    <a:srgbClr val="6478D2"/>
    <a:srgbClr val="91B1F9"/>
    <a:srgbClr val="8EBBFC"/>
    <a:srgbClr val="75A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874" autoAdjust="0"/>
  </p:normalViewPr>
  <p:slideViewPr>
    <p:cSldViewPr snapToGrid="0">
      <p:cViewPr varScale="1">
        <p:scale>
          <a:sx n="143" d="100"/>
          <a:sy n="143" d="100"/>
        </p:scale>
        <p:origin x="-71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40885-3FE1-49E9-A811-180F988DC45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3C796-AAF9-4071-8714-7EC89A2EA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8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3C796-AAF9-4071-8714-7EC89A2EA2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0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C796-AAF9-4071-8714-7EC89A2EA2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4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3C796-AAF9-4071-8714-7EC89A2EA2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49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нас ответ на эти задачи очевиден. Но вот почему он именно такой, я сейчас расскажу.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1F71A-6DF6-4C33-BE20-99609D33A99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57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3C796-AAF9-4071-8714-7EC89A2EA2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30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C796-AAF9-4071-8714-7EC89A2EA2F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42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Задачи вот такие.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1F71A-6DF6-4C33-BE20-99609D33A9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98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C796-AAF9-4071-8714-7EC89A2EA2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4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C796-AAF9-4071-8714-7EC89A2EA2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4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76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1F71A-6DF6-4C33-BE20-99609D33A99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9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1F71A-6DF6-4C33-BE20-99609D33A99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1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C796-AAF9-4071-8714-7EC89A2EA2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290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3C796-AAF9-4071-8714-7EC89A2EA2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14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506489A-D5D9-4B46-AA1D-D47A78AFA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0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poi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CF5457-5F62-4EC4-ABC0-571E487D1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D238A1-3EB0-40F7-A2AD-7386FAA39B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62FCB4-D3FC-4986-B888-C5A7BDC35BBF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07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poi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B413D6B-6F4D-4175-B96B-08E8E7AC4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C6A1EC-DDF5-4251-A81B-5703F1865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42738A-7B5D-4956-92A3-BF675129A957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22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055CA7F-0D4A-45FF-ACB2-CA10BA33D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B184EEC-A955-4D96-B6FD-09757AC6F6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1E7A075-9D40-4AC9-B0F1-2460FE3395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E5943CEE-6187-45FC-AD82-631A50E4B968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C51D706-FA07-40FC-8D30-CC4BD57399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85802A4-DF4F-417A-80DA-F9F89C1D91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EE88DA-250B-4043-89E2-CD4AE065365D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15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E8E6EAC-8A8D-4367-A8F1-A5FA69E3A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BEE6450-720E-4261-9370-9FC0ED6E81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32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75E7147-83F7-4AA7-851B-E51C487630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9984A29-9406-4585-89CE-9C591E8BE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0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4E3816B-A4E9-453D-9F81-8D90F4CB10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E7FB447-5A5C-49D9-9A66-FAC29C4EC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80000"/>
            <a:ext cx="6696000" cy="648000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algn="l">
              <a:lnSpc>
                <a:spcPts val="2400"/>
              </a:lnSpc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1B17E12D-531B-42AF-ADAE-D0D4E91B726F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 userDrawn="1"/>
        </p:nvSpPr>
        <p:spPr>
          <a:xfrm rot="5400000">
            <a:off x="0" y="234000"/>
            <a:ext cx="216000" cy="216000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1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c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65138A2-8043-4D43-8D01-BD3AF4289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6DAD8F8-31FA-4F6E-8208-5FF9ED578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F66A88-0244-4601-87D7-20215583E2D6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2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ping_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720739-D40B-4C5C-88D3-FBD70ABB3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4E858B0-9178-4846-9E93-AF4F1E28C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637FAB-C15E-4915-9277-678B0BF016BC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C28ACD9-4765-45DA-A096-424ADF37A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0895EF-ECC0-4F9F-A1BB-68F3194926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C0422C-6234-45DB-9831-9492DC4E7916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1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_r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6973C8E-7CF2-432C-8803-3E7E46BC1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666F9D8-70BA-4D6E-A408-BA3D2780F5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209C26-EBBC-4897-8F5A-5F4B1155CA66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2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E770BE-F83D-440F-A343-9BC80C0CF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AC25268-99B8-4830-BD8A-AF7724F1C5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1B99E13B-A4C3-44A8-8096-B4B713F63C5D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9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055CA7F-0D4A-45FF-ACB2-CA10BA33D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7CA8DAA-E0F7-45EB-B762-BF31B87AE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1E7A075-9D40-4AC9-B0F1-2460FE3395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00" y="162000"/>
            <a:ext cx="1511811" cy="252985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E5943CEE-6187-45FC-AD82-631A50E4B968}"/>
              </a:ext>
            </a:extLst>
          </p:cNvPr>
          <p:cNvSpPr txBox="1">
            <a:spLocks/>
          </p:cNvSpPr>
          <p:nvPr userDrawn="1"/>
        </p:nvSpPr>
        <p:spPr>
          <a:xfrm>
            <a:off x="8568000" y="4572000"/>
            <a:ext cx="360000" cy="360000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80054F-2913-4884-8363-4B3BA77A1DB7}" type="slidenum">
              <a:rPr lang="ru-RU" sz="1000" smtClean="0">
                <a:solidFill>
                  <a:srgbClr val="8C919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pPr algn="r"/>
              <a:t>‹#›</a:t>
            </a:fld>
            <a:endParaRPr lang="ru-RU" sz="1000" dirty="0">
              <a:solidFill>
                <a:srgbClr val="8C919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2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3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2" r:id="rId2"/>
    <p:sldLayoutId id="2147483663" r:id="rId3"/>
    <p:sldLayoutId id="2147483679" r:id="rId4"/>
    <p:sldLayoutId id="2147483680" r:id="rId5"/>
    <p:sldLayoutId id="2147483681" r:id="rId6"/>
    <p:sldLayoutId id="2147483678" r:id="rId7"/>
    <p:sldLayoutId id="2147483677" r:id="rId8"/>
    <p:sldLayoutId id="2147483683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nfowatch.ru/solutions/system-arma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watch.ru/solutions/system-arm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2AF58DB-76D5-4E14-999A-AC6EA353918C}"/>
              </a:ext>
            </a:extLst>
          </p:cNvPr>
          <p:cNvSpPr/>
          <p:nvPr/>
        </p:nvSpPr>
        <p:spPr>
          <a:xfrm>
            <a:off x="360000" y="3970422"/>
            <a:ext cx="3960000" cy="8535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Игорь Душа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Технический директор </a:t>
            </a:r>
            <a:r>
              <a:rPr lang="ru-RU" sz="16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ARMA</a:t>
            </a:r>
            <a:endParaRPr lang="en-US" sz="16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58D001C-0DA0-46A2-B527-A2493443F835}"/>
              </a:ext>
            </a:extLst>
          </p:cNvPr>
          <p:cNvSpPr/>
          <p:nvPr/>
        </p:nvSpPr>
        <p:spPr>
          <a:xfrm>
            <a:off x="359998" y="1078539"/>
            <a:ext cx="3844449" cy="256462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защитить АСУ ТП </a:t>
            </a:r>
            <a:endParaRPr lang="ru-RU" sz="2200" b="1" dirty="0" smtClean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 </a:t>
            </a:r>
            <a:r>
              <a:rPr lang="ru-RU" sz="2200" b="1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кибератак</a:t>
            </a:r>
            <a:r>
              <a:rPr lang="ru-RU" sz="2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обеспечить непрерывность промышленных процессов и выполнить </a:t>
            </a:r>
            <a:r>
              <a:rPr lang="ru-RU" sz="2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187-ФЗ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примере системы InfoWatch ARMA</a:t>
            </a:r>
            <a:endParaRPr lang="ru-RU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CF44541-994D-4FD8-AB7B-95048C87A941}"/>
              </a:ext>
            </a:extLst>
          </p:cNvPr>
          <p:cNvSpPr/>
          <p:nvPr/>
        </p:nvSpPr>
        <p:spPr>
          <a:xfrm>
            <a:off x="5220000" y="792000"/>
            <a:ext cx="3564000" cy="399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1800"/>
              </a:spcBef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Ограничения и ещё раз ограничения</a:t>
            </a:r>
          </a:p>
          <a:p>
            <a:pPr>
              <a:spcBef>
                <a:spcPts val="1800"/>
              </a:spcBef>
              <a:buClr>
                <a:srgbClr val="BE1428"/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Замкнутая среда в АСУ ТП — лучший вариант:</a:t>
            </a:r>
          </a:p>
          <a:p>
            <a:pPr marL="288000" indent="-288000">
              <a:spcBef>
                <a:spcPts val="12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Ограничение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внешних информационных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потоков 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24000">
              <a:buClr>
                <a:srgbClr val="3250C8"/>
              </a:buClr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подключений к 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системе</a:t>
            </a:r>
          </a:p>
          <a:p>
            <a:pPr marL="288000" indent="-288000">
              <a:spcBef>
                <a:spcPts val="12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Ограничение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программной среды</a:t>
            </a:r>
          </a:p>
          <a:p>
            <a:pPr marL="288000" indent="-288000">
              <a:spcBef>
                <a:spcPts val="12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Только разрешённые информационные потоки внутри 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1808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23785F6-DE29-4E72-A123-BBE4E05EAC3D}"/>
              </a:ext>
            </a:extLst>
          </p:cNvPr>
          <p:cNvSpPr/>
          <p:nvPr/>
        </p:nvSpPr>
        <p:spPr>
          <a:xfrm>
            <a:off x="5220000" y="720000"/>
            <a:ext cx="360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1800"/>
              </a:spcBef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Защита рабочих станций и серверов АСУ ТП</a:t>
            </a:r>
          </a:p>
          <a:p>
            <a:pPr marL="972000">
              <a:spcBef>
                <a:spcPts val="1800"/>
              </a:spcBef>
            </a:pPr>
            <a:r>
              <a:rPr lang="en-US" dirty="0" err="1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en-US" dirty="0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ARMA Industrial Endpoint</a:t>
            </a:r>
            <a:endParaRPr lang="ru-RU" sz="1600" dirty="0">
              <a:solidFill>
                <a:srgbClr val="3250C8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67C78BD-A5BE-4CAF-9D2C-DA560C378211}"/>
              </a:ext>
            </a:extLst>
          </p:cNvPr>
          <p:cNvSpPr/>
          <p:nvPr/>
        </p:nvSpPr>
        <p:spPr>
          <a:xfrm>
            <a:off x="5220000" y="2484000"/>
            <a:ext cx="3564000" cy="648000"/>
          </a:xfrm>
          <a:prstGeom prst="rect">
            <a:avLst/>
          </a:prstGeom>
          <a:solidFill>
            <a:srgbClr val="3250C8"/>
          </a:solidFill>
          <a:ln w="12700">
            <a:noFill/>
            <a:miter lim="800000"/>
          </a:ln>
        </p:spPr>
        <p:txBody>
          <a:bodyPr wrap="square" lIns="144000" tIns="0" rIns="144000" bIns="36000" anchor="ctr"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замкнутой защищённой среды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9015FD-A2F9-4FDB-AF4F-D6232932F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656000"/>
            <a:ext cx="850394" cy="5029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3078471-B409-499A-B721-F65517F045CA}"/>
              </a:ext>
            </a:extLst>
          </p:cNvPr>
          <p:cNvSpPr/>
          <p:nvPr/>
        </p:nvSpPr>
        <p:spPr>
          <a:xfrm>
            <a:off x="5220000" y="3352472"/>
            <a:ext cx="3564000" cy="324000"/>
          </a:xfrm>
          <a:prstGeom prst="rect">
            <a:avLst/>
          </a:prstGeom>
          <a:solidFill>
            <a:srgbClr val="E6EBF0"/>
          </a:solidFill>
        </p:spPr>
        <p:txBody>
          <a:bodyPr wrap="square" lIns="144000" tIns="0" rIns="144000" bIns="36000" anchor="ctr">
            <a:noAutofit/>
          </a:bodyPr>
          <a:lstStyle/>
          <a:p>
            <a:r>
              <a:rPr lang="en-US" sz="1600" dirty="0">
                <a:solidFill>
                  <a:srgbClr val="3250C8"/>
                </a:solidFill>
                <a:latin typeface="Segoe UI Semibold" panose="020B0702040204020203" pitchFamily="34" charset="0"/>
              </a:rPr>
              <a:t>arma-endpoint.infowatch.ru</a:t>
            </a:r>
            <a:endParaRPr lang="ru-RU" sz="1600" dirty="0">
              <a:solidFill>
                <a:srgbClr val="3250C8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23785F6-DE29-4E72-A123-BBE4E05EAC3D}"/>
              </a:ext>
            </a:extLst>
          </p:cNvPr>
          <p:cNvSpPr/>
          <p:nvPr/>
        </p:nvSpPr>
        <p:spPr>
          <a:xfrm>
            <a:off x="5220000" y="720000"/>
            <a:ext cx="3600000" cy="4068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1800"/>
              </a:spcBef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Защита рабочих станций и серверов АСУ ТП</a:t>
            </a:r>
          </a:p>
          <a:p>
            <a:pPr marL="288000" indent="-288000">
              <a:spcBef>
                <a:spcPts val="18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Контроль целостности файлов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рабочих станций и серверов АСУ ТП</a:t>
            </a:r>
          </a:p>
          <a:p>
            <a:pPr marL="288000" indent="-288000">
              <a:spcBef>
                <a:spcPts val="12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Позволяет ограничивать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главный канал распространения угроз —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USB и другие съёмные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носители</a:t>
            </a:r>
          </a:p>
          <a:p>
            <a:pPr marL="288000" indent="-288000">
              <a:spcBef>
                <a:spcPts val="12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Блокировка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недоверенного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24000">
              <a:buClr>
                <a:srgbClr val="3250C8"/>
              </a:buClr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основе белых списков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ru-RU" dirty="0" smtClean="0"/>
              <a:t>Мониторинг событий ИБ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67170"/>
              </p:ext>
            </p:extLst>
          </p:nvPr>
        </p:nvGraphicFramePr>
        <p:xfrm>
          <a:off x="233080" y="810660"/>
          <a:ext cx="8687084" cy="3200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542"/>
                <a:gridCol w="4343542"/>
              </a:tblGrid>
              <a:tr h="160503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Контроль версий проектов ПЛК </a:t>
                      </a:r>
                      <a:endParaRPr lang="en-US" sz="1800" b="0" kern="1200" dirty="0" smtClean="0">
                        <a:solidFill>
                          <a:srgbClr val="3250C8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и SCADA</a:t>
                      </a:r>
                      <a:endParaRPr lang="ru-RU" sz="1800" b="0" kern="1200" dirty="0" smtClean="0">
                        <a:solidFill>
                          <a:srgbClr val="3250C8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288000" marR="216000" marT="216000" marB="216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Выявление фактов эксплуатации уязвимостей</a:t>
                      </a:r>
                    </a:p>
                  </a:txBody>
                  <a:tcPr marL="288000" marR="216000" marT="216000" marB="21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15953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err="1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Перепрошивка</a:t>
                      </a:r>
                      <a:r>
                        <a:rPr lang="ru-RU" sz="18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ПЛК, изменение программы</a:t>
                      </a:r>
                      <a:r>
                        <a:rPr lang="ru-RU" sz="1800" b="0" kern="1200" baseline="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управления ПЛК</a:t>
                      </a:r>
                      <a:r>
                        <a:rPr lang="ru-RU" sz="18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endParaRPr lang="ru-RU" sz="1800" b="0" kern="1200" dirty="0" smtClean="0">
                        <a:solidFill>
                          <a:srgbClr val="3250C8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288000" marR="216000" marT="216000" marB="21600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Информирование об опасных значениях технологического процесса и контроль параметров</a:t>
                      </a:r>
                    </a:p>
                  </a:txBody>
                  <a:tcPr marL="288000" marR="216000" marT="216000" marB="21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246489" y="1106461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4620466" y="1106461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246489" y="2694630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4615460" y="2694629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2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1ADB06-A459-4F05-94D0-F8D66DF1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1008000"/>
          </a:xfrm>
        </p:spPr>
        <p:txBody>
          <a:bodyPr lIns="972000"/>
          <a:lstStyle/>
          <a:p>
            <a:r>
              <a:rPr lang="en-US" dirty="0" err="1">
                <a:solidFill>
                  <a:srgbClr val="3250C8"/>
                </a:solidFill>
              </a:rPr>
              <a:t>InfoWatch</a:t>
            </a:r>
            <a:r>
              <a:rPr lang="en-US" dirty="0">
                <a:solidFill>
                  <a:srgbClr val="3250C8"/>
                </a:solidFill>
              </a:rPr>
              <a:t> ARMA Industrial Firewall</a:t>
            </a:r>
            <a:br>
              <a:rPr lang="en-US" dirty="0">
                <a:solidFill>
                  <a:srgbClr val="3250C8"/>
                </a:solidFill>
              </a:rPr>
            </a:br>
            <a:r>
              <a:rPr lang="ru-RU" dirty="0"/>
              <a:t>Глубокая инспекция промышленных протоколов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60B35A-294F-49CD-B2F2-795CAAAC3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850394" cy="5029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861FB7B-CD89-4380-A6FA-45D8EC45E2E8}"/>
              </a:ext>
            </a:extLst>
          </p:cNvPr>
          <p:cNvSpPr/>
          <p:nvPr/>
        </p:nvSpPr>
        <p:spPr>
          <a:xfrm>
            <a:off x="286862" y="4374870"/>
            <a:ext cx="8424000" cy="2880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0" rIns="0" bIns="0" anchor="t">
            <a:noAutofit/>
          </a:bodyPr>
          <a:lstStyle/>
          <a:p>
            <a:r>
              <a:rPr lang="ru-RU" sz="1600" dirty="0">
                <a:solidFill>
                  <a:srgbClr val="3250C8"/>
                </a:solidFill>
                <a:latin typeface="Segoe UI Semibold" panose="020B0702040204020203" pitchFamily="34" charset="0"/>
              </a:rPr>
              <a:t>Значительно повышает видимость промышленной сети.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F74314C3-F828-4A7B-83B7-B2D237710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51536"/>
              </p:ext>
            </p:extLst>
          </p:nvPr>
        </p:nvGraphicFramePr>
        <p:xfrm>
          <a:off x="216000" y="1224420"/>
          <a:ext cx="8712000" cy="3060000"/>
        </p:xfrm>
        <a:graphic>
          <a:graphicData uri="http://schemas.openxmlformats.org/drawingml/2006/table">
            <a:tbl>
              <a:tblPr/>
              <a:tblGrid>
                <a:gridCol w="435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Обнаружение вторжений и мониторинг (без фильтрации)</a:t>
                      </a:r>
                    </a:p>
                  </a:txBody>
                  <a:tcPr marL="144000" marR="144000" marT="72000" marB="0">
                    <a:lnL w="28575" cmpd="sng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0C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Глубокая</a:t>
                      </a:r>
                      <a:r>
                        <a:rPr lang="ru-RU" sz="1400" baseline="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фильтрации по полям протоколов</a:t>
                      </a:r>
                    </a:p>
                  </a:txBody>
                  <a:tcPr marL="144000" marR="144000" marT="72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mpd="sng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0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2489438"/>
                  </a:ext>
                </a:extLst>
              </a:tr>
              <a:tr h="2412000"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Modbus TCP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Modbus TCP x90 </a:t>
                      </a:r>
                      <a:r>
                        <a:rPr lang="en-US" sz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func</a:t>
                      </a: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. code (UMAS)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IEC 60870‑5‑104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IEC 61850‑8‑1 MMS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IEC 61850‑8‑1 GOOSE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OPC UA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OPC DA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ENIP / CIP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S7 Communication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S7 Communication plus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Profibus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DNP3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72000" marB="0">
                    <a:lnL w="28575" cmpd="sng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Modbus TCP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Modbus TCP x90 </a:t>
                      </a:r>
                      <a:r>
                        <a:rPr lang="en-US" sz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func</a:t>
                      </a: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. code (UMAS)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IEC 60870‑5‑104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IEC 61850‑8‑1 MMS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IEC 61850‑8‑1 GOOSE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OPC UA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OPC DA</a:t>
                      </a:r>
                    </a:p>
                    <a:p>
                      <a:pPr marL="0" indent="0" algn="l">
                        <a:spcBef>
                          <a:spcPts val="0"/>
                        </a:spcBef>
                        <a:buClr>
                          <a:schemeClr val="tx1">
                            <a:lumMod val="85000"/>
                            <a:lumOff val="15000"/>
                          </a:schemeClr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S7 Communication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144000" marR="144000" marT="72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FA81E32-D0B7-4586-AE5B-0D1AAD0FA242}"/>
              </a:ext>
            </a:extLst>
          </p:cNvPr>
          <p:cNvSpPr/>
          <p:nvPr/>
        </p:nvSpPr>
        <p:spPr>
          <a:xfrm>
            <a:off x="286862" y="4662870"/>
            <a:ext cx="8645382" cy="648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600"/>
              </a:spcBef>
              <a:buClr>
                <a:srgbClr val="3250C8"/>
              </a:buClr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Глубина проработки и объём поддерживаемых функций и параметров приведён в техническом описании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ARMA Industrial Firewall</a:t>
            </a:r>
          </a:p>
        </p:txBody>
      </p:sp>
    </p:spTree>
    <p:extLst>
      <p:ext uri="{BB962C8B-B14F-4D97-AF65-F5344CB8AC3E}">
        <p14:creationId xmlns:p14="http://schemas.microsoft.com/office/powerpoint/2010/main" val="372693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875A05-D170-4808-979B-C0355227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936000"/>
          </a:xfrm>
        </p:spPr>
        <p:txBody>
          <a:bodyPr lIns="972000"/>
          <a:lstStyle/>
          <a:p>
            <a:r>
              <a:rPr lang="en-US" dirty="0" err="1">
                <a:solidFill>
                  <a:srgbClr val="3250C8"/>
                </a:solidFill>
              </a:rPr>
              <a:t>InfoWatch</a:t>
            </a:r>
            <a:r>
              <a:rPr lang="en-US" dirty="0">
                <a:solidFill>
                  <a:srgbClr val="3250C8"/>
                </a:solidFill>
              </a:rPr>
              <a:t> ARMA Industrial Firewall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Встроенная система обнаружения вторжений (СОВ)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1463DA5-69FE-4DF2-B140-682447103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8000"/>
            <a:ext cx="850394" cy="50292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0073B6-438F-471F-9F58-9BED0AA78B3A}"/>
              </a:ext>
            </a:extLst>
          </p:cNvPr>
          <p:cNvSpPr/>
          <p:nvPr/>
        </p:nvSpPr>
        <p:spPr>
          <a:xfrm>
            <a:off x="0" y="1395175"/>
            <a:ext cx="9144000" cy="792000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txBody>
          <a:bodyPr wrap="square" lIns="360000" tIns="0" rIns="288000" bIns="36000" anchor="ctr">
            <a:no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Обнаруживает и блокирует вредоносное ПО, компьютерные атаки и попытки эксплуатации уязвимостей ПЛК на сетевом и прикладном уровнях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186483E-51F0-446D-BD0D-34D745917D0D}"/>
              </a:ext>
            </a:extLst>
          </p:cNvPr>
          <p:cNvSpPr/>
          <p:nvPr/>
        </p:nvSpPr>
        <p:spPr>
          <a:xfrm>
            <a:off x="360000" y="2484000"/>
            <a:ext cx="4032000" cy="2304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00" indent="-288000">
              <a:spcBef>
                <a:spcPts val="12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Содержит </a:t>
            </a:r>
            <a:r>
              <a:rPr lang="ru-RU" dirty="0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базу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решающих правил СОВ для АСУ ТП, которая </a:t>
            </a:r>
            <a:r>
              <a:rPr lang="ru-RU" dirty="0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обновляется ежедневно!</a:t>
            </a:r>
          </a:p>
          <a:p>
            <a:pPr marL="288000">
              <a:spcBef>
                <a:spcPts val="1200"/>
              </a:spcBef>
              <a:buClr>
                <a:srgbClr val="3250C8"/>
              </a:buClr>
            </a:pPr>
            <a:r>
              <a:rPr lang="ru-RU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Обнаруживает попытки эксплуатации классических уязвимостей и специфических уязвимостей АСУ ТП. Можно дополнять базу собственными пользовательскими правилами. </a:t>
            </a:r>
            <a:endParaRPr lang="ru-RU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BBDDEF-6BAF-4975-A9B3-F52920FDF0AD}"/>
              </a:ext>
            </a:extLst>
          </p:cNvPr>
          <p:cNvSpPr/>
          <p:nvPr/>
        </p:nvSpPr>
        <p:spPr>
          <a:xfrm>
            <a:off x="4752000" y="2484000"/>
            <a:ext cx="4032000" cy="2304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00" indent="-288000">
              <a:spcBef>
                <a:spcPts val="12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Работает как в режиме обнаружения, так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24000">
              <a:buClr>
                <a:srgbClr val="3250C8"/>
              </a:buClr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предотвращения вторжений</a:t>
            </a:r>
            <a:endParaRPr lang="ru-RU" dirty="0">
              <a:solidFill>
                <a:srgbClr val="3250C8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8000" indent="-288000"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Благодаря 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детальному разбору трафика до уровня команд и их значений, можно настроить автоматическую блокировку вредоносных пакетов в трафике или информационных потоков от источника угрозы</a:t>
            </a:r>
            <a:endParaRPr lang="ru-RU" sz="1400" dirty="0">
              <a:solidFill>
                <a:srgbClr val="3250C8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активами </a:t>
            </a:r>
            <a:r>
              <a:rPr lang="ru-RU" dirty="0" smtClean="0"/>
              <a:t>и </a:t>
            </a:r>
            <a:r>
              <a:rPr lang="ru-RU" dirty="0"/>
              <a:t>инвентаризация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F4C2E2BD-39CD-44DA-AF96-279E29475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80177"/>
              </p:ext>
            </p:extLst>
          </p:nvPr>
        </p:nvGraphicFramePr>
        <p:xfrm>
          <a:off x="144000" y="3423067"/>
          <a:ext cx="8856000" cy="1130620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3010906566"/>
                    </a:ext>
                  </a:extLst>
                </a:gridCol>
                <a:gridCol w="8424000">
                  <a:extLst>
                    <a:ext uri="{9D8B030D-6E8A-4147-A177-3AD203B41FA5}">
                      <a16:colId xmlns="" xmlns:a16="http://schemas.microsoft.com/office/drawing/2014/main" val="3252436432"/>
                    </a:ext>
                  </a:extLst>
                </a:gridCol>
              </a:tblGrid>
              <a:tr h="56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3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инцидентами и их расследование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5391711"/>
                  </a:ext>
                </a:extLst>
              </a:tr>
              <a:tr h="56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</a:t>
                      </a:r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уязвимостями (сегодня не рассматриваем)</a:t>
                      </a:r>
                      <a:endParaRPr lang="ru-RU" sz="1600" b="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419006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4C2E2BD-39CD-44DA-AF96-279E29475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276082"/>
              </p:ext>
            </p:extLst>
          </p:nvPr>
        </p:nvGraphicFramePr>
        <p:xfrm>
          <a:off x="144000" y="1363499"/>
          <a:ext cx="8856000" cy="2067741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3010906566"/>
                    </a:ext>
                  </a:extLst>
                </a:gridCol>
                <a:gridCol w="2758871">
                  <a:extLst>
                    <a:ext uri="{9D8B030D-6E8A-4147-A177-3AD203B41FA5}">
                      <a16:colId xmlns="" xmlns:a16="http://schemas.microsoft.com/office/drawing/2014/main" val="3252436432"/>
                    </a:ext>
                  </a:extLst>
                </a:gridCol>
                <a:gridCol w="5665129"/>
              </a:tblGrid>
              <a:tr h="206774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активами и инвентаризация информационных ресурсов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0"/>
                    </a:solidFill>
                  </a:tcPr>
                </a:tc>
                <a:tc>
                  <a:txBody>
                    <a:bodyPr/>
                    <a:lstStyle/>
                    <a:p>
                      <a:pPr marL="2520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Инвентаризация активов, ведение базы реальных</a:t>
                      </a:r>
                      <a:r>
                        <a:rPr lang="ru-RU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устройств и информационных потоков между ними</a:t>
                      </a:r>
                    </a:p>
                    <a:p>
                      <a:pPr marL="252000" marR="0" lvl="1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Учет </a:t>
                      </a:r>
                      <a:r>
                        <a:rPr lang="en-US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uptime/downtime </a:t>
                      </a: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оборудования</a:t>
                      </a:r>
                      <a:r>
                        <a:rPr lang="ru-RU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и серверов</a:t>
                      </a:r>
                    </a:p>
                    <a:p>
                      <a:pPr marL="252000" marR="0" lvl="1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Аналитика подключений к оборудованию АСУ ТП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7858338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F4C2E2BD-39CD-44DA-AF96-279E29475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25017"/>
              </p:ext>
            </p:extLst>
          </p:nvPr>
        </p:nvGraphicFramePr>
        <p:xfrm>
          <a:off x="144000" y="798929"/>
          <a:ext cx="8856000" cy="565310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3010906566"/>
                    </a:ext>
                  </a:extLst>
                </a:gridCol>
                <a:gridCol w="8424000">
                  <a:extLst>
                    <a:ext uri="{9D8B030D-6E8A-4147-A177-3AD203B41FA5}">
                      <a16:colId xmlns="" xmlns:a16="http://schemas.microsoft.com/office/drawing/2014/main" val="3252436432"/>
                    </a:ext>
                  </a:extLst>
                </a:gridCol>
              </a:tblGrid>
              <a:tr h="56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Построение системы защиты от атак и реализации превентивных мер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409760"/>
                  </a:ext>
                </a:extLst>
              </a:tr>
            </a:tbl>
          </a:graphicData>
        </a:graphic>
      </p:graphicFrame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3494642" y="1780991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3494637" y="2417491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3494636" y="2856764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6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инцидентами </a:t>
            </a:r>
            <a:r>
              <a:rPr lang="ru-RU" dirty="0" smtClean="0"/>
              <a:t>и </a:t>
            </a:r>
            <a:r>
              <a:rPr lang="ru-RU" dirty="0"/>
              <a:t>их расследование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F4C2E2BD-39CD-44DA-AF96-279E29475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308100"/>
              </p:ext>
            </p:extLst>
          </p:nvPr>
        </p:nvGraphicFramePr>
        <p:xfrm>
          <a:off x="144000" y="3987096"/>
          <a:ext cx="8856000" cy="565310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3010906566"/>
                    </a:ext>
                  </a:extLst>
                </a:gridCol>
                <a:gridCol w="8424000">
                  <a:extLst>
                    <a:ext uri="{9D8B030D-6E8A-4147-A177-3AD203B41FA5}">
                      <a16:colId xmlns="" xmlns:a16="http://schemas.microsoft.com/office/drawing/2014/main" val="3252436432"/>
                    </a:ext>
                  </a:extLst>
                </a:gridCol>
              </a:tblGrid>
              <a:tr h="56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</a:t>
                      </a:r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уязвимостями (сегодня не рассматриваем)</a:t>
                      </a:r>
                      <a:endParaRPr lang="ru-RU" sz="1600" b="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419006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4C2E2BD-39CD-44DA-AF96-279E29475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32737"/>
              </p:ext>
            </p:extLst>
          </p:nvPr>
        </p:nvGraphicFramePr>
        <p:xfrm>
          <a:off x="144000" y="1914760"/>
          <a:ext cx="8856000" cy="2067741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3010906566"/>
                    </a:ext>
                  </a:extLst>
                </a:gridCol>
                <a:gridCol w="2758871">
                  <a:extLst>
                    <a:ext uri="{9D8B030D-6E8A-4147-A177-3AD203B41FA5}">
                      <a16:colId xmlns="" xmlns:a16="http://schemas.microsoft.com/office/drawing/2014/main" val="3252436432"/>
                    </a:ext>
                  </a:extLst>
                </a:gridCol>
                <a:gridCol w="5665129"/>
              </a:tblGrid>
              <a:tr h="206774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0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инцидентами 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и их расследование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0"/>
                    </a:solidFill>
                  </a:tcPr>
                </a:tc>
                <a:tc>
                  <a:txBody>
                    <a:bodyPr/>
                    <a:lstStyle/>
                    <a:p>
                      <a:pPr marL="2520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Выявление инцидентов и ликвидация последствий</a:t>
                      </a:r>
                    </a:p>
                    <a:p>
                      <a:pPr marL="252000" marR="0" lvl="1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Определение инцидентов из общего </a:t>
                      </a:r>
                    </a:p>
                    <a:p>
                      <a:pPr marL="2520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потока событий ИБ</a:t>
                      </a:r>
                    </a:p>
                    <a:p>
                      <a:pPr marL="252000" marR="0" lvl="1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Сокращение ложных срабатываний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7858338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F4C2E2BD-39CD-44DA-AF96-279E29475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10171"/>
              </p:ext>
            </p:extLst>
          </p:nvPr>
        </p:nvGraphicFramePr>
        <p:xfrm>
          <a:off x="144000" y="798929"/>
          <a:ext cx="8856000" cy="1130620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3010906566"/>
                    </a:ext>
                  </a:extLst>
                </a:gridCol>
                <a:gridCol w="8424000">
                  <a:extLst>
                    <a:ext uri="{9D8B030D-6E8A-4147-A177-3AD203B41FA5}">
                      <a16:colId xmlns="" xmlns:a16="http://schemas.microsoft.com/office/drawing/2014/main" val="3252436432"/>
                    </a:ext>
                  </a:extLst>
                </a:gridCol>
              </a:tblGrid>
              <a:tr h="56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Построение системы защиты от атак и реализации превентивных мер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409760"/>
                  </a:ext>
                </a:extLst>
              </a:tr>
              <a:tr h="56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активами и инвентаризация информационных ресурсов</a:t>
                      </a:r>
                      <a:endParaRPr lang="ru-RU" sz="1600" b="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</a:tbl>
          </a:graphicData>
        </a:graphic>
      </p:graphicFrame>
      <p:sp>
        <p:nvSpPr>
          <p:cNvPr id="16" name="Равнобедренный треугольник 15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3494642" y="2343275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3494637" y="2728116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3494636" y="3427374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4D0B4FF-4667-4FED-B30E-0B817DA79D64}"/>
              </a:ext>
            </a:extLst>
          </p:cNvPr>
          <p:cNvSpPr/>
          <p:nvPr/>
        </p:nvSpPr>
        <p:spPr>
          <a:xfrm>
            <a:off x="5220000" y="3641230"/>
            <a:ext cx="3564000" cy="324000"/>
          </a:xfrm>
          <a:prstGeom prst="rect">
            <a:avLst/>
          </a:prstGeom>
          <a:solidFill>
            <a:srgbClr val="E6EBF0"/>
          </a:solidFill>
        </p:spPr>
        <p:txBody>
          <a:bodyPr wrap="square" lIns="144000" tIns="0" rIns="144000" bIns="36000" anchor="ctr">
            <a:noAutofit/>
          </a:bodyPr>
          <a:lstStyle/>
          <a:p>
            <a:r>
              <a:rPr lang="en-US" sz="1600" dirty="0">
                <a:solidFill>
                  <a:srgbClr val="3250C8"/>
                </a:solidFill>
                <a:latin typeface="Segoe UI Semibold" panose="020B0702040204020203" pitchFamily="34" charset="0"/>
              </a:rPr>
              <a:t>arma-console.infowatch.ru</a:t>
            </a:r>
            <a:endParaRPr lang="ru-RU" sz="1600" dirty="0">
              <a:solidFill>
                <a:srgbClr val="3250C8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893DC0D-08A6-4BE2-BCE4-2DC08DA3237F}"/>
              </a:ext>
            </a:extLst>
          </p:cNvPr>
          <p:cNvSpPr/>
          <p:nvPr/>
        </p:nvSpPr>
        <p:spPr>
          <a:xfrm>
            <a:off x="5220000" y="720000"/>
            <a:ext cx="3600000" cy="18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1800"/>
              </a:spcBef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Единый центр управления системой защиты 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ARMA</a:t>
            </a:r>
          </a:p>
          <a:p>
            <a:pPr marL="972000">
              <a:spcBef>
                <a:spcPts val="1800"/>
              </a:spcBef>
            </a:pPr>
            <a:r>
              <a:rPr lang="en-US" dirty="0" err="1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en-US" dirty="0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ARMA Management Console</a:t>
            </a:r>
            <a:endParaRPr lang="ru-RU" sz="1600" dirty="0">
              <a:solidFill>
                <a:srgbClr val="3250C8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907F786-5B97-48A0-9685-13CA60ED451F}"/>
              </a:ext>
            </a:extLst>
          </p:cNvPr>
          <p:cNvSpPr/>
          <p:nvPr/>
        </p:nvSpPr>
        <p:spPr>
          <a:xfrm>
            <a:off x="5220000" y="2808000"/>
            <a:ext cx="3564000" cy="648000"/>
          </a:xfrm>
          <a:prstGeom prst="rect">
            <a:avLst/>
          </a:prstGeom>
          <a:solidFill>
            <a:srgbClr val="3250C8"/>
          </a:solidFill>
          <a:ln w="12700">
            <a:noFill/>
            <a:miter lim="800000"/>
          </a:ln>
        </p:spPr>
        <p:txBody>
          <a:bodyPr wrap="square" lIns="144000" tIns="0" rIns="144000" bIns="36000" anchor="ctr"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Централизованное обновление и управление конфигурациями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9E5F8D4-F093-4059-8BD7-A927CB015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980000"/>
            <a:ext cx="850394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Централизованное обновление и управление конфигурациями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71790A0-61B1-492E-9C11-06285CAD0F2E}"/>
              </a:ext>
            </a:extLst>
          </p:cNvPr>
          <p:cNvSpPr/>
          <p:nvPr/>
        </p:nvSpPr>
        <p:spPr>
          <a:xfrm>
            <a:off x="5220000" y="1321341"/>
            <a:ext cx="3600000" cy="327415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00" indent="-288000">
              <a:spcBef>
                <a:spcPts val="18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Централизованное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управление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продуктами InfoWatch ARMA </a:t>
            </a:r>
          </a:p>
          <a:p>
            <a:pPr marL="288000" indent="-288000">
              <a:spcBef>
                <a:spcPts val="7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Управление инцидентами ИБ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 их расследование </a:t>
            </a:r>
          </a:p>
          <a:p>
            <a:pPr marL="288000" indent="-288000">
              <a:spcBef>
                <a:spcPts val="7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Сбор событий ИБ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 предоставление инцидентов в SOC‑ и SIEM‑системы</a:t>
            </a:r>
          </a:p>
          <a:p>
            <a:pPr marL="288000" indent="-288000">
              <a:spcBef>
                <a:spcPts val="7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Автоматическая реакция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 инциденты</a:t>
            </a:r>
          </a:p>
          <a:p>
            <a:pPr marL="288000" indent="-288000">
              <a:spcBef>
                <a:spcPts val="7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Визуализация сети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 descr="C:\Users\lesnikova\Desktop\НА СОВЕЩАНИЕ\План продвижения под релиз\ARMA Anti-Malware\Карточки продукта\670х400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1303985"/>
            <a:ext cx="3979718" cy="237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snikova\Desktop\НА СОВЕЩАНИЕ\План продвижения под релиз\ARMA Anti-Malware\Карточки продукта\670х400_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/>
          <a:stretch/>
        </p:blipFill>
        <p:spPr bwMode="auto">
          <a:xfrm>
            <a:off x="900000" y="2339789"/>
            <a:ext cx="4005778" cy="227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B59AB44-988A-4A4D-A1F3-8F025AAEAF99}"/>
              </a:ext>
            </a:extLst>
          </p:cNvPr>
          <p:cNvSpPr/>
          <p:nvPr/>
        </p:nvSpPr>
        <p:spPr>
          <a:xfrm>
            <a:off x="5029200" y="720000"/>
            <a:ext cx="3790800" cy="3996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2400"/>
              </a:spcBef>
            </a:pPr>
            <a:r>
              <a:rPr lang="ru-RU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Крупные задачи ИБ АСУ ТП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24000" indent="-324000">
              <a:spcBef>
                <a:spcPts val="24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Обеспечить защиту АСУ ТП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 компьютерных атак</a:t>
            </a:r>
          </a:p>
          <a:p>
            <a:pPr marL="324000" indent="-324000">
              <a:spcBef>
                <a:spcPts val="18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Выполнить требования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регулятора</a:t>
            </a:r>
          </a:p>
          <a:p>
            <a:pPr marL="324000" indent="-324000">
              <a:spcBef>
                <a:spcPts val="18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Автоматизировать работу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отдела ИБ и эффективно выполнить первые две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7413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94EC7FD-93C3-4D04-9D09-7A735F3CC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785D8A-1170-4296-83B4-D06825BB9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Автоматизация процессов </a:t>
            </a:r>
            <a:r>
              <a:rPr lang="ru-RU" dirty="0" err="1"/>
              <a:t>кибербезопасности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0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53F24C-3785-4085-B5E8-E6D20B7C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887823" cy="360000"/>
          </a:xfrm>
          <a:noFill/>
          <a:ln>
            <a:noFill/>
          </a:ln>
        </p:spPr>
        <p:txBody>
          <a:bodyPr/>
          <a:lstStyle/>
          <a:p>
            <a:r>
              <a:rPr lang="ru-RU" dirty="0" smtClean="0"/>
              <a:t>«Кадровый голод» требует автоматизации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5681F07-F6F3-4A2A-8732-16AAF5CD0663}"/>
              </a:ext>
            </a:extLst>
          </p:cNvPr>
          <p:cNvSpPr/>
          <p:nvPr/>
        </p:nvSpPr>
        <p:spPr>
          <a:xfrm>
            <a:off x="360000" y="957376"/>
            <a:ext cx="8424000" cy="2592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00" indent="-288000">
              <a:spcBef>
                <a:spcPts val="1800"/>
              </a:spcBef>
              <a:buClr>
                <a:srgbClr val="3250C8"/>
              </a:buClr>
              <a:buFont typeface="Segoe UI Semibold" panose="020B0702040204020203" pitchFamily="34" charset="0"/>
              <a:buChar char="→"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2022 году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(ISC)²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прогнозирует*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1,8 миллиона незаполненных должностей OT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security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что дополняет нынешнюю нехватку кадров</a:t>
            </a:r>
          </a:p>
          <a:p>
            <a:pPr marL="288000" indent="-288000">
              <a:spcBef>
                <a:spcPts val="1800"/>
              </a:spcBef>
              <a:buClr>
                <a:srgbClr val="3250C8"/>
              </a:buClr>
              <a:buFont typeface="Segoe UI Semibold" panose="020B0702040204020203" pitchFamily="34" charset="0"/>
              <a:buChar char="→"/>
            </a:pPr>
            <a:r>
              <a:rPr lang="ru-RU" sz="2000" dirty="0" smtClean="0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Адекватная реакция на недостаток квалифицированных кадров:</a:t>
            </a:r>
            <a:endParaRPr lang="ru-RU" sz="2000" dirty="0">
              <a:solidFill>
                <a:srgbClr val="3250C8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6000" lvl="1" indent="-288000">
              <a:spcBef>
                <a:spcPts val="12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Настройка систем интеграторами, а не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эксплуатантом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76000" lvl="1" indent="-288000">
              <a:spcBef>
                <a:spcPts val="6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Обучение уже нанятых сотрудников практическим навыкам</a:t>
            </a:r>
          </a:p>
          <a:p>
            <a:pPr marL="576000" lvl="1" indent="-288000">
              <a:spcBef>
                <a:spcPts val="6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Автоматизация реагирования на инциденты</a:t>
            </a:r>
          </a:p>
          <a:p>
            <a:pPr marL="576000" lvl="1" indent="-288000">
              <a:spcBef>
                <a:spcPts val="6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Использование внешних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0000" y="4774596"/>
            <a:ext cx="8424000" cy="1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ru-RU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*https://www.isc2.org/News-and-Events/Press-Room/Posts/2017/06/07/2017-06-07-Workforce-Shortage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3193F5F-E59B-43D3-BDC4-E69FF53F839E}"/>
              </a:ext>
            </a:extLst>
          </p:cNvPr>
          <p:cNvSpPr/>
          <p:nvPr/>
        </p:nvSpPr>
        <p:spPr>
          <a:xfrm>
            <a:off x="5220000" y="720000"/>
            <a:ext cx="3600000" cy="396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2400"/>
              </a:spcBef>
            </a:pPr>
            <a:r>
              <a:rPr lang="ru-RU" dirty="0" err="1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ru-RU" dirty="0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ARMA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— комплексная система для обеспечения кибербезопасности АСУ ТП</a:t>
            </a:r>
          </a:p>
          <a:p>
            <a:pPr marL="288000" indent="-288000">
              <a:spcBef>
                <a:spcPts val="24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Эшелонированная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защита с единым центром управления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системой защиты информации</a:t>
            </a:r>
          </a:p>
          <a:p>
            <a:pPr marL="288000" indent="-288000">
              <a:spcBef>
                <a:spcPts val="18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Выполнение до </a:t>
            </a:r>
            <a:r>
              <a:rPr lang="ru-RU" sz="1600" dirty="0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90%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технических требований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приказа ФСТЭК России № 239 </a:t>
            </a:r>
          </a:p>
          <a:p>
            <a:pPr marL="288000" indent="-288000">
              <a:spcBef>
                <a:spcPts val="18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Снижение стоимости владения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 ресурсов на сопровождение системы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ABA16D7-C22D-41F7-9ACB-DF894ED4B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54FF0D-FCD4-434A-B6F9-5948154F4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 90% выполнения технических требований Приказа № 239 ФСТЭК России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109AB48-A8C2-4522-BEEE-48BF632B6300}"/>
              </a:ext>
            </a:extLst>
          </p:cNvPr>
          <p:cNvSpPr/>
          <p:nvPr/>
        </p:nvSpPr>
        <p:spPr>
          <a:xfrm>
            <a:off x="0" y="4428000"/>
            <a:ext cx="5400000" cy="720000"/>
          </a:xfrm>
          <a:prstGeom prst="rect">
            <a:avLst/>
          </a:prstGeom>
          <a:solidFill>
            <a:srgbClr val="3250C8"/>
          </a:solidFill>
        </p:spPr>
        <p:txBody>
          <a:bodyPr wrap="square" lIns="360000" tIns="0" rIns="288000" bIns="36000" anchor="ctr"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Вышлем на почту </a:t>
            </a:r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карту соответствия InfoWatch ARMA группам мер ФСТЭК России</a:t>
            </a:r>
          </a:p>
        </p:txBody>
      </p:sp>
      <p:sp>
        <p:nvSpPr>
          <p:cNvPr id="4" name="Прямоугольник 3">
            <a:hlinkClick r:id="rId4"/>
            <a:extLst>
              <a:ext uri="{FF2B5EF4-FFF2-40B4-BE49-F238E27FC236}">
                <a16:creationId xmlns:a16="http://schemas.microsoft.com/office/drawing/2014/main" xmlns="" id="{8793A0BE-745C-4FCD-B4C7-FDE72F47004C}"/>
              </a:ext>
            </a:extLst>
          </p:cNvPr>
          <p:cNvSpPr/>
          <p:nvPr/>
        </p:nvSpPr>
        <p:spPr>
          <a:xfrm>
            <a:off x="5400000" y="4428000"/>
            <a:ext cx="3744000" cy="720000"/>
          </a:xfrm>
          <a:prstGeom prst="rect">
            <a:avLst/>
          </a:prstGeom>
          <a:solidFill>
            <a:srgbClr val="E6EBF0"/>
          </a:solidFill>
        </p:spPr>
        <p:txBody>
          <a:bodyPr wrap="square" lIns="180000" tIns="0" rIns="288000" bIns="36000" anchor="ctr">
            <a:no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Оставьте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свой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e-mail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1600" dirty="0" smtClean="0">
                <a:solidFill>
                  <a:srgbClr val="14A0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 стенде </a:t>
            </a:r>
            <a:r>
              <a:rPr lang="en-US" sz="1600" dirty="0" smtClean="0">
                <a:solidFill>
                  <a:srgbClr val="14A0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 </a:t>
            </a:r>
            <a:r>
              <a:rPr lang="ru-RU" sz="1600" dirty="0" smtClean="0">
                <a:solidFill>
                  <a:srgbClr val="14A03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№4</a:t>
            </a:r>
            <a:endParaRPr lang="ru-RU" sz="1600" dirty="0">
              <a:solidFill>
                <a:srgbClr val="14A032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3"/>
            <a:extLst>
              <a:ext uri="{FF2B5EF4-FFF2-40B4-BE49-F238E27FC236}">
                <a16:creationId xmlns="" xmlns:a16="http://schemas.microsoft.com/office/drawing/2014/main" id="{0C733FAE-F8C9-4016-9103-98ACD73C357C}"/>
              </a:ext>
            </a:extLst>
          </p:cNvPr>
          <p:cNvSpPr/>
          <p:nvPr/>
        </p:nvSpPr>
        <p:spPr>
          <a:xfrm>
            <a:off x="282998" y="3551722"/>
            <a:ext cx="3788488" cy="895150"/>
          </a:xfrm>
          <a:prstGeom prst="rect">
            <a:avLst/>
          </a:prstGeom>
          <a:solidFill>
            <a:srgbClr val="1E3CB4"/>
          </a:solidFill>
          <a:ln w="12700">
            <a:noFill/>
            <a:miter lim="800000"/>
          </a:ln>
        </p:spPr>
        <p:txBody>
          <a:bodyPr lIns="144000" tIns="0" rIns="0" bIns="36000" anchor="ctr"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Оставьте свой</a:t>
            </a:r>
            <a:r>
              <a:rPr lang="en-US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e-mail</a:t>
            </a:r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и получите</a:t>
            </a:r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:</a:t>
            </a:r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Исследование инцидентов с АСУ ТП</a:t>
            </a:r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за</a:t>
            </a:r>
            <a:r>
              <a:rPr lang="en-US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2020</a:t>
            </a:r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 г.</a:t>
            </a:r>
            <a:endParaRPr lang="ru-RU" sz="1600" dirty="0">
              <a:solidFill>
                <a:schemeClr val="bg1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CB218F3E-6343-47E4-9840-539A78EB4D75}"/>
              </a:ext>
            </a:extLst>
          </p:cNvPr>
          <p:cNvSpPr/>
          <p:nvPr/>
        </p:nvSpPr>
        <p:spPr>
          <a:xfrm>
            <a:off x="360000" y="945247"/>
            <a:ext cx="3600000" cy="108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>
              <a:spcBef>
                <a:spcPts val="1800"/>
              </a:spcBef>
            </a:pPr>
            <a:r>
              <a:rPr lang="ru-RU" alt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КАКИЕ ЗАДАЧИ СТОЯТ ПЕРЕД ВАМИ?</a:t>
            </a:r>
          </a:p>
          <a:p>
            <a:pPr>
              <a:spcBef>
                <a:spcPts val="1800"/>
              </a:spcBef>
            </a:pPr>
            <a:r>
              <a:rPr lang="ru-RU" altLang="ru-RU" sz="2200" dirty="0">
                <a:solidFill>
                  <a:schemeClr val="bg1"/>
                </a:solidFill>
                <a:latin typeface="Arial Black" panose="020B0A04020102020204" pitchFamily="34" charset="0"/>
              </a:rPr>
              <a:t>НАЙДЁМ РЕШЕНИЕ И ПРОВЕДЁМ </a:t>
            </a:r>
            <a:r>
              <a:rPr lang="ru-RU" altLang="ru-RU" sz="2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ДЕМО</a:t>
            </a:r>
            <a:endParaRPr lang="ru-RU" sz="2200" dirty="0">
              <a:solidFill>
                <a:schemeClr val="bg1"/>
              </a:solidFill>
              <a:latin typeface="Arial Black" panose="020B0A04020102020204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Прямоугольник 5">
            <a:hlinkClick r:id="rId3"/>
            <a:extLst>
              <a:ext uri="{FF2B5EF4-FFF2-40B4-BE49-F238E27FC236}">
                <a16:creationId xmlns="" xmlns:a16="http://schemas.microsoft.com/office/drawing/2014/main" id="{0C733FAE-F8C9-4016-9103-98ACD73C357C}"/>
              </a:ext>
            </a:extLst>
          </p:cNvPr>
          <p:cNvSpPr/>
          <p:nvPr/>
        </p:nvSpPr>
        <p:spPr>
          <a:xfrm>
            <a:off x="5184000" y="4514627"/>
            <a:ext cx="3600000" cy="360000"/>
          </a:xfrm>
          <a:prstGeom prst="rect">
            <a:avLst/>
          </a:prstGeom>
          <a:ln w="12700">
            <a:solidFill>
              <a:schemeClr val="bg1"/>
            </a:solidFill>
            <a:miter lim="800000"/>
          </a:ln>
        </p:spPr>
        <p:txBody>
          <a:bodyPr lIns="144000" tIns="0" rIns="0" bIns="0" anchor="ctr"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arma.infowatch.ru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>
            <a:hlinkClick r:id="rId3"/>
            <a:extLst>
              <a:ext uri="{FF2B5EF4-FFF2-40B4-BE49-F238E27FC236}">
                <a16:creationId xmlns="" xmlns:a16="http://schemas.microsoft.com/office/drawing/2014/main" id="{0C733FAE-F8C9-4016-9103-98ACD73C357C}"/>
              </a:ext>
            </a:extLst>
          </p:cNvPr>
          <p:cNvSpPr/>
          <p:nvPr/>
        </p:nvSpPr>
        <p:spPr>
          <a:xfrm>
            <a:off x="282998" y="2566266"/>
            <a:ext cx="3788488" cy="90307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</a:ln>
        </p:spPr>
        <p:txBody>
          <a:bodyPr lIns="144000" tIns="36000" rIns="0" bIns="0" anchor="ctr">
            <a:noAutofit/>
          </a:bodyPr>
          <a:lstStyle/>
          <a:p>
            <a:pPr>
              <a:spcBef>
                <a:spcPts val="1800"/>
              </a:spcBef>
            </a:pPr>
            <a:r>
              <a:rPr lang="ru-RU" altLang="ru-RU" sz="2200" dirty="0">
                <a:solidFill>
                  <a:srgbClr val="14A032"/>
                </a:solidFill>
                <a:latin typeface="Arial Black" panose="020B0A04020102020204" pitchFamily="34" charset="0"/>
              </a:rPr>
              <a:t>НА СТЕНДЕ INFOWATCH</a:t>
            </a:r>
            <a:r>
              <a:rPr lang="en-US" altLang="ru-RU" sz="2200" dirty="0">
                <a:solidFill>
                  <a:srgbClr val="14A032"/>
                </a:solidFill>
                <a:latin typeface="Arial Black" panose="020B0A04020102020204" pitchFamily="34" charset="0"/>
              </a:rPr>
              <a:t> </a:t>
            </a:r>
            <a:r>
              <a:rPr lang="ru-RU" altLang="ru-RU" sz="2200" dirty="0">
                <a:solidFill>
                  <a:srgbClr val="14A032"/>
                </a:solidFill>
                <a:latin typeface="Arial Black" panose="020B0A04020102020204" pitchFamily="34" charset="0"/>
              </a:rPr>
              <a:t>№4</a:t>
            </a:r>
          </a:p>
        </p:txBody>
      </p:sp>
    </p:spTree>
    <p:extLst>
      <p:ext uri="{BB962C8B-B14F-4D97-AF65-F5344CB8AC3E}">
        <p14:creationId xmlns:p14="http://schemas.microsoft.com/office/powerpoint/2010/main" val="9695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ТОП-4 </a:t>
            </a:r>
            <a:r>
              <a:rPr lang="ru-RU" dirty="0" smtClean="0"/>
              <a:t>групп задач </a:t>
            </a:r>
            <a:r>
              <a:rPr lang="ru-RU" dirty="0" smtClean="0"/>
              <a:t>ИБ АСУ </a:t>
            </a:r>
            <a:r>
              <a:rPr lang="ru-RU" dirty="0" smtClean="0"/>
              <a:t>ТП в 2020 году</a:t>
            </a:r>
            <a:endParaRPr lang="ru-RU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F4C2E2BD-39CD-44DA-AF96-279E29475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10740"/>
              </p:ext>
            </p:extLst>
          </p:nvPr>
        </p:nvGraphicFramePr>
        <p:xfrm>
          <a:off x="144000" y="792000"/>
          <a:ext cx="8856000" cy="3755936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3010906566"/>
                    </a:ext>
                  </a:extLst>
                </a:gridCol>
                <a:gridCol w="8424000">
                  <a:extLst>
                    <a:ext uri="{9D8B030D-6E8A-4147-A177-3AD203B41FA5}">
                      <a16:colId xmlns="" xmlns:a16="http://schemas.microsoft.com/office/drawing/2014/main" val="3252436432"/>
                    </a:ext>
                  </a:extLst>
                </a:gridCol>
              </a:tblGrid>
              <a:tr h="93898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Построение </a:t>
                      </a:r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системы</a:t>
                      </a:r>
                      <a:r>
                        <a:rPr lang="ru-RU" sz="1600" b="0" kern="1200" baseline="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защиты </a:t>
                      </a:r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от </a:t>
                      </a:r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атак и реализации превентивных мер</a:t>
                      </a:r>
                      <a:endParaRPr lang="ru-RU" sz="1600" b="0" kern="1200" dirty="0" smtClean="0">
                        <a:solidFill>
                          <a:srgbClr val="3250C8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7858338"/>
                  </a:ext>
                </a:extLst>
              </a:tr>
              <a:tr h="938984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0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активами и </a:t>
                      </a:r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инвентаризация информационных</a:t>
                      </a:r>
                      <a:r>
                        <a:rPr lang="ru-RU" sz="1600" b="0" kern="1200" baseline="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ресурсов</a:t>
                      </a:r>
                      <a:endParaRPr lang="ru-RU" sz="1600" b="0" kern="1200" dirty="0" smtClean="0">
                        <a:solidFill>
                          <a:srgbClr val="3250C8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409760"/>
                  </a:ext>
                </a:extLst>
              </a:tr>
              <a:tr h="938984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0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инцидентами и их расследование</a:t>
                      </a: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5391711"/>
                  </a:ext>
                </a:extLst>
              </a:tr>
              <a:tr h="938984">
                <a:tc>
                  <a:txBody>
                    <a:bodyPr/>
                    <a:lstStyle/>
                    <a:p>
                      <a:pPr algn="ctr"/>
                      <a:r>
                        <a:rPr lang="ru-RU" sz="160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</a:t>
                      </a:r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уязвимостями (сегодня не рассматриваем)</a:t>
                      </a:r>
                      <a:endParaRPr lang="ru-RU" sz="1600" b="0" kern="1200" dirty="0" smtClean="0">
                        <a:solidFill>
                          <a:srgbClr val="3250C8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4190061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4847" y="4774596"/>
            <a:ext cx="8424000" cy="18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ru-RU" sz="900" dirty="0"/>
              <a:t>*</a:t>
            </a:r>
            <a:r>
              <a:rPr lang="en-US" sz="900" dirty="0"/>
              <a:t>https://www.sans.org/u/1bRw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0925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Построение защиты </a:t>
            </a:r>
            <a:r>
              <a:rPr lang="ru-RU" dirty="0" smtClean="0"/>
              <a:t>от </a:t>
            </a:r>
            <a:r>
              <a:rPr lang="ru-RU" dirty="0"/>
              <a:t>актуальных </a:t>
            </a:r>
            <a:r>
              <a:rPr lang="ru-RU" dirty="0" err="1"/>
              <a:t>киберугроз</a:t>
            </a:r>
            <a:endParaRPr lang="ru-RU" dirty="0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F4C2E2BD-39CD-44DA-AF96-279E29475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74112"/>
              </p:ext>
            </p:extLst>
          </p:nvPr>
        </p:nvGraphicFramePr>
        <p:xfrm>
          <a:off x="144000" y="2856329"/>
          <a:ext cx="8856000" cy="1695930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3010906566"/>
                    </a:ext>
                  </a:extLst>
                </a:gridCol>
                <a:gridCol w="8424000">
                  <a:extLst>
                    <a:ext uri="{9D8B030D-6E8A-4147-A177-3AD203B41FA5}">
                      <a16:colId xmlns="" xmlns:a16="http://schemas.microsoft.com/office/drawing/2014/main" val="3252436432"/>
                    </a:ext>
                  </a:extLst>
                </a:gridCol>
              </a:tblGrid>
              <a:tr h="56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3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активами и инвентаризация информационных ресурсов</a:t>
                      </a:r>
                      <a:endParaRPr lang="ru-RU" sz="1600" b="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1409760"/>
                  </a:ext>
                </a:extLst>
              </a:tr>
              <a:tr h="56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3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инцидентами и их расследование</a:t>
                      </a: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5391711"/>
                  </a:ext>
                </a:extLst>
              </a:tr>
              <a:tr h="5653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Управление </a:t>
                      </a:r>
                      <a:r>
                        <a:rPr lang="ru-RU" sz="16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уязвимостями (сегодня не рассматриваем)</a:t>
                      </a:r>
                      <a:endParaRPr lang="ru-RU" sz="1600" b="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44000" marR="144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4190061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4C2E2BD-39CD-44DA-AF96-279E29475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04678"/>
              </p:ext>
            </p:extLst>
          </p:nvPr>
        </p:nvGraphicFramePr>
        <p:xfrm>
          <a:off x="144000" y="791999"/>
          <a:ext cx="8856000" cy="2067741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="" xmlns:a16="http://schemas.microsoft.com/office/drawing/2014/main" val="3010906566"/>
                    </a:ext>
                  </a:extLst>
                </a:gridCol>
                <a:gridCol w="2707831">
                  <a:extLst>
                    <a:ext uri="{9D8B030D-6E8A-4147-A177-3AD203B41FA5}">
                      <a16:colId xmlns="" xmlns:a16="http://schemas.microsoft.com/office/drawing/2014/main" val="3252436432"/>
                    </a:ext>
                  </a:extLst>
                </a:gridCol>
                <a:gridCol w="5716169"/>
              </a:tblGrid>
              <a:tr h="206774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Segoe UI Semibold" panose="020B07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Segoe UI Semibold" panose="020B07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36000" anchor="ctr"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0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Построение системы</a:t>
                      </a:r>
                      <a:r>
                        <a:rPr lang="ru-RU" sz="1600" b="0" kern="1200" baseline="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защиты от атак и реализации превентивных мер</a:t>
                      </a:r>
                      <a:endParaRPr lang="ru-RU" sz="1600" b="0" kern="1200" dirty="0" smtClean="0">
                        <a:solidFill>
                          <a:srgbClr val="3250C8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0"/>
                    </a:solidFill>
                  </a:tcPr>
                </a:tc>
                <a:tc>
                  <a:txBody>
                    <a:bodyPr/>
                    <a:lstStyle/>
                    <a:p>
                      <a:pPr marL="252000" marR="0" lvl="1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Сетевая </a:t>
                      </a: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сегментация, </a:t>
                      </a: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управление </a:t>
                      </a: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доступом и предотвращение атак</a:t>
                      </a:r>
                      <a:endParaRPr lang="ru-RU" sz="16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252000" marR="0" lvl="1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Защита рабочих станций и серверов</a:t>
                      </a:r>
                    </a:p>
                    <a:p>
                      <a:pPr marL="252000" marR="0" lvl="1" indent="0" algn="l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Обнаружение</a:t>
                      </a:r>
                      <a:r>
                        <a:rPr lang="ru-RU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и </a:t>
                      </a: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предотвращение вторжений,</a:t>
                      </a:r>
                      <a:r>
                        <a:rPr lang="ru-RU" sz="16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м</a:t>
                      </a:r>
                      <a:r>
                        <a:rPr lang="ru-RU" sz="16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ониторинг событий ИБ, </a:t>
                      </a:r>
                      <a:endParaRPr lang="ru-RU" sz="1600" b="0" kern="1200" dirty="0" smtClean="0">
                        <a:solidFill>
                          <a:srgbClr val="3250C8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144000" marR="144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B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7858338"/>
                  </a:ext>
                </a:extLst>
              </a:tr>
            </a:tbl>
          </a:graphicData>
        </a:graphic>
      </p:graphicFrame>
      <p:sp>
        <p:nvSpPr>
          <p:cNvPr id="8" name="Равнобедренный треугольник 7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3494642" y="1039688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3494637" y="1776410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3494636" y="2152928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095" y="4642992"/>
            <a:ext cx="893757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://www.sans.org/u/1bRw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A3AFA31-1AF8-4C4F-A9C3-56F0E3B53DC9}"/>
              </a:ext>
            </a:extLst>
          </p:cNvPr>
          <p:cNvSpPr/>
          <p:nvPr/>
        </p:nvSpPr>
        <p:spPr>
          <a:xfrm>
            <a:off x="5220000" y="720000"/>
            <a:ext cx="3600000" cy="180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1800"/>
              </a:spcBef>
            </a:pP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Промышленный межсетевой экран нового поколения</a:t>
            </a:r>
          </a:p>
          <a:p>
            <a:pPr marL="972000">
              <a:spcBef>
                <a:spcPts val="1800"/>
              </a:spcBef>
            </a:pPr>
            <a:r>
              <a:rPr lang="en-US" dirty="0" err="1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InfoWatch</a:t>
            </a:r>
            <a:r>
              <a:rPr lang="en-US" dirty="0">
                <a:solidFill>
                  <a:srgbClr val="3250C8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ARMA Industrial Firewall</a:t>
            </a:r>
            <a:endParaRPr lang="ru-RU" sz="1600" dirty="0">
              <a:solidFill>
                <a:srgbClr val="3250C8"/>
              </a:solidFill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3BCC77-1345-4868-8250-5D371012B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1980000"/>
            <a:ext cx="850394" cy="50292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45C28E0-E33E-4267-BCBA-5A40ED45D5F6}"/>
              </a:ext>
            </a:extLst>
          </p:cNvPr>
          <p:cNvSpPr/>
          <p:nvPr/>
        </p:nvSpPr>
        <p:spPr>
          <a:xfrm>
            <a:off x="5220000" y="2808000"/>
            <a:ext cx="3564000" cy="648000"/>
          </a:xfrm>
          <a:prstGeom prst="rect">
            <a:avLst/>
          </a:prstGeom>
          <a:solidFill>
            <a:srgbClr val="3250C8"/>
          </a:solidFill>
          <a:ln w="12700">
            <a:noFill/>
            <a:miter lim="800000"/>
          </a:ln>
        </p:spPr>
        <p:txBody>
          <a:bodyPr wrap="square" lIns="144000" tIns="0" rIns="144000" bIns="0" anchor="ctr">
            <a:no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Защита КИИ промышленных объектов от сетевых атак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5732A15-636F-4284-B012-56F7D28986FC}"/>
              </a:ext>
            </a:extLst>
          </p:cNvPr>
          <p:cNvSpPr/>
          <p:nvPr/>
        </p:nvSpPr>
        <p:spPr>
          <a:xfrm>
            <a:off x="5220000" y="3708000"/>
            <a:ext cx="3600000" cy="1008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8000" indent="-288000">
              <a:spcBef>
                <a:spcPts val="12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Проходит сертификацию: МЭ тип «Д», УД4; СОВ, УД4.</a:t>
            </a:r>
          </a:p>
          <a:p>
            <a:pPr marL="288000" indent="-288000">
              <a:spcBef>
                <a:spcPts val="1200"/>
              </a:spcBef>
              <a:buClr>
                <a:srgbClr val="3250C8"/>
              </a:buClr>
              <a:buFont typeface="Segoe UI" panose="020B0502040204020203" pitchFamily="34" charset="0"/>
              <a:buChar char="●"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Включён в единый реестр российского ПО Минкомсвязи РФ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07CF425-43B1-48F2-917D-390D01951874}"/>
              </a:ext>
            </a:extLst>
          </p:cNvPr>
          <p:cNvSpPr/>
          <p:nvPr/>
        </p:nvSpPr>
        <p:spPr>
          <a:xfrm>
            <a:off x="360000" y="4392000"/>
            <a:ext cx="3564000" cy="324000"/>
          </a:xfrm>
          <a:prstGeom prst="rect">
            <a:avLst/>
          </a:prstGeom>
          <a:solidFill>
            <a:srgbClr val="E6EBF0"/>
          </a:solidFill>
        </p:spPr>
        <p:txBody>
          <a:bodyPr wrap="square" lIns="144000" tIns="0" rIns="144000" bIns="0" anchor="ctr">
            <a:noAutofit/>
          </a:bodyPr>
          <a:lstStyle/>
          <a:p>
            <a:r>
              <a:rPr lang="en-US" sz="1600" dirty="0">
                <a:solidFill>
                  <a:srgbClr val="3250C8"/>
                </a:solidFill>
                <a:latin typeface="Segoe UI Semibold" panose="020B0702040204020203" pitchFamily="34" charset="0"/>
              </a:rPr>
              <a:t>arma-firewall.infowatch.ru</a:t>
            </a:r>
            <a:endParaRPr lang="ru-RU" sz="1600" dirty="0">
              <a:solidFill>
                <a:srgbClr val="3250C8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1ADB06-A459-4F05-94D0-F8D66DF11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1008000"/>
          </a:xfrm>
        </p:spPr>
        <p:txBody>
          <a:bodyPr lIns="972000"/>
          <a:lstStyle/>
          <a:p>
            <a:r>
              <a:rPr lang="en-US" dirty="0">
                <a:solidFill>
                  <a:srgbClr val="3250C8"/>
                </a:solidFill>
              </a:rPr>
              <a:t>InfoWatch ARMA Industrial Firewall</a:t>
            </a:r>
            <a:br>
              <a:rPr lang="en-US" dirty="0">
                <a:solidFill>
                  <a:srgbClr val="3250C8"/>
                </a:solidFill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860B35A-294F-49CD-B2F2-795CAAAC3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850394" cy="50292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85CC3CDC-55D4-424F-90DA-58A135C8C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26608"/>
              </p:ext>
            </p:extLst>
          </p:nvPr>
        </p:nvGraphicFramePr>
        <p:xfrm>
          <a:off x="216000" y="1332000"/>
          <a:ext cx="8712000" cy="3600000"/>
        </p:xfrm>
        <a:graphic>
          <a:graphicData uri="http://schemas.openxmlformats.org/drawingml/2006/table">
            <a:tbl>
              <a:tblPr/>
              <a:tblGrid>
                <a:gridCol w="435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50C8"/>
                        </a:buClr>
                        <a:buSzTx/>
                        <a:buFont typeface="Segoe UI Semibold" panose="020B0702040204020203" pitchFamily="34" charset="0"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Глубокая инспекция промышленных </a:t>
                      </a:r>
                      <a:r>
                        <a:rPr lang="ru-RU" sz="20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протоколов</a:t>
                      </a:r>
                      <a:endParaRPr lang="ru-RU" sz="2000" b="0" kern="1200" dirty="0">
                        <a:solidFill>
                          <a:srgbClr val="3250C8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216000" marR="180000" marT="144000" marB="0">
                    <a:lnL w="28575" cmpd="sng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Встроенная система обнаружения вторжений (СОВ</a:t>
                      </a:r>
                      <a:r>
                        <a:rPr lang="ru-RU" sz="20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)</a:t>
                      </a:r>
                      <a:endParaRPr lang="ru-RU" sz="2000" b="0" kern="1200" dirty="0">
                        <a:solidFill>
                          <a:srgbClr val="3250C8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16000" marR="180000" marT="144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Межсетевое экранирование для промышленных </a:t>
                      </a:r>
                      <a:r>
                        <a:rPr lang="ru-RU" sz="20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объектов</a:t>
                      </a:r>
                      <a:endParaRPr lang="ru-RU" sz="2000" b="0" kern="1200" dirty="0">
                        <a:solidFill>
                          <a:srgbClr val="3250C8"/>
                        </a:solidFill>
                        <a:latin typeface="Segoe UI Semibold" panose="020B0702040204020203" pitchFamily="34" charset="0"/>
                        <a:ea typeface="+mn-ea"/>
                        <a:cs typeface="Segoe UI Semibold" panose="020B0702040204020203" pitchFamily="34" charset="0"/>
                      </a:endParaRPr>
                    </a:p>
                  </a:txBody>
                  <a:tcPr marL="216000" marR="180000" marT="144000" marB="0">
                    <a:lnL w="28575" cmpd="sng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Безопасное удалённое </a:t>
                      </a:r>
                      <a:r>
                        <a:rPr lang="ru-RU" sz="2000" b="0" kern="1200" dirty="0" smtClean="0">
                          <a:solidFill>
                            <a:srgbClr val="3250C8"/>
                          </a:solidFill>
                          <a:latin typeface="Segoe UI Semibold" panose="020B0702040204020203" pitchFamily="34" charset="0"/>
                          <a:ea typeface="+mn-ea"/>
                          <a:cs typeface="Segoe UI Semibold" panose="020B0702040204020203" pitchFamily="34" charset="0"/>
                        </a:rPr>
                        <a:t>подключение</a:t>
                      </a:r>
                      <a:endParaRPr lang="ru-RU" sz="2000" b="0" kern="1200" dirty="0">
                        <a:solidFill>
                          <a:srgbClr val="3250C8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216000" marR="180000" marT="14400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06722461"/>
                  </a:ext>
                </a:extLst>
              </a:tr>
            </a:tbl>
          </a:graphicData>
        </a:graphic>
      </p:graphicFrame>
      <p:sp>
        <p:nvSpPr>
          <p:cNvPr id="6" name="Равнобедренный треугольник 5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233851" y="1558848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4588525" y="1558847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236840" y="3378023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="" xmlns:a16="http://schemas.microsoft.com/office/drawing/2014/main" id="{C0CBAA1E-0180-4DF0-B018-42E6EFD17B34}"/>
              </a:ext>
            </a:extLst>
          </p:cNvPr>
          <p:cNvSpPr/>
          <p:nvPr/>
        </p:nvSpPr>
        <p:spPr>
          <a:xfrm rot="5400000">
            <a:off x="4588524" y="3382901"/>
            <a:ext cx="126149" cy="126149"/>
          </a:xfrm>
          <a:prstGeom prst="triangl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0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377FF3C-DD50-47B8-A3A2-3FDC17C688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" b="-10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A451E2-32EA-4A91-AAE7-519BDBA8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6696000" cy="360000"/>
          </a:xfrm>
        </p:spPr>
        <p:txBody>
          <a:bodyPr lIns="972000"/>
          <a:lstStyle/>
          <a:p>
            <a:r>
              <a:rPr lang="ru-RU" dirty="0"/>
              <a:t>Сегментация промышленной сети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B07745F-F2EF-4D18-9F05-08D2F0C609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850394" cy="502921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76A5D633-2ACA-4E5B-BA0B-8E64AD5C11B4}"/>
              </a:ext>
            </a:extLst>
          </p:cNvPr>
          <p:cNvSpPr>
            <a:spLocks noChangeAspect="1"/>
          </p:cNvSpPr>
          <p:nvPr/>
        </p:nvSpPr>
        <p:spPr>
          <a:xfrm>
            <a:off x="3348000" y="954000"/>
            <a:ext cx="288000" cy="288000"/>
          </a:xfrm>
          <a:prstGeom prst="ellips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3BC82012-34B7-492E-AF74-A76C4681882B}"/>
              </a:ext>
            </a:extLst>
          </p:cNvPr>
          <p:cNvSpPr>
            <a:spLocks noChangeAspect="1"/>
          </p:cNvSpPr>
          <p:nvPr/>
        </p:nvSpPr>
        <p:spPr>
          <a:xfrm>
            <a:off x="1440000" y="2826000"/>
            <a:ext cx="288000" cy="288000"/>
          </a:xfrm>
          <a:prstGeom prst="ellips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64FF3028-76D7-4605-B66F-5516B8452801}"/>
              </a:ext>
            </a:extLst>
          </p:cNvPr>
          <p:cNvSpPr>
            <a:spLocks noChangeAspect="1"/>
          </p:cNvSpPr>
          <p:nvPr/>
        </p:nvSpPr>
        <p:spPr>
          <a:xfrm>
            <a:off x="5382000" y="3078000"/>
            <a:ext cx="288000" cy="288000"/>
          </a:xfrm>
          <a:prstGeom prst="ellips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3BF6761F-14F8-469F-9E5B-BEC58AF2DADD}"/>
              </a:ext>
            </a:extLst>
          </p:cNvPr>
          <p:cNvSpPr>
            <a:spLocks noChangeAspect="1"/>
          </p:cNvSpPr>
          <p:nvPr/>
        </p:nvSpPr>
        <p:spPr>
          <a:xfrm>
            <a:off x="6336000" y="630000"/>
            <a:ext cx="288000" cy="288000"/>
          </a:xfrm>
          <a:prstGeom prst="ellips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6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241939D4-382B-4B18-A7D3-79687A6B39B7}"/>
              </a:ext>
            </a:extLst>
          </p:cNvPr>
          <p:cNvSpPr>
            <a:spLocks noChangeAspect="1"/>
          </p:cNvSpPr>
          <p:nvPr/>
        </p:nvSpPr>
        <p:spPr>
          <a:xfrm>
            <a:off x="3600000" y="3438000"/>
            <a:ext cx="288000" cy="288000"/>
          </a:xfrm>
          <a:prstGeom prst="ellips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5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E552C3F5-C76B-4590-A0D8-C6C59809775A}"/>
              </a:ext>
            </a:extLst>
          </p:cNvPr>
          <p:cNvSpPr>
            <a:spLocks noChangeAspect="1"/>
          </p:cNvSpPr>
          <p:nvPr/>
        </p:nvSpPr>
        <p:spPr>
          <a:xfrm>
            <a:off x="7290000" y="3438000"/>
            <a:ext cx="288000" cy="288000"/>
          </a:xfrm>
          <a:prstGeom prst="ellipse">
            <a:avLst/>
          </a:prstGeom>
          <a:solidFill>
            <a:srgbClr val="325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4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6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E66B36-4E46-4BF4-BA82-BB66B7AAE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27419D-D90F-4824-90E3-A294D1CF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72000"/>
          <a:lstStyle/>
          <a:p>
            <a:r>
              <a:rPr lang="ru-RU" dirty="0">
                <a:solidFill>
                  <a:srgbClr val="3250C8"/>
                </a:solidFill>
              </a:rPr>
              <a:t>Эшелонированная защита</a:t>
            </a:r>
            <a:br>
              <a:rPr lang="ru-RU" dirty="0">
                <a:solidFill>
                  <a:srgbClr val="3250C8"/>
                </a:solidFill>
              </a:rPr>
            </a:br>
            <a:r>
              <a:rPr lang="ru-RU" dirty="0" err="1"/>
              <a:t>Микросегментация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7EC0A-4259-446D-89FE-3EB972FEA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850394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695BD9-94F0-4084-9A27-1E1634C53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27419D-D90F-4824-90E3-A294D1CF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72000"/>
          <a:lstStyle/>
          <a:p>
            <a:r>
              <a:rPr lang="ru-RU" dirty="0">
                <a:solidFill>
                  <a:srgbClr val="3250C8"/>
                </a:solidFill>
              </a:rPr>
              <a:t>Эшелонированная защита</a:t>
            </a:r>
            <a:br>
              <a:rPr lang="ru-RU" dirty="0">
                <a:solidFill>
                  <a:srgbClr val="3250C8"/>
                </a:solidFill>
              </a:rPr>
            </a:br>
            <a:r>
              <a:rPr lang="ru-RU" dirty="0"/>
              <a:t>Виртуальный </a:t>
            </a:r>
            <a:r>
              <a:rPr lang="ru-RU" dirty="0" err="1"/>
              <a:t>патчинг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E7EC0A-4259-446D-89FE-3EB972FEA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0000"/>
            <a:ext cx="850394" cy="5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8897</TotalTime>
  <Words>527</Words>
  <Application>Microsoft Office PowerPoint</Application>
  <PresentationFormat>Экран (16:9)</PresentationFormat>
  <Paragraphs>181</Paragraphs>
  <Slides>24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ТОП-4 групп задач ИБ АСУ ТП в 2020 году</vt:lpstr>
      <vt:lpstr>Построение защиты от актуальных киберугроз</vt:lpstr>
      <vt:lpstr>Презентация PowerPoint</vt:lpstr>
      <vt:lpstr>InfoWatch ARMA Industrial Firewall </vt:lpstr>
      <vt:lpstr>Сегментация промышленной сети</vt:lpstr>
      <vt:lpstr>Эшелонированная защита Микросегментация</vt:lpstr>
      <vt:lpstr>Эшелонированная защита Виртуальный патчинг</vt:lpstr>
      <vt:lpstr>Презентация PowerPoint</vt:lpstr>
      <vt:lpstr>Презентация PowerPoint</vt:lpstr>
      <vt:lpstr>Презентация PowerPoint</vt:lpstr>
      <vt:lpstr>Мониторинг событий ИБ</vt:lpstr>
      <vt:lpstr>InfoWatch ARMA Industrial Firewall Глубокая инспекция промышленных протоколов</vt:lpstr>
      <vt:lpstr>InfoWatch ARMA Industrial Firewall Встроенная система обнаружения вторжений (СОВ)</vt:lpstr>
      <vt:lpstr>Управление активами и инвентаризация</vt:lpstr>
      <vt:lpstr>Управление инцидентами и их расследование</vt:lpstr>
      <vt:lpstr>Презентация PowerPoint</vt:lpstr>
      <vt:lpstr>Централизованное обновление и управление конфигурациями </vt:lpstr>
      <vt:lpstr>Автоматизация процессов кибербезопасности</vt:lpstr>
      <vt:lpstr>«Кадровый голод» требует автоматизации </vt:lpstr>
      <vt:lpstr>Презентация PowerPoint</vt:lpstr>
      <vt:lpstr>До 90% выполнения технических требований Приказа № 239 ФСТЭК России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Scarlet</dc:creator>
  <cp:lastModifiedBy>Игорь</cp:lastModifiedBy>
  <cp:revision>436</cp:revision>
  <dcterms:created xsi:type="dcterms:W3CDTF">2020-12-02T16:17:27Z</dcterms:created>
  <dcterms:modified xsi:type="dcterms:W3CDTF">2021-03-17T08:32:15Z</dcterms:modified>
</cp:coreProperties>
</file>